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260" r:id="rId3"/>
    <p:sldId id="263" r:id="rId4"/>
    <p:sldId id="264" r:id="rId5"/>
    <p:sldId id="325" r:id="rId6"/>
    <p:sldId id="306" r:id="rId7"/>
    <p:sldId id="324" r:id="rId8"/>
    <p:sldId id="327" r:id="rId9"/>
    <p:sldId id="308" r:id="rId10"/>
    <p:sldId id="326" r:id="rId11"/>
    <p:sldId id="329" r:id="rId12"/>
    <p:sldId id="330" r:id="rId13"/>
    <p:sldId id="283" r:id="rId14"/>
    <p:sldId id="270" r:id="rId15"/>
    <p:sldId id="323" r:id="rId1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87" autoAdjust="0"/>
    <p:restoredTop sz="93820" autoAdjust="0"/>
  </p:normalViewPr>
  <p:slideViewPr>
    <p:cSldViewPr snapToGrid="0">
      <p:cViewPr>
        <p:scale>
          <a:sx n="100" d="100"/>
          <a:sy n="100" d="100"/>
        </p:scale>
        <p:origin x="-40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4708D-C4F6-45D9-B4B1-6919D307DB1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E40D-2344-47DA-9BDC-FEFF4D2BDC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E40D-2344-47DA-9BDC-FEFF4D2BDC3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661A-BDAA-4579-B2F5-AA9011776D8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97E45AC-E90B-4869-BB4D-67EEE79EAA1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/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5"/>
            <p:cNvSpPr/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5"/>
            <p:cNvSpPr/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8992-9F5B-4E9D-871D-4517B2EC864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FF28-7A78-4393-9577-5BAAAFE25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8992-9F5B-4E9D-871D-4517B2EC864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FF28-7A78-4393-9577-5BAAAFE25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8992-9F5B-4E9D-871D-4517B2EC864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1BFF28-7A78-4393-9577-5BAAAFE2503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8992-9F5B-4E9D-871D-4517B2EC864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FF28-7A78-4393-9577-5BAAAFE250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8992-9F5B-4E9D-871D-4517B2EC864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FF28-7A78-4393-9577-5BAAAFE2503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8992-9F5B-4E9D-871D-4517B2EC864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FF28-7A78-4393-9577-5BAAAFE25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8992-9F5B-4E9D-871D-4517B2EC864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1BFF28-7A78-4393-9577-5BAAAFE250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698992-9F5B-4E9D-871D-4517B2EC864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1BFF28-7A78-4393-9577-5BAAAFE2503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8992-9F5B-4E9D-871D-4517B2EC864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FF28-7A78-4393-9577-5BAAAFE250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A1BFF28-7A78-4393-9577-5BAAAFE2503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/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D698992-9F5B-4E9D-871D-4517B2EC8643}" type="datetimeFigureOut">
              <a:rPr lang="en-US" smtClean="0"/>
              <a:t>1/16/2023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anose="020F0502020204030204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anose="020F050202020403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anose="020F050202020403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808793" y="2340510"/>
            <a:ext cx="7852410" cy="98834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4400" dirty="0" smtClean="0">
                <a:latin typeface="微软雅黑" panose="020B0503020204020204" charset="-122"/>
                <a:ea typeface="微软雅黑" panose="020B0503020204020204" charset="-122"/>
              </a:rPr>
              <a:t>Were People Healthy Then?</a:t>
            </a:r>
          </a:p>
        </p:txBody>
      </p:sp>
      <p:sp>
        <p:nvSpPr>
          <p:cNvPr id="12" name="文本框 5"/>
          <p:cNvSpPr txBox="1"/>
          <p:nvPr/>
        </p:nvSpPr>
        <p:spPr>
          <a:xfrm>
            <a:off x="515181" y="617342"/>
            <a:ext cx="798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Unit 7</a:t>
            </a:r>
            <a:r>
              <a:rPr lang="zh-CN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Sports and Good Health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087752" y="530667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723899" y="124971"/>
            <a:ext cx="605133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Were People Healthy Then?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2759" y="1231226"/>
            <a:ext cx="7899888" cy="2245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(2)2017•</a:t>
            </a:r>
            <a:r>
              <a:rPr lang="zh-CN" altLang="en-US" sz="2400" b="1" dirty="0" smtClean="0"/>
              <a:t>凉山  </a:t>
            </a:r>
            <a:r>
              <a:rPr lang="en-US" altLang="zh-CN" sz="2400" b="1" dirty="0" smtClean="0"/>
              <a:t>—Wow, your sweater is very beautiful!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—Thank you. I bought it two days ago. It ________ me $50.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took</a:t>
            </a:r>
            <a:r>
              <a:rPr lang="zh-CN" altLang="en-US" sz="2400" b="1" dirty="0" smtClean="0"/>
              <a:t>　　　　</a:t>
            </a: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cost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paid        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spent</a:t>
            </a:r>
          </a:p>
        </p:txBody>
      </p:sp>
      <p:sp>
        <p:nvSpPr>
          <p:cNvPr id="5" name="矩形 4"/>
          <p:cNvSpPr/>
          <p:nvPr/>
        </p:nvSpPr>
        <p:spPr>
          <a:xfrm>
            <a:off x="6029340" y="217059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0701" y="4382902"/>
            <a:ext cx="8348295" cy="1691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400" b="1" dirty="0" smtClean="0">
                <a:ea typeface="仿宋" panose="02010609060101010101" pitchFamily="49" charset="-122"/>
              </a:rPr>
              <a:t>考查动词的辨析。句意：“哇，你的毛衣真漂亮！”“谢谢你。我两天前买的。它花了我</a:t>
            </a:r>
            <a:r>
              <a:rPr lang="en-US" altLang="zh-CN" sz="2400" b="1" dirty="0" smtClean="0">
                <a:ea typeface="仿宋" panose="02010609060101010101" pitchFamily="49" charset="-122"/>
              </a:rPr>
              <a:t>50</a:t>
            </a:r>
            <a:r>
              <a:rPr lang="zh-CN" altLang="en-US" sz="2400" b="1" dirty="0" smtClean="0">
                <a:ea typeface="仿宋" panose="02010609060101010101" pitchFamily="49" charset="-122"/>
              </a:rPr>
              <a:t>美元。”表示“某物花费某人多少钱”用动词</a:t>
            </a:r>
            <a:r>
              <a:rPr lang="en-US" altLang="zh-CN" sz="2400" b="1" dirty="0" smtClean="0">
                <a:ea typeface="仿宋" panose="02010609060101010101" pitchFamily="49" charset="-122"/>
              </a:rPr>
              <a:t>cost</a:t>
            </a:r>
            <a:r>
              <a:rPr lang="zh-CN" altLang="en-US" sz="2400" b="1" dirty="0" smtClean="0">
                <a:ea typeface="仿宋" panose="02010609060101010101" pitchFamily="49" charset="-122"/>
              </a:rPr>
              <a:t>。故选</a:t>
            </a:r>
            <a:r>
              <a:rPr lang="en-US" altLang="zh-CN" sz="2400" b="1" dirty="0" smtClean="0">
                <a:ea typeface="仿宋" panose="02010609060101010101" pitchFamily="49" charset="-122"/>
              </a:rPr>
              <a:t>B</a:t>
            </a:r>
            <a:r>
              <a:rPr lang="zh-CN" altLang="en-US" sz="2400" b="1" dirty="0" smtClean="0">
                <a:ea typeface="仿宋" panose="02010609060101010101" pitchFamily="49" charset="-122"/>
              </a:rPr>
              <a:t>。</a:t>
            </a:r>
            <a:endParaRPr lang="zh-CN" altLang="en-US" sz="2400" b="1" dirty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723899" y="124971"/>
            <a:ext cx="605133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Were People Healthy Then?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2759" y="1231226"/>
            <a:ext cx="7899888" cy="3907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(3)—It takes me half an hour ________ playing the piano. How about you?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—I usually spend 20 minutes ________ it.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practicing; on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to practice; in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to practice; on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practicing; 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67478" y="151184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291" y="1127361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that time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那时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35648" y="2131288"/>
            <a:ext cx="8214214" cy="1137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 </a:t>
            </a:r>
            <a:r>
              <a:rPr lang="en-US" altLang="zh-CN" sz="2400" b="1" i="1" dirty="0" smtClean="0"/>
              <a:t>At that time</a:t>
            </a:r>
            <a:r>
              <a:rPr lang="en-US" altLang="zh-CN" sz="2400" b="1" dirty="0" smtClean="0"/>
              <a:t>, there were no supermarkets.  </a:t>
            </a:r>
            <a:r>
              <a:rPr lang="zh-CN" altLang="en-US" sz="2400" b="1" dirty="0" smtClean="0"/>
              <a:t>那时没有超市。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723899" y="124971"/>
            <a:ext cx="605133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Were People Healthy Then?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30305" y="3068346"/>
            <a:ext cx="8312834" cy="5831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b="1" dirty="0" smtClean="0"/>
              <a:t>at that time </a:t>
            </a:r>
            <a:r>
              <a:rPr lang="zh-CN" altLang="en-US" sz="2400" b="1" dirty="0" smtClean="0"/>
              <a:t>意为“那时”， 常用于</a:t>
            </a:r>
            <a:r>
              <a:rPr lang="en-US" altLang="zh-CN" sz="2400" b="1" dirty="0" smtClean="0"/>
              <a:t>________</a:t>
            </a:r>
            <a:r>
              <a:rPr lang="zh-CN" altLang="en-US" sz="2400" b="1" dirty="0" smtClean="0"/>
              <a:t>时态。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29291" y="4119994"/>
            <a:ext cx="8312834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b="1" dirty="0" smtClean="0"/>
              <a:t>time</a:t>
            </a:r>
            <a:r>
              <a:rPr lang="zh-CN" altLang="en-US" sz="2400" b="1" dirty="0" smtClean="0"/>
              <a:t>的常用短语：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/>
              <a:t>at this time </a:t>
            </a:r>
            <a:r>
              <a:rPr lang="zh-CN" altLang="en-US" sz="2400" b="1" dirty="0" smtClean="0"/>
              <a:t>在这时　　　</a:t>
            </a:r>
            <a:r>
              <a:rPr lang="en-US" altLang="zh-CN" sz="2400" b="1" dirty="0" smtClean="0"/>
              <a:t>at the same time </a:t>
            </a:r>
            <a:r>
              <a:rPr lang="zh-CN" altLang="en-US" sz="2400" b="1" dirty="0" smtClean="0"/>
              <a:t>同时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/>
              <a:t>have a good time </a:t>
            </a:r>
            <a:r>
              <a:rPr lang="zh-CN" altLang="en-US" sz="2400" b="1" dirty="0" smtClean="0"/>
              <a:t>玩得开心  </a:t>
            </a:r>
            <a:r>
              <a:rPr lang="en-US" altLang="zh-CN" sz="2400" b="1" dirty="0" smtClean="0"/>
              <a:t>all the time </a:t>
            </a:r>
            <a:r>
              <a:rPr lang="zh-CN" altLang="en-US" sz="2400" b="1" dirty="0" smtClean="0"/>
              <a:t>一直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/>
              <a:t>in time</a:t>
            </a:r>
            <a:r>
              <a:rPr lang="zh-CN" altLang="en-US" sz="2400" b="1" dirty="0" smtClean="0"/>
              <a:t>及时  </a:t>
            </a:r>
            <a:r>
              <a:rPr lang="en-US" altLang="zh-CN" sz="2400" b="1" dirty="0" smtClean="0"/>
              <a:t>on time</a:t>
            </a:r>
            <a:r>
              <a:rPr lang="zh-CN" altLang="en-US" sz="2400" b="1" dirty="0" smtClean="0"/>
              <a:t>准时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40088" y="323028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过去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132" y="1700030"/>
            <a:ext cx="8460398" cy="1137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．那时她还没有自己的房子。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She didn't have her own house ________ ________ ________</a:t>
            </a:r>
            <a:r>
              <a:rPr lang="zh-CN" altLang="en-US" sz="2400" b="1" dirty="0" smtClean="0"/>
              <a:t>．</a:t>
            </a:r>
          </a:p>
        </p:txBody>
      </p:sp>
      <p:sp>
        <p:nvSpPr>
          <p:cNvPr id="5" name="Rectangle 5"/>
          <p:cNvSpPr/>
          <p:nvPr/>
        </p:nvSpPr>
        <p:spPr>
          <a:xfrm>
            <a:off x="723899" y="124971"/>
            <a:ext cx="605133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Were People Healthy Then?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8493" y="2268583"/>
            <a:ext cx="3860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at                that             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2455" y="112383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640124"/>
            <a:ext cx="8360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●They called this dance the pow­wow.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他们把这种舞蹈叫作帕瓦。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71607" y="3345258"/>
            <a:ext cx="8312834" cy="2799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b="1" dirty="0" smtClean="0"/>
              <a:t>call</a:t>
            </a:r>
            <a:r>
              <a:rPr lang="zh-CN" altLang="en-US" sz="2400" b="1" dirty="0" smtClean="0"/>
              <a:t>在本句中用作及物动词，意为“</a:t>
            </a:r>
            <a:r>
              <a:rPr lang="en-US" altLang="zh-CN" sz="2400" b="1" dirty="0" smtClean="0"/>
              <a:t>________________”</a:t>
            </a:r>
            <a:r>
              <a:rPr lang="zh-CN" altLang="en-US" sz="2400" b="1" dirty="0" smtClean="0"/>
              <a:t>，后可接双宾语，其同义词为</a:t>
            </a:r>
            <a:r>
              <a:rPr lang="en-US" altLang="zh-CN" sz="2400" b="1" dirty="0" smtClean="0"/>
              <a:t>name</a:t>
            </a:r>
            <a:r>
              <a:rPr lang="zh-CN" altLang="en-US" sz="2400" b="1" dirty="0" smtClean="0"/>
              <a:t>。“</a:t>
            </a:r>
            <a:r>
              <a:rPr lang="en-US" altLang="zh-CN" sz="2400" b="1" dirty="0" smtClean="0"/>
              <a:t>call/name sb./</a:t>
            </a:r>
            <a:r>
              <a:rPr lang="en-US" altLang="zh-CN" sz="2400" b="1" dirty="0" err="1" smtClean="0"/>
              <a:t>sth</a:t>
            </a:r>
            <a:r>
              <a:rPr lang="en-US" altLang="zh-CN" sz="2400" b="1" dirty="0" smtClean="0"/>
              <a:t>.</a:t>
            </a:r>
            <a:r>
              <a:rPr lang="zh-CN" altLang="en-US" sz="2400" b="1" dirty="0" smtClean="0"/>
              <a:t>＋</a:t>
            </a:r>
            <a:r>
              <a:rPr lang="en-US" altLang="zh-CN" sz="2400" b="1" dirty="0" smtClean="0"/>
              <a:t>n.”</a:t>
            </a:r>
            <a:r>
              <a:rPr lang="zh-CN" altLang="en-US" sz="2400" b="1" dirty="0" smtClean="0"/>
              <a:t>意为“称呼某人</a:t>
            </a:r>
            <a:r>
              <a:rPr lang="en-US" altLang="zh-CN" sz="2400" b="1" dirty="0" smtClean="0"/>
              <a:t>/</a:t>
            </a:r>
            <a:r>
              <a:rPr lang="zh-CN" altLang="en-US" sz="2400" b="1" dirty="0" smtClean="0"/>
              <a:t>某物为</a:t>
            </a:r>
            <a:r>
              <a:rPr lang="en-US" altLang="zh-CN" sz="2400" b="1" dirty="0" smtClean="0"/>
              <a:t>……”</a:t>
            </a:r>
            <a:r>
              <a:rPr lang="zh-CN" altLang="en-US" sz="2400" b="1" dirty="0" smtClean="0"/>
              <a:t>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/>
              <a:t>Her parents call her Annie.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/>
              <a:t>她的父母叫她安妮。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23899" y="124971"/>
            <a:ext cx="605133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Were People Healthy Then?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2858" y="3839881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叫作，称呼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228" y="125203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9252" y="2217009"/>
            <a:ext cx="7899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我们把这种食物叫作“粽子”。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 smtClean="0"/>
              <a:t>We ________ the food </a:t>
            </a:r>
            <a:r>
              <a:rPr lang="en-US" altLang="en-US" sz="2800" b="1" dirty="0" err="1" smtClean="0"/>
              <a:t>zongzi</a:t>
            </a:r>
            <a:r>
              <a:rPr lang="en-US" altLang="en-US" sz="2800" b="1" dirty="0" smtClean="0"/>
              <a:t>. </a:t>
            </a:r>
          </a:p>
        </p:txBody>
      </p:sp>
      <p:sp>
        <p:nvSpPr>
          <p:cNvPr id="7" name="Rectangle 5"/>
          <p:cNvSpPr/>
          <p:nvPr/>
        </p:nvSpPr>
        <p:spPr>
          <a:xfrm>
            <a:off x="723899" y="124971"/>
            <a:ext cx="605133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Were People Healthy Then?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38478" y="3151453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call/name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标-0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2574" y="1045211"/>
            <a:ext cx="2708800" cy="67500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24156" y="112204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课前自主预习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99128" y="2093547"/>
          <a:ext cx="7655131" cy="2823655"/>
        </p:xfrm>
        <a:graphic>
          <a:graphicData uri="http://schemas.openxmlformats.org/drawingml/2006/table">
            <a:tbl>
              <a:tblPr/>
              <a:tblGrid>
                <a:gridCol w="611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3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   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用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钱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)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；花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钱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) [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spend] v．________→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过去式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________→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过去分词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2.   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自然的；天然的 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sz="2400" b="1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nætʃrəl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adj.________ →n.________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5367189" y="2328244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spend</a:t>
            </a:r>
          </a:p>
        </p:txBody>
      </p:sp>
      <p:sp>
        <p:nvSpPr>
          <p:cNvPr id="12" name="Rectangle 5"/>
          <p:cNvSpPr/>
          <p:nvPr/>
        </p:nvSpPr>
        <p:spPr>
          <a:xfrm>
            <a:off x="723899" y="124971"/>
            <a:ext cx="605133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Were People Healthy Then?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79712" y="1083311"/>
            <a:ext cx="2708800" cy="675005"/>
            <a:chOff x="696765" y="1083310"/>
            <a:chExt cx="3611733" cy="675005"/>
          </a:xfrm>
        </p:grpSpPr>
        <p:pic>
          <p:nvPicPr>
            <p:cNvPr id="8" name="图片 7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96765" y="1083310"/>
              <a:ext cx="3611733" cy="675005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965541" y="1160145"/>
              <a:ext cx="31188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5757392" y="3731375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natural</a:t>
            </a:r>
          </a:p>
        </p:txBody>
      </p:sp>
      <p:sp>
        <p:nvSpPr>
          <p:cNvPr id="14" name="矩形 13"/>
          <p:cNvSpPr/>
          <p:nvPr/>
        </p:nvSpPr>
        <p:spPr>
          <a:xfrm>
            <a:off x="1713533" y="3011216"/>
            <a:ext cx="4131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spent                            </a:t>
            </a:r>
            <a:r>
              <a:rPr lang="en-US" sz="2400" b="1" dirty="0" err="1" smtClean="0">
                <a:solidFill>
                  <a:srgbClr val="FF0000"/>
                </a:solidFill>
              </a:rPr>
              <a:t>spent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147081" y="4372505"/>
            <a:ext cx="1051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nature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09600" y="1397545"/>
          <a:ext cx="7720013" cy="4924425"/>
        </p:xfrm>
        <a:graphic>
          <a:graphicData uri="http://schemas.openxmlformats.org/drawingml/2006/table">
            <a:tbl>
              <a:tblPr/>
              <a:tblGrid>
                <a:gridCol w="604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44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生火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．去捕猎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．去钓鱼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．那时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   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 the lake________________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6．a long time ago________________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7．play the drums________________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723899" y="124971"/>
            <a:ext cx="605133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Were People Healthy Then?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60472" y="1634563"/>
            <a:ext cx="166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make a fire</a:t>
            </a:r>
          </a:p>
        </p:txBody>
      </p:sp>
      <p:sp>
        <p:nvSpPr>
          <p:cNvPr id="6" name="矩形 5"/>
          <p:cNvSpPr/>
          <p:nvPr/>
        </p:nvSpPr>
        <p:spPr>
          <a:xfrm>
            <a:off x="3085129" y="2312481"/>
            <a:ext cx="1596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go hunting</a:t>
            </a:r>
          </a:p>
        </p:txBody>
      </p:sp>
      <p:sp>
        <p:nvSpPr>
          <p:cNvPr id="7" name="矩形 6"/>
          <p:cNvSpPr/>
          <p:nvPr/>
        </p:nvSpPr>
        <p:spPr>
          <a:xfrm>
            <a:off x="3144250" y="3006163"/>
            <a:ext cx="1459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go fishing</a:t>
            </a:r>
          </a:p>
        </p:txBody>
      </p:sp>
      <p:sp>
        <p:nvSpPr>
          <p:cNvPr id="8" name="矩形 7"/>
          <p:cNvSpPr/>
          <p:nvPr/>
        </p:nvSpPr>
        <p:spPr>
          <a:xfrm>
            <a:off x="2754053" y="3715613"/>
            <a:ext cx="1705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 that time</a:t>
            </a:r>
          </a:p>
        </p:txBody>
      </p:sp>
      <p:sp>
        <p:nvSpPr>
          <p:cNvPr id="9" name="矩形 8"/>
          <p:cNvSpPr/>
          <p:nvPr/>
        </p:nvSpPr>
        <p:spPr>
          <a:xfrm>
            <a:off x="3640864" y="4393528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在湖边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48292" y="507144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很久以前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90182" y="5765127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敲鼓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68778" y="1819556"/>
          <a:ext cx="8198316" cy="2823655"/>
        </p:xfrm>
        <a:graphic>
          <a:graphicData uri="http://schemas.openxmlformats.org/drawingml/2006/table">
            <a:tbl>
              <a:tblPr/>
              <a:tblGrid>
                <a:gridCol w="504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3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我等不及明年的帕瓦舞蹈了！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________ ________ ________ the pow­wow next year!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2．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他们把这种舞蹈叫作帕瓦。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They________ ________ ________ the pow­wow.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723899" y="124971"/>
            <a:ext cx="605133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Were People Healthy Then?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59816" y="2675087"/>
            <a:ext cx="3945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can't             wait               for</a:t>
            </a:r>
          </a:p>
        </p:txBody>
      </p:sp>
      <p:sp>
        <p:nvSpPr>
          <p:cNvPr id="6" name="矩形 5"/>
          <p:cNvSpPr/>
          <p:nvPr/>
        </p:nvSpPr>
        <p:spPr>
          <a:xfrm>
            <a:off x="1890892" y="4062453"/>
            <a:ext cx="4201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called             this             dance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04250" y="1614604"/>
          <a:ext cx="8198316" cy="3555175"/>
        </p:xfrm>
        <a:graphic>
          <a:graphicData uri="http://schemas.openxmlformats.org/drawingml/2006/table">
            <a:tbl>
              <a:tblPr/>
              <a:tblGrid>
                <a:gridCol w="504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3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那时没有超市。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 that time, ________ ________ ________ supermarkets.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4．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一些人敲鼓，另一些人围着火跳舞。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people played the drums ________ ________ danced around the fire.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723899" y="124971"/>
            <a:ext cx="605133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Were People Healthy Then?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07769" y="2485902"/>
            <a:ext cx="39678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there              were              no</a:t>
            </a:r>
          </a:p>
        </p:txBody>
      </p:sp>
      <p:sp>
        <p:nvSpPr>
          <p:cNvPr id="6" name="矩形 5"/>
          <p:cNvSpPr/>
          <p:nvPr/>
        </p:nvSpPr>
        <p:spPr>
          <a:xfrm>
            <a:off x="1287860" y="3857503"/>
            <a:ext cx="8376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Some                                                                    and            others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536183" y="185452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44074" y="1008381"/>
            <a:ext cx="2619782" cy="677544"/>
            <a:chOff x="86996" y="913131"/>
            <a:chExt cx="3493043" cy="677544"/>
          </a:xfrm>
        </p:grpSpPr>
        <p:pic>
          <p:nvPicPr>
            <p:cNvPr id="5" name="图片 4" descr="图标-0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996" y="913131"/>
              <a:ext cx="3493043" cy="677544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374375" y="1007211"/>
              <a:ext cx="320566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</a:p>
          </p:txBody>
        </p:sp>
      </p:grp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1170" y="1989147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252808" y="2467430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spend 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钱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；花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钱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40045" y="3234875"/>
            <a:ext cx="8773886" cy="335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 They </a:t>
            </a:r>
            <a:r>
              <a:rPr lang="en-US" altLang="zh-CN" sz="2400" b="1" i="1" dirty="0" smtClean="0"/>
              <a:t>spent</a:t>
            </a:r>
            <a:r>
              <a:rPr lang="en-US" altLang="zh-CN" sz="2400" b="1" dirty="0" smtClean="0"/>
              <a:t> a lot of time outdoors.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他们在户外花费了大量的时间。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The lady </a:t>
            </a:r>
            <a:r>
              <a:rPr lang="en-US" altLang="zh-CN" sz="2400" b="1" i="1" dirty="0" smtClean="0"/>
              <a:t>spends</a:t>
            </a:r>
            <a:r>
              <a:rPr lang="en-US" altLang="zh-CN" sz="2400" b="1" dirty="0" smtClean="0"/>
              <a:t> a lot of money on clothes. </a:t>
            </a:r>
            <a:r>
              <a:rPr lang="zh-CN" altLang="en-US" sz="2400" b="1" dirty="0" smtClean="0"/>
              <a:t>这位女士花大量的钱买衣服。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They </a:t>
            </a:r>
            <a:r>
              <a:rPr lang="en-US" altLang="zh-CN" sz="2400" b="1" i="1" dirty="0" smtClean="0"/>
              <a:t>spent</a:t>
            </a:r>
            <a:r>
              <a:rPr lang="en-US" altLang="zh-CN" sz="2400" b="1" dirty="0" smtClean="0"/>
              <a:t> two years (in) building this bridge.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他们花了两年时间修建这座桥。</a:t>
            </a:r>
            <a:endParaRPr lang="zh-CN" altLang="zh-CN" sz="2400" b="1" dirty="0"/>
          </a:p>
        </p:txBody>
      </p:sp>
      <p:sp>
        <p:nvSpPr>
          <p:cNvPr id="13" name="Rectangle 5"/>
          <p:cNvSpPr/>
          <p:nvPr/>
        </p:nvSpPr>
        <p:spPr>
          <a:xfrm>
            <a:off x="723899" y="124971"/>
            <a:ext cx="605133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Were People Healthy Then?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9363" y="1773379"/>
            <a:ext cx="8312834" cy="16911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b="1" dirty="0" smtClean="0"/>
              <a:t>spend</a:t>
            </a:r>
            <a:r>
              <a:rPr lang="zh-CN" altLang="en-US" sz="2400" b="1" dirty="0" smtClean="0"/>
              <a:t>意为“花费”，常指花费时间、金钱等，主语只能是</a:t>
            </a:r>
            <a:r>
              <a:rPr lang="en-US" altLang="zh-CN" sz="2400" b="1" dirty="0" smtClean="0"/>
              <a:t>________(</a:t>
            </a:r>
            <a:r>
              <a:rPr lang="zh-CN" altLang="en-US" sz="2400" b="1" dirty="0" smtClean="0"/>
              <a:t>人</a:t>
            </a:r>
            <a:r>
              <a:rPr lang="en-US" altLang="zh-CN" sz="2400" b="1" dirty="0" smtClean="0"/>
              <a:t>/</a:t>
            </a:r>
            <a:r>
              <a:rPr lang="zh-CN" altLang="en-US" sz="2400" b="1" dirty="0" smtClean="0"/>
              <a:t>物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。常用结构为“</a:t>
            </a:r>
            <a:r>
              <a:rPr lang="en-US" altLang="zh-CN" sz="2400" b="1" dirty="0" smtClean="0"/>
              <a:t>sb. spend(s)…on </a:t>
            </a:r>
            <a:r>
              <a:rPr lang="en-US" altLang="zh-CN" sz="2400" b="1" dirty="0" err="1" smtClean="0"/>
              <a:t>sth</a:t>
            </a:r>
            <a:r>
              <a:rPr lang="en-US" altLang="zh-CN" sz="2400" b="1" dirty="0" smtClean="0"/>
              <a:t>.”</a:t>
            </a:r>
            <a:r>
              <a:rPr lang="zh-CN" altLang="en-US" sz="2400" b="1" dirty="0" smtClean="0"/>
              <a:t>和“</a:t>
            </a:r>
            <a:r>
              <a:rPr lang="en-US" altLang="zh-CN" sz="2400" b="1" dirty="0" smtClean="0"/>
              <a:t>sb. spend(s)…(in) doing </a:t>
            </a:r>
            <a:r>
              <a:rPr lang="en-US" altLang="zh-CN" sz="2400" b="1" dirty="0" err="1" smtClean="0"/>
              <a:t>sth</a:t>
            </a:r>
            <a:r>
              <a:rPr lang="en-US" altLang="zh-CN" sz="2400" b="1" dirty="0" smtClean="0"/>
              <a:t>.”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723899" y="124971"/>
            <a:ext cx="605133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Were People Healthy Then?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35085" y="2388098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人</a:t>
            </a:r>
            <a:endParaRPr lang="en-US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1116" y="854911"/>
            <a:ext cx="8312834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/>
              <a:t>不同的“花费”：</a:t>
            </a:r>
          </a:p>
        </p:txBody>
      </p:sp>
      <p:sp>
        <p:nvSpPr>
          <p:cNvPr id="3" name="Rectangle 5"/>
          <p:cNvSpPr/>
          <p:nvPr/>
        </p:nvSpPr>
        <p:spPr>
          <a:xfrm>
            <a:off x="723899" y="124971"/>
            <a:ext cx="605133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Were People Healthy Then?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02022" y="1718438"/>
          <a:ext cx="8241422" cy="4987306"/>
        </p:xfrm>
        <a:graphic>
          <a:graphicData uri="http://schemas.openxmlformats.org/drawingml/2006/table">
            <a:tbl>
              <a:tblPr/>
              <a:tblGrid>
                <a:gridCol w="780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2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7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65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常用结构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用法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92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take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It takes/took sb.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＋时间＋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to do </a:t>
                      </a:r>
                      <a:r>
                        <a:rPr lang="en-US" sz="24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. 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做某事花了某人多长时间。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主语是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it(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形式主语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), 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常指花费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“____________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”。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10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pay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sb. pay(s)/paid (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金钱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) for </a:t>
                      </a:r>
                      <a:r>
                        <a:rPr lang="en-US" sz="24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. 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某人为某物付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多少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钱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主语是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“________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指花费</a:t>
                      </a:r>
                      <a:r>
                        <a:rPr lang="zh-CN" sz="24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金钱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1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cost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. cost(s) (sb.)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＋金钱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某物花了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某人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多少钱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主语是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“________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指花费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金钱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679668" y="330570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时间</a:t>
            </a:r>
            <a:endParaRPr lang="en-US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3381" y="4035973"/>
            <a:ext cx="370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人</a:t>
            </a:r>
            <a:endParaRPr lang="en-US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57029" y="5402522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9516" y="126156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483" y="2110155"/>
            <a:ext cx="7899888" cy="335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(1)2017•</a:t>
            </a:r>
            <a:r>
              <a:rPr lang="zh-CN" altLang="en-US" sz="2400" b="1" dirty="0" smtClean="0"/>
              <a:t>营口  </a:t>
            </a:r>
            <a:r>
              <a:rPr lang="en-US" altLang="zh-CN" sz="2400" b="1" dirty="0" smtClean="0"/>
              <a:t>—What did you do last Sunday morning?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—I ________ two hours ________ books.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took; to read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spend; to read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spent; reading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take: 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2257" y="271001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23899" y="124971"/>
            <a:ext cx="6051331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Were People Healthy Then?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热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热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TM01859868[[fn=热]]</Template>
  <TotalTime>0</TotalTime>
  <Words>824</Words>
  <Application>Microsoft Office PowerPoint</Application>
  <PresentationFormat>全屏显示(4:3)</PresentationFormat>
  <Paragraphs>131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13</vt:lpwstr>
  </property>
  <property fmtid="{D5CDD505-2E9C-101B-9397-08002B2CF9AE}" pid="4" name="ICV">
    <vt:lpwstr>66A977EBC0684362B6D4A7C83877B61B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