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6" r:id="rId2"/>
    <p:sldId id="257" r:id="rId3"/>
    <p:sldId id="277" r:id="rId4"/>
    <p:sldId id="278" r:id="rId5"/>
    <p:sldId id="279" r:id="rId6"/>
    <p:sldId id="280" r:id="rId7"/>
    <p:sldId id="266" r:id="rId8"/>
    <p:sldId id="269" r:id="rId9"/>
    <p:sldId id="271" r:id="rId10"/>
    <p:sldId id="281" r:id="rId11"/>
    <p:sldId id="282" r:id="rId12"/>
    <p:sldId id="270" r:id="rId13"/>
    <p:sldId id="261" r:id="rId14"/>
    <p:sldId id="262" r:id="rId15"/>
    <p:sldId id="274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2F8A6"/>
    <a:srgbClr val="99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85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Relationship Id="rId4" Type="http://schemas.openxmlformats.org/officeDocument/2006/relationships/image" Target="../media/image26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B7E949DC-767F-440C-BE99-6CF999BD469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949DC-767F-440C-BE99-6CF999BD469C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0F3888B-E965-46B1-89F9-6B9A35576166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2" y="533402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28"/>
            <a:ext cx="462915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2" y="21336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7BA56C8-7B0E-4C36-BE9E-875F0EFCF22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alt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2E2D0573-CBE7-4ED6-8C54-06D2021420E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B698D09-845E-4434-B1B2-A6753463AE2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FC8728E-D95F-4B63-865F-FEBEB788116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zh-CN" altLang="en-US" noProof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FC8728E-D95F-4B63-865F-FEBEB788116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fld id="{1FC8728E-D95F-4B63-865F-FEBEB788116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fld id="{1FC8728E-D95F-4B63-865F-FEBEB788116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fld id="{1FC8728E-D95F-4B63-865F-FEBEB788116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9B13CDC-DF07-4947-B420-FA009C478DE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r>
              <a:rPr lang="zh-CN" altLang="en-US" noProof="1" smtClean="0"/>
              <a:t>单击图标添加图片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FC8728E-D95F-4B63-865F-FEBEB788116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SO_CT2"/>
          <p:cNvSpPr txBox="1"/>
          <p:nvPr/>
        </p:nvSpPr>
        <p:spPr bwMode="auto">
          <a:xfrm>
            <a:off x="785813" y="3181350"/>
            <a:ext cx="5145087" cy="466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 rtl="0" eaLnBrk="0" fontAlgn="base" hangingPunct="0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None/>
              <a:defRPr lang="zh-CN" altLang="en-US" sz="1800" kern="1200">
                <a:solidFill>
                  <a:schemeClr val="accent2"/>
                </a:solidFill>
                <a:effectLst/>
                <a:latin typeface="+mn-ea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rgbClr val="F4C197"/>
              </a:buClr>
              <a:buFont typeface="幼圆" panose="02010509060101010101" pitchFamily="49" charset="-122"/>
              <a:buNone/>
              <a:defRPr sz="2000" kern="1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mtClean="0"/>
              <a:t>单击此处编辑母版副标题样式</a:t>
            </a:r>
            <a:endParaRPr dirty="0" smtClean="0"/>
          </a:p>
        </p:txBody>
      </p:sp>
      <p:pic>
        <p:nvPicPr>
          <p:cNvPr id="4" name="图片 6" descr="食品1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1113" y="-26988"/>
            <a:ext cx="92630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KSO_FN"/>
          <p:cNvSpPr txBox="1">
            <a:spLocks noChangeArrowheads="1"/>
          </p:cNvSpPr>
          <p:nvPr/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584C3B4-34D0-4623-B585-248E1BB659EA}" type="slidenum">
              <a:rPr lang="zh-CN" altLang="zh-CN">
                <a:solidFill>
                  <a:schemeClr val="bg1"/>
                </a:solidFill>
              </a:rPr>
              <a:t>‹#›</a:t>
            </a:fld>
            <a:endParaRPr lang="zh-CN" altLang="zh-CN">
              <a:solidFill>
                <a:schemeClr val="bg1"/>
              </a:solidFill>
            </a:endParaRPr>
          </a:p>
        </p:txBody>
      </p:sp>
      <p:sp>
        <p:nvSpPr>
          <p:cNvPr id="6" name="任意多边形 10"/>
          <p:cNvSpPr/>
          <p:nvPr/>
        </p:nvSpPr>
        <p:spPr bwMode="auto">
          <a:xfrm flipV="1">
            <a:off x="22225" y="981075"/>
            <a:ext cx="9144000" cy="4887913"/>
          </a:xfrm>
          <a:custGeom>
            <a:avLst/>
            <a:gdLst>
              <a:gd name="T0" fmla="*/ 5365824 w 7383683"/>
              <a:gd name="T1" fmla="*/ 4562806 h 3577320"/>
              <a:gd name="T2" fmla="*/ 5365810 w 7383683"/>
              <a:gd name="T3" fmla="*/ 4562518 h 3577320"/>
              <a:gd name="T4" fmla="*/ 5365824 w 7383683"/>
              <a:gd name="T5" fmla="*/ 4562231 h 3577320"/>
              <a:gd name="T6" fmla="*/ 5365838 w 7383683"/>
              <a:gd name="T7" fmla="*/ 4562518 h 3577320"/>
              <a:gd name="T8" fmla="*/ 1971022 w 7383683"/>
              <a:gd name="T9" fmla="*/ 9125037 h 3577320"/>
              <a:gd name="T10" fmla="*/ 2108854 w 7383683"/>
              <a:gd name="T11" fmla="*/ 9108925 h 3577320"/>
              <a:gd name="T12" fmla="*/ 2119672 w 7383683"/>
              <a:gd name="T13" fmla="*/ 9109104 h 3577320"/>
              <a:gd name="T14" fmla="*/ 2971038 w 7383683"/>
              <a:gd name="T15" fmla="*/ 9125037 h 3577320"/>
              <a:gd name="T16" fmla="*/ 2971092 w 7383683"/>
              <a:gd name="T17" fmla="*/ 9125037 h 3577320"/>
              <a:gd name="T18" fmla="*/ 3217686 w 7383683"/>
              <a:gd name="T19" fmla="*/ 9099544 h 3577320"/>
              <a:gd name="T20" fmla="*/ 5339995 w 7383683"/>
              <a:gd name="T21" fmla="*/ 5121691 h 3577320"/>
              <a:gd name="T22" fmla="*/ 5349406 w 7383683"/>
              <a:gd name="T23" fmla="*/ 4917828 h 3577320"/>
              <a:gd name="T24" fmla="*/ 5349434 w 7383683"/>
              <a:gd name="T25" fmla="*/ 4917828 h 3577320"/>
              <a:gd name="T26" fmla="*/ 5340021 w 7383683"/>
              <a:gd name="T27" fmla="*/ 5121691 h 3577320"/>
              <a:gd name="T28" fmla="*/ 3217713 w 7383683"/>
              <a:gd name="T29" fmla="*/ 9099544 h 3577320"/>
              <a:gd name="T30" fmla="*/ 2971118 w 7383683"/>
              <a:gd name="T31" fmla="*/ 9125037 h 3577320"/>
              <a:gd name="T32" fmla="*/ 5521655 w 7383683"/>
              <a:gd name="T33" fmla="*/ 9125037 h 3577320"/>
              <a:gd name="T34" fmla="*/ 5550345 w 7383683"/>
              <a:gd name="T35" fmla="*/ 9125037 h 3577320"/>
              <a:gd name="T36" fmla="*/ 14023699 w 7383683"/>
              <a:gd name="T37" fmla="*/ 9125037 h 3577320"/>
              <a:gd name="T38" fmla="*/ 14023699 w 7383683"/>
              <a:gd name="T39" fmla="*/ 4917828 h 3577320"/>
              <a:gd name="T40" fmla="*/ 14023699 w 7383683"/>
              <a:gd name="T41" fmla="*/ 4207209 h 3577320"/>
              <a:gd name="T42" fmla="*/ 14023699 w 7383683"/>
              <a:gd name="T43" fmla="*/ 0 h 3577320"/>
              <a:gd name="T44" fmla="*/ 5592223 w 7383683"/>
              <a:gd name="T45" fmla="*/ 0 h 3577320"/>
              <a:gd name="T46" fmla="*/ 5479777 w 7383683"/>
              <a:gd name="T47" fmla="*/ 0 h 3577320"/>
              <a:gd name="T48" fmla="*/ 2971118 w 7383683"/>
              <a:gd name="T49" fmla="*/ 0 h 3577320"/>
              <a:gd name="T50" fmla="*/ 3217713 w 7383683"/>
              <a:gd name="T51" fmla="*/ 25494 h 3577320"/>
              <a:gd name="T52" fmla="*/ 5340021 w 7383683"/>
              <a:gd name="T53" fmla="*/ 4003350 h 3577320"/>
              <a:gd name="T54" fmla="*/ 5349434 w 7383683"/>
              <a:gd name="T55" fmla="*/ 4207209 h 3577320"/>
              <a:gd name="T56" fmla="*/ 5349406 w 7383683"/>
              <a:gd name="T57" fmla="*/ 4207209 h 3577320"/>
              <a:gd name="T58" fmla="*/ 5339995 w 7383683"/>
              <a:gd name="T59" fmla="*/ 4003350 h 3577320"/>
              <a:gd name="T60" fmla="*/ 3217686 w 7383683"/>
              <a:gd name="T61" fmla="*/ 25494 h 3577320"/>
              <a:gd name="T62" fmla="*/ 2971092 w 7383683"/>
              <a:gd name="T63" fmla="*/ 0 h 3577320"/>
              <a:gd name="T64" fmla="*/ 2971038 w 7383683"/>
              <a:gd name="T65" fmla="*/ 0 h 3577320"/>
              <a:gd name="T66" fmla="*/ 2119672 w 7383683"/>
              <a:gd name="T67" fmla="*/ 15935 h 3577320"/>
              <a:gd name="T68" fmla="*/ 2108855 w 7383683"/>
              <a:gd name="T69" fmla="*/ 16112 h 3577320"/>
              <a:gd name="T70" fmla="*/ 1971022 w 7383683"/>
              <a:gd name="T71" fmla="*/ 0 h 3577320"/>
              <a:gd name="T72" fmla="*/ 1780433 w 7383683"/>
              <a:gd name="T73" fmla="*/ 22279 h 3577320"/>
              <a:gd name="T74" fmla="*/ 1779124 w 7383683"/>
              <a:gd name="T75" fmla="*/ 22306 h 3577320"/>
              <a:gd name="T76" fmla="*/ 1704473 w 7383683"/>
              <a:gd name="T77" fmla="*/ 25494 h 3577320"/>
              <a:gd name="T78" fmla="*/ 1676723 w 7383683"/>
              <a:gd name="T79" fmla="*/ 56331 h 3577320"/>
              <a:gd name="T80" fmla="*/ 1573792 w 7383683"/>
              <a:gd name="T81" fmla="*/ 92694 h 3577320"/>
              <a:gd name="T82" fmla="*/ 0 w 7383683"/>
              <a:gd name="T83" fmla="*/ 4562518 h 3577320"/>
              <a:gd name="T84" fmla="*/ 1573792 w 7383683"/>
              <a:gd name="T85" fmla="*/ 9032344 h 3577320"/>
              <a:gd name="T86" fmla="*/ 1676723 w 7383683"/>
              <a:gd name="T87" fmla="*/ 9068708 h 3577320"/>
              <a:gd name="T88" fmla="*/ 1704473 w 7383683"/>
              <a:gd name="T89" fmla="*/ 9099544 h 3577320"/>
              <a:gd name="T90" fmla="*/ 1779124 w 7383683"/>
              <a:gd name="T91" fmla="*/ 9102732 h 3577320"/>
              <a:gd name="T92" fmla="*/ 1780427 w 7383683"/>
              <a:gd name="T93" fmla="*/ 9102759 h 357732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383683" h="3577320">
                <a:moveTo>
                  <a:pt x="2825185" y="1788773"/>
                </a:moveTo>
                <a:lnTo>
                  <a:pt x="2825178" y="1788660"/>
                </a:lnTo>
                <a:lnTo>
                  <a:pt x="2825185" y="1788547"/>
                </a:lnTo>
                <a:lnTo>
                  <a:pt x="2825192" y="1788660"/>
                </a:lnTo>
                <a:lnTo>
                  <a:pt x="2825185" y="1788773"/>
                </a:lnTo>
                <a:close/>
                <a:moveTo>
                  <a:pt x="1037772" y="3577320"/>
                </a:moveTo>
                <a:lnTo>
                  <a:pt x="1110342" y="3571004"/>
                </a:lnTo>
                <a:lnTo>
                  <a:pt x="1116038" y="3571074"/>
                </a:lnTo>
                <a:cubicBezTo>
                  <a:pt x="1300420" y="3573156"/>
                  <a:pt x="1537246" y="3575238"/>
                  <a:pt x="1564295" y="3577320"/>
                </a:cubicBezTo>
                <a:lnTo>
                  <a:pt x="1564323" y="3577320"/>
                </a:lnTo>
                <a:lnTo>
                  <a:pt x="1694159" y="3567326"/>
                </a:lnTo>
                <a:cubicBezTo>
                  <a:pt x="2254514" y="3480579"/>
                  <a:pt x="2707175" y="2838530"/>
                  <a:pt x="2811585" y="2007874"/>
                </a:cubicBezTo>
                <a:lnTo>
                  <a:pt x="2816541" y="1927953"/>
                </a:lnTo>
                <a:lnTo>
                  <a:pt x="2816555" y="1927953"/>
                </a:lnTo>
                <a:lnTo>
                  <a:pt x="2811599" y="2007874"/>
                </a:lnTo>
                <a:cubicBezTo>
                  <a:pt x="2707189" y="2838530"/>
                  <a:pt x="2254528" y="3480579"/>
                  <a:pt x="1694173" y="3567326"/>
                </a:cubicBezTo>
                <a:lnTo>
                  <a:pt x="1564337" y="3577320"/>
                </a:lnTo>
                <a:lnTo>
                  <a:pt x="2907232" y="3577320"/>
                </a:lnTo>
                <a:lnTo>
                  <a:pt x="2922338" y="3577320"/>
                </a:lnTo>
                <a:lnTo>
                  <a:pt x="7383683" y="3577320"/>
                </a:lnTo>
                <a:lnTo>
                  <a:pt x="7383683" y="1927953"/>
                </a:lnTo>
                <a:lnTo>
                  <a:pt x="7383683" y="1649367"/>
                </a:lnTo>
                <a:lnTo>
                  <a:pt x="7383683" y="0"/>
                </a:lnTo>
                <a:lnTo>
                  <a:pt x="2944387" y="0"/>
                </a:lnTo>
                <a:lnTo>
                  <a:pt x="2885183" y="0"/>
                </a:lnTo>
                <a:lnTo>
                  <a:pt x="1564337" y="0"/>
                </a:lnTo>
                <a:lnTo>
                  <a:pt x="1694173" y="9994"/>
                </a:lnTo>
                <a:cubicBezTo>
                  <a:pt x="2254528" y="96741"/>
                  <a:pt x="2707189" y="738790"/>
                  <a:pt x="2811599" y="1569447"/>
                </a:cubicBezTo>
                <a:lnTo>
                  <a:pt x="2816555" y="1649367"/>
                </a:lnTo>
                <a:lnTo>
                  <a:pt x="2816541" y="1649367"/>
                </a:lnTo>
                <a:lnTo>
                  <a:pt x="2811585" y="1569447"/>
                </a:lnTo>
                <a:cubicBezTo>
                  <a:pt x="2707175" y="738790"/>
                  <a:pt x="2254514" y="96741"/>
                  <a:pt x="1694159" y="9994"/>
                </a:cubicBezTo>
                <a:lnTo>
                  <a:pt x="1564323" y="0"/>
                </a:lnTo>
                <a:lnTo>
                  <a:pt x="1564295" y="0"/>
                </a:lnTo>
                <a:cubicBezTo>
                  <a:pt x="1537246" y="2083"/>
                  <a:pt x="1300420" y="4165"/>
                  <a:pt x="1116038" y="6247"/>
                </a:cubicBezTo>
                <a:lnTo>
                  <a:pt x="1110343" y="6316"/>
                </a:lnTo>
                <a:lnTo>
                  <a:pt x="1037772" y="0"/>
                </a:lnTo>
                <a:lnTo>
                  <a:pt x="937424" y="8734"/>
                </a:lnTo>
                <a:lnTo>
                  <a:pt x="936735" y="8745"/>
                </a:lnTo>
                <a:cubicBezTo>
                  <a:pt x="916641" y="9161"/>
                  <a:pt x="902840" y="9578"/>
                  <a:pt x="897430" y="9994"/>
                </a:cubicBezTo>
                <a:lnTo>
                  <a:pt x="882819" y="22084"/>
                </a:lnTo>
                <a:lnTo>
                  <a:pt x="828625" y="36339"/>
                </a:lnTo>
                <a:cubicBezTo>
                  <a:pt x="355729" y="203125"/>
                  <a:pt x="0" y="924291"/>
                  <a:pt x="0" y="1788660"/>
                </a:cubicBezTo>
                <a:cubicBezTo>
                  <a:pt x="0" y="2653029"/>
                  <a:pt x="355729" y="3374195"/>
                  <a:pt x="828625" y="3540981"/>
                </a:cubicBezTo>
                <a:lnTo>
                  <a:pt x="882819" y="3555237"/>
                </a:lnTo>
                <a:lnTo>
                  <a:pt x="897430" y="3567326"/>
                </a:lnTo>
                <a:cubicBezTo>
                  <a:pt x="902840" y="3567742"/>
                  <a:pt x="916641" y="3568159"/>
                  <a:pt x="936735" y="3568575"/>
                </a:cubicBezTo>
                <a:lnTo>
                  <a:pt x="937421" y="3568586"/>
                </a:lnTo>
                <a:lnTo>
                  <a:pt x="1037772" y="3577320"/>
                </a:lnTo>
                <a:close/>
              </a:path>
            </a:pathLst>
          </a:custGeom>
          <a:solidFill>
            <a:srgbClr val="F2B483"/>
          </a:solidFill>
          <a:ln w="12700" cap="flat" cmpd="sng" algn="ctr">
            <a:noFill/>
            <a:prstDash val="solid"/>
            <a:miter lim="800000"/>
          </a:ln>
        </p:spPr>
        <p:txBody>
          <a:bodyPr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8" name="KSO_Img2"/>
          <p:cNvSpPr/>
          <p:nvPr/>
        </p:nvSpPr>
        <p:spPr>
          <a:xfrm>
            <a:off x="4464050" y="3035300"/>
            <a:ext cx="2249488" cy="2249488"/>
          </a:xfrm>
          <a:prstGeom prst="ellipse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 w="571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KSO_Img3"/>
          <p:cNvSpPr/>
          <p:nvPr/>
        </p:nvSpPr>
        <p:spPr>
          <a:xfrm>
            <a:off x="6996113" y="3406775"/>
            <a:ext cx="1893887" cy="1893888"/>
          </a:xfrm>
          <a:prstGeom prst="ellipse">
            <a:avLst/>
          </a:prstGeom>
          <a:blipFill dpi="0" rotWithShape="1">
            <a:blip r:embed="rId4" cstate="email"/>
            <a:srcRect/>
            <a:stretch>
              <a:fillRect/>
            </a:stretch>
          </a:blipFill>
          <a:ln w="571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71775" y="5527675"/>
            <a:ext cx="6372225" cy="46038"/>
          </a:xfrm>
          <a:prstGeom prst="rect">
            <a:avLst/>
          </a:prstGeom>
          <a:solidFill>
            <a:srgbClr val="FEE5B2"/>
          </a:solidFill>
          <a:ln w="1270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67175" y="2573338"/>
            <a:ext cx="5057775" cy="49212"/>
          </a:xfrm>
          <a:prstGeom prst="rect">
            <a:avLst/>
          </a:prstGeom>
          <a:solidFill>
            <a:srgbClr val="FEE5B2"/>
          </a:solidFill>
          <a:ln w="1270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KSO_Img1"/>
          <p:cNvSpPr/>
          <p:nvPr/>
        </p:nvSpPr>
        <p:spPr>
          <a:xfrm>
            <a:off x="558800" y="1916113"/>
            <a:ext cx="3386138" cy="3386137"/>
          </a:xfrm>
          <a:prstGeom prst="ellipse">
            <a:avLst/>
          </a:prstGeom>
          <a:blipFill dpi="0" rotWithShape="1">
            <a:blip r:embed="rId5" cstate="email"/>
            <a:srcRect/>
            <a:stretch>
              <a:fillRect/>
            </a:stretch>
          </a:blipFill>
          <a:ln w="571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1891009" y="2408141"/>
            <a:ext cx="5144891" cy="1720077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3600" b="0" baseline="0">
                <a:solidFill>
                  <a:schemeClr val="accent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3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4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5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C8728E-D95F-4B63-865F-FEBEB788116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114DCF0-CD38-4568-8AFD-6872D09B52E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" descr="食品1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1113" y="-26988"/>
            <a:ext cx="92630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KSO_CT2"/>
          <p:cNvSpPr txBox="1"/>
          <p:nvPr/>
        </p:nvSpPr>
        <p:spPr bwMode="auto">
          <a:xfrm>
            <a:off x="785813" y="3181350"/>
            <a:ext cx="5145087" cy="466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 rtl="0" eaLnBrk="0" fontAlgn="base" hangingPunct="0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None/>
              <a:defRPr lang="zh-CN" altLang="en-US" sz="1800" kern="1200">
                <a:solidFill>
                  <a:schemeClr val="accent2"/>
                </a:solidFill>
                <a:effectLst/>
                <a:latin typeface="+mn-ea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rgbClr val="F4C197"/>
              </a:buClr>
              <a:buFont typeface="幼圆" panose="02010509060101010101" pitchFamily="49" charset="-122"/>
              <a:buNone/>
              <a:defRPr sz="2000" kern="1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mtClean="0"/>
              <a:t>单击此处编辑母版副标题样式</a:t>
            </a:r>
            <a:endParaRPr dirty="0" smtClean="0"/>
          </a:p>
        </p:txBody>
      </p:sp>
      <p:sp>
        <p:nvSpPr>
          <p:cNvPr id="5" name="KSO_FN"/>
          <p:cNvSpPr txBox="1">
            <a:spLocks noChangeArrowheads="1"/>
          </p:cNvSpPr>
          <p:nvPr/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352302C8-8D7F-42EF-80CC-E2ECC1A076B0}" type="slidenum">
              <a:rPr lang="zh-CN" altLang="zh-CN">
                <a:solidFill>
                  <a:schemeClr val="bg1"/>
                </a:solidFill>
              </a:rPr>
              <a:t>‹#›</a:t>
            </a:fld>
            <a:endParaRPr lang="zh-CN" altLang="zh-CN">
              <a:solidFill>
                <a:schemeClr val="bg1"/>
              </a:solidFill>
            </a:endParaRPr>
          </a:p>
        </p:txBody>
      </p:sp>
      <p:sp>
        <p:nvSpPr>
          <p:cNvPr id="6" name="任意多边形 10"/>
          <p:cNvSpPr/>
          <p:nvPr/>
        </p:nvSpPr>
        <p:spPr bwMode="gray">
          <a:xfrm>
            <a:off x="30163" y="1508125"/>
            <a:ext cx="9164637" cy="3744913"/>
          </a:xfrm>
          <a:custGeom>
            <a:avLst/>
            <a:gdLst>
              <a:gd name="T0" fmla="*/ 1617036 w 9164638"/>
              <a:gd name="T1" fmla="*/ 1057 h 3745139"/>
              <a:gd name="T2" fmla="*/ 2073703 w 9164638"/>
              <a:gd name="T3" fmla="*/ 2012 h 3745139"/>
              <a:gd name="T4" fmla="*/ 6405427 w 9164638"/>
              <a:gd name="T5" fmla="*/ 904640 h 3745139"/>
              <a:gd name="T6" fmla="*/ 9164627 w 9164638"/>
              <a:gd name="T7" fmla="*/ 170167 h 3745139"/>
              <a:gd name="T8" fmla="*/ 9153325 w 9164638"/>
              <a:gd name="T9" fmla="*/ 3395214 h 3745139"/>
              <a:gd name="T10" fmla="*/ 6247205 w 9164638"/>
              <a:gd name="T11" fmla="*/ 3572882 h 3745139"/>
              <a:gd name="T12" fmla="*/ 3013349 w 9164638"/>
              <a:gd name="T13" fmla="*/ 2992278 h 3745139"/>
              <a:gd name="T14" fmla="*/ 50700 w 9164638"/>
              <a:gd name="T15" fmla="*/ 3723166 h 3745139"/>
              <a:gd name="T16" fmla="*/ 0 w 9164638"/>
              <a:gd name="T17" fmla="*/ 3742426 h 3745139"/>
              <a:gd name="T18" fmla="*/ 0 w 9164638"/>
              <a:gd name="T19" fmla="*/ 142891 h 3745139"/>
              <a:gd name="T20" fmla="*/ 121153 w 9164638"/>
              <a:gd name="T21" fmla="*/ 117121 h 3745139"/>
              <a:gd name="T22" fmla="*/ 1617036 w 9164638"/>
              <a:gd name="T23" fmla="*/ 1057 h 374513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164638" h="3745139">
                <a:moveTo>
                  <a:pt x="1617036" y="1057"/>
                </a:moveTo>
                <a:cubicBezTo>
                  <a:pt x="1760109" y="-568"/>
                  <a:pt x="1912252" y="-369"/>
                  <a:pt x="2073703" y="2012"/>
                </a:cubicBezTo>
                <a:cubicBezTo>
                  <a:pt x="3365312" y="19475"/>
                  <a:pt x="5284967" y="676700"/>
                  <a:pt x="6405438" y="905300"/>
                </a:cubicBezTo>
                <a:cubicBezTo>
                  <a:pt x="7525909" y="1133900"/>
                  <a:pt x="8941835" y="330625"/>
                  <a:pt x="9164638" y="170287"/>
                </a:cubicBezTo>
                <a:lnTo>
                  <a:pt x="9153336" y="3397675"/>
                </a:lnTo>
                <a:cubicBezTo>
                  <a:pt x="7906934" y="3804075"/>
                  <a:pt x="6828440" y="3651675"/>
                  <a:pt x="6247216" y="3575475"/>
                </a:cubicBezTo>
                <a:cubicBezTo>
                  <a:pt x="5665991" y="3499275"/>
                  <a:pt x="4227461" y="2956350"/>
                  <a:pt x="3013349" y="2994450"/>
                </a:cubicBezTo>
                <a:cubicBezTo>
                  <a:pt x="2150190" y="2989290"/>
                  <a:pt x="597440" y="3521754"/>
                  <a:pt x="50700" y="3725867"/>
                </a:cubicBezTo>
                <a:lnTo>
                  <a:pt x="0" y="3745139"/>
                </a:lnTo>
                <a:lnTo>
                  <a:pt x="0" y="142999"/>
                </a:lnTo>
                <a:lnTo>
                  <a:pt x="121153" y="117205"/>
                </a:lnTo>
                <a:cubicBezTo>
                  <a:pt x="413026" y="62883"/>
                  <a:pt x="901668" y="9181"/>
                  <a:pt x="1617036" y="1057"/>
                </a:cubicBezTo>
                <a:close/>
              </a:path>
            </a:pathLst>
          </a:custGeom>
          <a:solidFill>
            <a:srgbClr val="F2B483">
              <a:alpha val="41176"/>
            </a:srgbClr>
          </a:solidFill>
          <a:ln w="9525">
            <a:noFill/>
            <a:round/>
          </a:ln>
        </p:spPr>
        <p:txBody>
          <a:bodyPr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8" name="Freeform 18"/>
          <p:cNvSpPr/>
          <p:nvPr/>
        </p:nvSpPr>
        <p:spPr bwMode="gray">
          <a:xfrm>
            <a:off x="44450" y="1733550"/>
            <a:ext cx="9150350" cy="3267075"/>
          </a:xfrm>
          <a:custGeom>
            <a:avLst/>
            <a:gdLst>
              <a:gd name="T0" fmla="*/ 2147483646 w 5764"/>
              <a:gd name="T1" fmla="*/ 2147483646 h 2057"/>
              <a:gd name="T2" fmla="*/ 2147483646 w 5764"/>
              <a:gd name="T3" fmla="*/ 2147483646 h 2057"/>
              <a:gd name="T4" fmla="*/ 2147483646 w 5764"/>
              <a:gd name="T5" fmla="*/ 2147483646 h 2057"/>
              <a:gd name="T6" fmla="*/ 2147483646 w 5764"/>
              <a:gd name="T7" fmla="*/ 2147483646 h 2057"/>
              <a:gd name="T8" fmla="*/ 2147483646 w 5764"/>
              <a:gd name="T9" fmla="*/ 2147483646 h 2057"/>
              <a:gd name="T10" fmla="*/ 2147483646 w 5764"/>
              <a:gd name="T11" fmla="*/ 2147483646 h 2057"/>
              <a:gd name="T12" fmla="*/ 2147483646 w 5764"/>
              <a:gd name="T13" fmla="*/ 2147483646 h 2057"/>
              <a:gd name="T14" fmla="*/ 2147483646 w 5764"/>
              <a:gd name="T15" fmla="*/ 2147483646 h 2057"/>
              <a:gd name="T16" fmla="*/ 2147483646 w 5764"/>
              <a:gd name="T17" fmla="*/ 2147483646 h 205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64" h="2057">
                <a:moveTo>
                  <a:pt x="6" y="272"/>
                </a:moveTo>
                <a:cubicBezTo>
                  <a:pt x="144" y="233"/>
                  <a:pt x="656" y="0"/>
                  <a:pt x="1453" y="10"/>
                </a:cubicBezTo>
                <a:cubicBezTo>
                  <a:pt x="2250" y="20"/>
                  <a:pt x="3475" y="403"/>
                  <a:pt x="4182" y="482"/>
                </a:cubicBezTo>
                <a:cubicBezTo>
                  <a:pt x="4890" y="561"/>
                  <a:pt x="5626" y="237"/>
                  <a:pt x="5764" y="154"/>
                </a:cubicBezTo>
                <a:lnTo>
                  <a:pt x="5764" y="1806"/>
                </a:lnTo>
                <a:cubicBezTo>
                  <a:pt x="4919" y="2052"/>
                  <a:pt x="4485" y="2057"/>
                  <a:pt x="4005" y="1994"/>
                </a:cubicBezTo>
                <a:cubicBezTo>
                  <a:pt x="3526" y="1929"/>
                  <a:pt x="2640" y="1502"/>
                  <a:pt x="1891" y="1522"/>
                </a:cubicBezTo>
                <a:cubicBezTo>
                  <a:pt x="1234" y="1519"/>
                  <a:pt x="0" y="1962"/>
                  <a:pt x="6" y="1967"/>
                </a:cubicBezTo>
                <a:cubicBezTo>
                  <a:pt x="12" y="1972"/>
                  <a:pt x="6" y="641"/>
                  <a:pt x="6" y="272"/>
                </a:cubicBezTo>
                <a:close/>
              </a:path>
            </a:pathLst>
          </a:custGeom>
          <a:solidFill>
            <a:srgbClr val="F2B483"/>
          </a:solidFill>
          <a:ln w="9525">
            <a:noFill/>
            <a:round/>
          </a:ln>
        </p:spPr>
        <p:txBody>
          <a:bodyPr/>
          <a:lstStyle/>
          <a:p>
            <a:pPr eaLnBrk="0" hangingPunct="0">
              <a:defRPr/>
            </a:pPr>
            <a:endParaRPr lang="zh-CN" altLang="en-US"/>
          </a:p>
        </p:txBody>
      </p:sp>
      <p:grpSp>
        <p:nvGrpSpPr>
          <p:cNvPr id="9" name="Group 25"/>
          <p:cNvGrpSpPr/>
          <p:nvPr/>
        </p:nvGrpSpPr>
        <p:grpSpPr bwMode="auto">
          <a:xfrm>
            <a:off x="296863" y="3249613"/>
            <a:ext cx="1295400" cy="1371600"/>
            <a:chOff x="4992" y="816"/>
            <a:chExt cx="576" cy="576"/>
          </a:xfrm>
        </p:grpSpPr>
        <p:sp>
          <p:nvSpPr>
            <p:cNvPr id="10" name="Oval 26"/>
            <p:cNvSpPr>
              <a:spLocks noChangeArrowheads="1"/>
            </p:cNvSpPr>
            <p:nvPr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lumMod val="50000"/>
                <a:alpha val="53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27"/>
            <p:cNvSpPr>
              <a:spLocks noChangeArrowheads="1"/>
            </p:cNvSpPr>
            <p:nvPr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19"/>
          <p:cNvGrpSpPr/>
          <p:nvPr/>
        </p:nvGrpSpPr>
        <p:grpSpPr bwMode="auto">
          <a:xfrm>
            <a:off x="7102475" y="1755775"/>
            <a:ext cx="533400" cy="533400"/>
            <a:chOff x="4752" y="1200"/>
            <a:chExt cx="288" cy="288"/>
          </a:xfrm>
        </p:grpSpPr>
        <p:sp>
          <p:nvSpPr>
            <p:cNvPr id="13" name="Oval 20"/>
            <p:cNvSpPr>
              <a:spLocks noChangeArrowheads="1"/>
            </p:cNvSpPr>
            <p:nvPr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rgbClr val="233DA9">
                    <a:gamma/>
                    <a:tint val="25490"/>
                    <a:invGamma/>
                  </a:srgbClr>
                </a:gs>
                <a:gs pos="100000">
                  <a:schemeClr val="accent1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gray">
            <a:xfrm>
              <a:off x="4818" y="1248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5" name="Group 25"/>
          <p:cNvGrpSpPr/>
          <p:nvPr/>
        </p:nvGrpSpPr>
        <p:grpSpPr bwMode="auto">
          <a:xfrm>
            <a:off x="320675" y="3236913"/>
            <a:ext cx="1295400" cy="1371600"/>
            <a:chOff x="4992" y="816"/>
            <a:chExt cx="576" cy="576"/>
          </a:xfrm>
        </p:grpSpPr>
        <p:sp>
          <p:nvSpPr>
            <p:cNvPr id="16" name="Oval 26"/>
            <p:cNvSpPr>
              <a:spLocks noChangeArrowheads="1"/>
            </p:cNvSpPr>
            <p:nvPr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lumMod val="50000"/>
                <a:alpha val="53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17" name="Oval 27"/>
            <p:cNvSpPr>
              <a:spLocks noChangeArrowheads="1"/>
            </p:cNvSpPr>
            <p:nvPr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8" name="Group 25"/>
          <p:cNvGrpSpPr/>
          <p:nvPr/>
        </p:nvGrpSpPr>
        <p:grpSpPr bwMode="auto">
          <a:xfrm>
            <a:off x="7702550" y="1112838"/>
            <a:ext cx="955675" cy="935037"/>
            <a:chOff x="4992" y="816"/>
            <a:chExt cx="576" cy="576"/>
          </a:xfrm>
        </p:grpSpPr>
        <p:sp>
          <p:nvSpPr>
            <p:cNvPr id="19" name="Oval 26"/>
            <p:cNvSpPr>
              <a:spLocks noChangeArrowheads="1"/>
            </p:cNvSpPr>
            <p:nvPr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lumMod val="50000"/>
                <a:alpha val="53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20" name="Oval 27"/>
            <p:cNvSpPr>
              <a:spLocks noChangeArrowheads="1"/>
            </p:cNvSpPr>
            <p:nvPr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1891009" y="2408141"/>
            <a:ext cx="5144891" cy="1720077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3600" b="0" baseline="0">
                <a:solidFill>
                  <a:schemeClr val="accent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21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22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23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C8728E-D95F-4B63-865F-FEBEB788116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19098" y="352329"/>
            <a:ext cx="8292045" cy="69959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9099" y="1242197"/>
            <a:ext cx="8292045" cy="510701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80B7B4F1-260A-4CE5-98BC-E5E8DDF88F1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2108199"/>
            <a:ext cx="5995988" cy="123507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038169" y="3400425"/>
            <a:ext cx="3067663" cy="35747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A40130C-EEFC-4C16-90F3-ED57536226B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014F0465-2BA1-410C-8F34-5DF908BF666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431CDD8-A702-4BF7-92CA-89E801BBEB4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183237D-A83E-4CD1-8F95-3B3D8C48F64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5F24C00-063D-44F7-AC8D-C50787D52E4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 descr="食品1_2.jpg"/>
          <p:cNvPicPr>
            <a:picLocks noChangeAspect="1" noChangeArrowheads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-11113" y="-26988"/>
            <a:ext cx="92630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图片 6" descr="食品1_2.jpg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0" y="0"/>
            <a:ext cx="9251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KSO_BC1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2113" y="1274763"/>
            <a:ext cx="8291512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29" name="KSO_BT1"/>
          <p:cNvSpPr>
            <a:spLocks noGrp="1" noChangeArrowheads="1"/>
          </p:cNvSpPr>
          <p:nvPr>
            <p:ph type="title" idx="9"/>
          </p:nvPr>
        </p:nvSpPr>
        <p:spPr bwMode="auto">
          <a:xfrm>
            <a:off x="419100" y="161925"/>
            <a:ext cx="829151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357505" indent="-271780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"/>
        <a:defRPr lang="zh-CN" altLang="en-US" sz="2800" kern="1200" dirty="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F4C197"/>
        </a:buClr>
        <a:buFont typeface="幼圆" panose="02010509060101010101" pitchFamily="49" charset="-122"/>
        <a:buChar char=" 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2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6.emf"/><Relationship Id="rId4" Type="http://schemas.openxmlformats.org/officeDocument/2006/relationships/image" Target="../media/image23.emf"/><Relationship Id="rId9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image" Target="../media/image12.GIF"/><Relationship Id="rId10" Type="http://schemas.openxmlformats.org/officeDocument/2006/relationships/image" Target="../media/image11.e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1.bin"/><Relationship Id="rId3" Type="http://schemas.openxmlformats.org/officeDocument/2006/relationships/image" Target="../media/image19.png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14.wmf"/><Relationship Id="rId10" Type="http://schemas.openxmlformats.org/officeDocument/2006/relationships/image" Target="../media/image16.wmf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182245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r>
              <a:rPr lang="en-US" altLang="zh-CN" sz="6600" b="1" dirty="0" smtClean="0">
                <a:solidFill>
                  <a:srgbClr val="FF0000"/>
                </a:solidFill>
                <a:latin typeface="汉仪大宋简" pitchFamily="49" charset="-122"/>
                <a:ea typeface="汉仪大宋简" pitchFamily="49" charset="-122"/>
              </a:rPr>
              <a:t>8.3 </a:t>
            </a:r>
            <a:r>
              <a:rPr lang="zh-CN" altLang="en-US" sz="6600" b="1" dirty="0">
                <a:solidFill>
                  <a:srgbClr val="FF0000"/>
                </a:solidFill>
                <a:latin typeface="汉仪大宋简" pitchFamily="49" charset="-122"/>
                <a:ea typeface="汉仪大宋简" pitchFamily="49" charset="-122"/>
              </a:rPr>
              <a:t>同底数幂的除</a:t>
            </a:r>
            <a:r>
              <a:rPr lang="zh-CN" altLang="en-US" sz="6600" b="1" dirty="0" smtClean="0">
                <a:solidFill>
                  <a:srgbClr val="FF0000"/>
                </a:solidFill>
                <a:latin typeface="汉仪大宋简" pitchFamily="49" charset="-122"/>
                <a:ea typeface="汉仪大宋简" pitchFamily="49" charset="-122"/>
              </a:rPr>
              <a:t>法</a:t>
            </a:r>
            <a:endParaRPr lang="en-US" altLang="zh-CN" sz="6600" b="1" dirty="0">
              <a:solidFill>
                <a:srgbClr val="FF0000"/>
              </a:solidFill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52060" y="5339486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85749"/>
            <a:ext cx="8480425" cy="817563"/>
          </a:xfrm>
        </p:spPr>
        <p:txBody>
          <a:bodyPr/>
          <a:lstStyle/>
          <a:p>
            <a:pPr algn="l"/>
            <a:r>
              <a:rPr lang="zh-CN" altLang="en-US" dirty="0" smtClean="0">
                <a:ea typeface="华文新魏" panose="02010800040101010101" pitchFamily="2" charset="-122"/>
              </a:rPr>
              <a:t>小</a:t>
            </a:r>
            <a:r>
              <a:rPr lang="zh-CN" altLang="en-US" dirty="0">
                <a:ea typeface="华文新魏" panose="02010800040101010101" pitchFamily="2" charset="-122"/>
              </a:rPr>
              <a:t>试牛刀：</a:t>
            </a: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3203575" y="5202238"/>
          <a:ext cx="50482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" name="公式" r:id="rId4" imgW="304800" imgH="520700" progId="Equation.3">
                  <p:embed/>
                </p:oleObj>
              </mc:Choice>
              <mc:Fallback>
                <p:oleObj name="公式" r:id="rId4" imgW="3048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202238"/>
                        <a:ext cx="504825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23850" y="2754313"/>
            <a:ext cx="6911975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2</a:t>
            </a:r>
            <a:r>
              <a:rPr lang="zh-CN" altLang="en-US" sz="2800" b="1" dirty="0"/>
              <a:t>、用小数或分数表示下列各数：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/>
              <a:t>4</a:t>
            </a:r>
            <a:r>
              <a:rPr lang="zh-CN" altLang="en-US" sz="2800" b="1" baseline="30000" dirty="0"/>
              <a:t>－</a:t>
            </a:r>
            <a:r>
              <a:rPr lang="en-US" altLang="zh-CN" sz="2800" b="1" baseline="30000" dirty="0"/>
              <a:t>2</a:t>
            </a:r>
            <a:r>
              <a:rPr lang="zh-CN" altLang="en-US" sz="2800" b="1" dirty="0"/>
              <a:t>；－</a:t>
            </a:r>
            <a:r>
              <a:rPr lang="en-US" altLang="zh-CN" sz="2800" b="1" dirty="0"/>
              <a:t>4</a:t>
            </a:r>
            <a:r>
              <a:rPr lang="zh-CN" altLang="en-US" sz="2800" b="1" baseline="30000" dirty="0"/>
              <a:t>－</a:t>
            </a:r>
            <a:r>
              <a:rPr lang="en-US" altLang="zh-CN" sz="2800" b="1" baseline="30000" dirty="0"/>
              <a:t>2</a:t>
            </a:r>
            <a:r>
              <a:rPr lang="zh-CN" altLang="en-US" sz="2800" b="1" dirty="0"/>
              <a:t>；</a:t>
            </a:r>
            <a:r>
              <a:rPr lang="en-US" altLang="zh-CN" sz="2800" b="1" dirty="0"/>
              <a:t>3.14</a:t>
            </a:r>
            <a:r>
              <a:rPr lang="en-US" altLang="zh-CN" sz="2800" b="1" dirty="0">
                <a:cs typeface="Arial" panose="020B0604020202020204" pitchFamily="34" charset="0"/>
              </a:rPr>
              <a:t>×10</a:t>
            </a:r>
            <a:r>
              <a:rPr lang="zh-CN" altLang="en-US" sz="2800" b="1" baseline="30000" dirty="0">
                <a:cs typeface="Arial" panose="020B0604020202020204" pitchFamily="34" charset="0"/>
              </a:rPr>
              <a:t>－</a:t>
            </a:r>
            <a:r>
              <a:rPr lang="en-US" altLang="zh-CN" sz="2800" b="1" baseline="30000" dirty="0">
                <a:cs typeface="Arial" panose="020B0604020202020204" pitchFamily="34" charset="0"/>
              </a:rPr>
              <a:t>3</a:t>
            </a:r>
            <a:r>
              <a:rPr lang="zh-CN" altLang="en-US" sz="2800" b="1" dirty="0">
                <a:cs typeface="Arial" panose="020B0604020202020204" pitchFamily="34" charset="0"/>
              </a:rPr>
              <a:t>；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cs typeface="Arial" panose="020B0604020202020204" pitchFamily="34" charset="0"/>
              </a:rPr>
              <a:t>(-0.1)</a:t>
            </a:r>
            <a:r>
              <a:rPr lang="en-US" altLang="zh-CN" sz="2800" b="1" baseline="30000" dirty="0">
                <a:cs typeface="Arial" panose="020B0604020202020204" pitchFamily="34" charset="0"/>
              </a:rPr>
              <a:t>0</a:t>
            </a:r>
            <a:r>
              <a:rPr lang="en-US" altLang="zh-CN" sz="2800" b="1" dirty="0">
                <a:cs typeface="Arial" panose="020B0604020202020204" pitchFamily="34" charset="0"/>
              </a:rPr>
              <a:t>×10</a:t>
            </a:r>
            <a:r>
              <a:rPr lang="en-US" altLang="zh-CN" sz="2800" b="1" baseline="30000" dirty="0">
                <a:cs typeface="Arial" panose="020B0604020202020204" pitchFamily="34" charset="0"/>
              </a:rPr>
              <a:t>-2</a:t>
            </a:r>
            <a:r>
              <a:rPr lang="zh-CN" altLang="en-US" sz="2800" b="1" dirty="0">
                <a:cs typeface="Arial" panose="020B0604020202020204" pitchFamily="34" charset="0"/>
              </a:rPr>
              <a:t>；        </a:t>
            </a:r>
            <a:r>
              <a:rPr lang="zh-CN" altLang="en-US" sz="2800" b="1" baseline="30000" dirty="0">
                <a:cs typeface="Arial" panose="020B0604020202020204" pitchFamily="34" charset="0"/>
              </a:rPr>
              <a:t>－</a:t>
            </a:r>
            <a:r>
              <a:rPr lang="en-US" altLang="zh-CN" sz="2800" b="1" baseline="30000" dirty="0">
                <a:cs typeface="Arial" panose="020B0604020202020204" pitchFamily="34" charset="0"/>
              </a:rPr>
              <a:t>3</a:t>
            </a:r>
            <a:r>
              <a:rPr lang="zh-CN" altLang="en-US" sz="2800" b="1" dirty="0">
                <a:cs typeface="Arial" panose="020B0604020202020204" pitchFamily="34" charset="0"/>
              </a:rPr>
              <a:t>；</a:t>
            </a:r>
            <a:r>
              <a:rPr lang="en-US" altLang="zh-CN" sz="2800" b="1" dirty="0">
                <a:latin typeface="Garamond" panose="02020404030301010803" pitchFamily="18" charset="0"/>
                <a:cs typeface="Arial" panose="020B0604020202020204" pitchFamily="34" charset="0"/>
              </a:rPr>
              <a:t>(</a:t>
            </a:r>
            <a:r>
              <a:rPr lang="el-GR" altLang="zh-CN" sz="2800" b="1" dirty="0">
                <a:latin typeface="Garamond" panose="02020404030301010803" pitchFamily="18" charset="0"/>
                <a:cs typeface="Arial" panose="020B0604020202020204" pitchFamily="34" charset="0"/>
              </a:rPr>
              <a:t>π</a:t>
            </a:r>
            <a:r>
              <a:rPr lang="zh-CN" altLang="el-GR" sz="2800" b="1" dirty="0">
                <a:latin typeface="Garamond" panose="02020404030301010803" pitchFamily="18" charset="0"/>
                <a:cs typeface="Arial" panose="020B0604020202020204" pitchFamily="34" charset="0"/>
              </a:rPr>
              <a:t>－</a:t>
            </a:r>
            <a:r>
              <a:rPr lang="en-US" altLang="zh-CN" sz="2800" b="1" dirty="0">
                <a:latin typeface="Garamond" panose="02020404030301010803" pitchFamily="18" charset="0"/>
                <a:cs typeface="Arial" panose="020B0604020202020204" pitchFamily="34" charset="0"/>
              </a:rPr>
              <a:t>3.14)</a:t>
            </a:r>
            <a:r>
              <a:rPr lang="en-US" altLang="zh-CN" sz="2800" b="1" baseline="30000" dirty="0">
                <a:latin typeface="Garamond" panose="02020404030301010803" pitchFamily="18" charset="0"/>
                <a:cs typeface="Arial" panose="020B0604020202020204" pitchFamily="34" charset="0"/>
              </a:rPr>
              <a:t> 0</a:t>
            </a:r>
            <a:endParaRPr lang="el-GR" altLang="zh-CN" sz="2800" b="1" baseline="300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3059113" y="3978275"/>
          <a:ext cx="4873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9" name="公式" r:id="rId6" imgW="393700" imgH="571500" progId="Equation.3">
                  <p:embed/>
                </p:oleObj>
              </mc:Choice>
              <mc:Fallback>
                <p:oleObj name="公式" r:id="rId6" imgW="393700" imgH="571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3978275"/>
                        <a:ext cx="4873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95288" y="4770438"/>
            <a:ext cx="6840537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3</a:t>
            </a:r>
            <a:r>
              <a:rPr lang="zh-CN" altLang="en-US" sz="2800" b="1" dirty="0"/>
              <a:t>、把下列各数写成负整数指数幂的形式：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/>
              <a:t>        ；</a:t>
            </a:r>
            <a:r>
              <a:rPr lang="en-US" altLang="zh-CN" sz="2800" b="1" dirty="0"/>
              <a:t>0.0001</a:t>
            </a:r>
            <a:r>
              <a:rPr lang="zh-CN" altLang="en-US" sz="2800" b="1" dirty="0"/>
              <a:t>；</a:t>
            </a:r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684213" y="5275263"/>
          <a:ext cx="5619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0" name="公式" r:id="rId8" imgW="342900" imgH="520700" progId="Equation.3">
                  <p:embed/>
                </p:oleObj>
              </mc:Choice>
              <mc:Fallback>
                <p:oleObj name="公式" r:id="rId8" imgW="342900" imgH="520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275263"/>
                        <a:ext cx="561975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23850" y="1169988"/>
            <a:ext cx="8820150" cy="161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1</a:t>
            </a:r>
            <a:r>
              <a:rPr lang="zh-CN" altLang="en-US" sz="2800" b="1" dirty="0"/>
              <a:t>、判断</a:t>
            </a:r>
            <a:r>
              <a:rPr lang="en-US" altLang="zh-CN" sz="2800" b="1" dirty="0"/>
              <a:t>:</a:t>
            </a:r>
            <a:r>
              <a:rPr lang="en-US" altLang="zh-CN" sz="2400" b="1" dirty="0"/>
              <a:t>1)  3</a:t>
            </a:r>
            <a:r>
              <a:rPr lang="en-US" altLang="zh-CN" sz="2400" b="1" baseline="30000" dirty="0"/>
              <a:t>-3</a:t>
            </a:r>
            <a:r>
              <a:rPr lang="zh-CN" altLang="en-US" sz="2400" b="1" dirty="0"/>
              <a:t>表示</a:t>
            </a:r>
            <a:r>
              <a:rPr lang="en-US" altLang="zh-CN" sz="2400" b="1" dirty="0"/>
              <a:t>-3</a:t>
            </a:r>
            <a:r>
              <a:rPr lang="zh-CN" altLang="en-US" sz="2400" b="1" dirty="0"/>
              <a:t>个</a:t>
            </a:r>
            <a:r>
              <a:rPr lang="en-US" altLang="zh-CN" sz="2400" b="1" dirty="0"/>
              <a:t>3</a:t>
            </a:r>
            <a:r>
              <a:rPr lang="zh-CN" altLang="en-US" sz="2400" b="1" dirty="0"/>
              <a:t>相乘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/>
              <a:t>                 </a:t>
            </a:r>
            <a:r>
              <a:rPr lang="en-US" altLang="zh-CN" sz="2400" b="1" dirty="0"/>
              <a:t>2)  </a:t>
            </a:r>
            <a:r>
              <a:rPr lang="en-US" altLang="zh-CN" sz="2400" i="1" dirty="0">
                <a:latin typeface="Garamond" panose="02020404030301010803" pitchFamily="18" charset="0"/>
              </a:rPr>
              <a:t>a</a:t>
            </a:r>
            <a:r>
              <a:rPr lang="en-US" altLang="zh-CN" sz="2400" b="1" dirty="0"/>
              <a:t> </a:t>
            </a:r>
            <a:r>
              <a:rPr lang="zh-CN" altLang="en-US" sz="2400" b="1" i="1" baseline="30000" dirty="0">
                <a:latin typeface="Garamond" panose="02020404030301010803" pitchFamily="18" charset="0"/>
              </a:rPr>
              <a:t>－</a:t>
            </a:r>
            <a:r>
              <a:rPr lang="en-US" altLang="zh-CN" sz="2400" i="1" baseline="30000" dirty="0">
                <a:latin typeface="Garamond" panose="02020404030301010803" pitchFamily="18" charset="0"/>
              </a:rPr>
              <a:t>m</a:t>
            </a:r>
            <a:r>
              <a:rPr lang="en-US" altLang="zh-CN" sz="2400" dirty="0"/>
              <a:t> </a:t>
            </a:r>
            <a:r>
              <a:rPr lang="en-US" altLang="zh-CN" sz="2400" b="1" dirty="0"/>
              <a:t>(</a:t>
            </a:r>
            <a:r>
              <a:rPr lang="en-US" altLang="zh-CN" sz="2400" i="1" dirty="0">
                <a:latin typeface="Garamond" panose="02020404030301010803" pitchFamily="18" charset="0"/>
              </a:rPr>
              <a:t>a</a:t>
            </a:r>
            <a:r>
              <a:rPr lang="en-US" altLang="zh-CN" sz="2400" b="1" dirty="0">
                <a:cs typeface="Arial" panose="020B0604020202020204" pitchFamily="34" charset="0"/>
              </a:rPr>
              <a:t>≠0, </a:t>
            </a:r>
            <a:r>
              <a:rPr lang="en-US" altLang="zh-CN" sz="2400" i="1" dirty="0">
                <a:latin typeface="Garamond" panose="02020404030301010803" pitchFamily="18" charset="0"/>
              </a:rPr>
              <a:t>m</a:t>
            </a:r>
            <a:r>
              <a:rPr lang="zh-CN" altLang="en-US" sz="2400" b="1" dirty="0">
                <a:latin typeface="Garamond" panose="02020404030301010803" pitchFamily="18" charset="0"/>
              </a:rPr>
              <a:t>是正整数</a:t>
            </a:r>
            <a:r>
              <a:rPr lang="en-US" altLang="zh-CN" sz="2400" b="1" dirty="0">
                <a:cs typeface="Arial" panose="020B0604020202020204" pitchFamily="34" charset="0"/>
              </a:rPr>
              <a:t>)</a:t>
            </a:r>
            <a:r>
              <a:rPr lang="zh-CN" altLang="en-US" sz="2400" b="1" dirty="0"/>
              <a:t>表示</a:t>
            </a:r>
            <a:r>
              <a:rPr lang="en-US" altLang="zh-CN" sz="2400" i="1" dirty="0">
                <a:latin typeface="Garamond" panose="02020404030301010803" pitchFamily="18" charset="0"/>
              </a:rPr>
              <a:t>m</a:t>
            </a:r>
            <a:r>
              <a:rPr lang="zh-CN" altLang="en-US" sz="2400" b="1" dirty="0"/>
              <a:t>个</a:t>
            </a:r>
            <a:r>
              <a:rPr lang="en-US" altLang="zh-CN" sz="2400" i="1" dirty="0">
                <a:latin typeface="Garamond" panose="02020404030301010803" pitchFamily="18" charset="0"/>
              </a:rPr>
              <a:t>a</a:t>
            </a:r>
            <a:r>
              <a:rPr lang="zh-CN" altLang="en-US" sz="2400" b="1" dirty="0"/>
              <a:t>相乘的积的倒数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/>
              <a:t>                 </a:t>
            </a:r>
            <a:r>
              <a:rPr lang="en-US" altLang="zh-CN" sz="2400" b="1" dirty="0"/>
              <a:t>3)</a:t>
            </a:r>
            <a:r>
              <a:rPr lang="zh-CN" altLang="en-US" sz="2400" b="1" dirty="0"/>
              <a:t>（</a:t>
            </a:r>
            <a:r>
              <a:rPr lang="en-US" altLang="zh-CN" sz="2400" i="1" dirty="0">
                <a:latin typeface="Garamond" panose="02020404030301010803" pitchFamily="18" charset="0"/>
              </a:rPr>
              <a:t>m</a:t>
            </a:r>
            <a:r>
              <a:rPr lang="zh-CN" altLang="en-US" sz="2400" b="1" dirty="0"/>
              <a:t>－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）</a:t>
            </a:r>
            <a:r>
              <a:rPr lang="en-US" altLang="zh-CN" sz="2400" b="1" baseline="30000" dirty="0"/>
              <a:t>0</a:t>
            </a:r>
            <a:r>
              <a:rPr lang="zh-CN" altLang="en-US" sz="2400" b="1" dirty="0"/>
              <a:t>等于</a:t>
            </a:r>
            <a:r>
              <a:rPr lang="en-US" altLang="zh-CN" sz="2400" b="1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4" grpId="0"/>
      <p:bldP spid="276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229600" cy="1143000"/>
          </a:xfrm>
        </p:spPr>
        <p:txBody>
          <a:bodyPr/>
          <a:lstStyle/>
          <a:p>
            <a:pPr algn="l"/>
            <a:r>
              <a:rPr lang="en-US" altLang="zh-CN"/>
              <a:t> </a:t>
            </a:r>
            <a:r>
              <a:rPr lang="zh-CN" altLang="en-US"/>
              <a:t>计算</a:t>
            </a:r>
            <a:r>
              <a:rPr lang="en-US" altLang="zh-CN"/>
              <a:t>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96975"/>
            <a:ext cx="5915025" cy="4495800"/>
          </a:xfrm>
        </p:spPr>
        <p:txBody>
          <a:bodyPr/>
          <a:lstStyle/>
          <a:p>
            <a:pPr>
              <a:buFontTx/>
              <a:buNone/>
            </a:pPr>
            <a:endParaRPr lang="en-US" altLang="zh-CN" sz="2800" baseline="30000"/>
          </a:p>
          <a:p>
            <a:r>
              <a:rPr lang="en-US" altLang="zh-CN" sz="4000"/>
              <a:t>2</a:t>
            </a:r>
            <a:r>
              <a:rPr lang="en-US" altLang="zh-CN" sz="4000" baseline="30000"/>
              <a:t>5</a:t>
            </a:r>
            <a:r>
              <a:rPr lang="en-US" altLang="zh-CN" sz="4000">
                <a:cs typeface="Arial" panose="020B0604020202020204" pitchFamily="34" charset="0"/>
              </a:rPr>
              <a:t>÷2</a:t>
            </a:r>
            <a:r>
              <a:rPr lang="en-US" altLang="zh-CN" sz="4000" baseline="30000">
                <a:cs typeface="Arial" panose="020B0604020202020204" pitchFamily="34" charset="0"/>
              </a:rPr>
              <a:t>-3</a:t>
            </a:r>
            <a:r>
              <a:rPr lang="en-US" altLang="zh-CN" sz="4000">
                <a:cs typeface="Arial" panose="020B0604020202020204" pitchFamily="34" charset="0"/>
              </a:rPr>
              <a:t>×2</a:t>
            </a:r>
            <a:r>
              <a:rPr lang="en-US" altLang="zh-CN" sz="4000" baseline="30000">
                <a:cs typeface="Arial" panose="020B0604020202020204" pitchFamily="34" charset="0"/>
              </a:rPr>
              <a:t>0</a:t>
            </a:r>
          </a:p>
          <a:p>
            <a:endParaRPr lang="en-US" altLang="zh-CN" sz="4000">
              <a:cs typeface="Arial" panose="020B0604020202020204" pitchFamily="34" charset="0"/>
            </a:endParaRPr>
          </a:p>
          <a:p>
            <a:r>
              <a:rPr lang="en-US" altLang="zh-CN">
                <a:cs typeface="Arial" panose="020B0604020202020204" pitchFamily="34" charset="0"/>
              </a:rPr>
              <a:t>      </a:t>
            </a:r>
            <a:r>
              <a:rPr lang="en-US" altLang="zh-CN" sz="4000" baseline="30000">
                <a:cs typeface="Arial" panose="020B0604020202020204" pitchFamily="34" charset="0"/>
              </a:rPr>
              <a:t>-5</a:t>
            </a:r>
            <a:r>
              <a:rPr lang="en-US" altLang="zh-CN">
                <a:cs typeface="Arial" panose="020B0604020202020204" pitchFamily="34" charset="0"/>
              </a:rPr>
              <a:t>×      </a:t>
            </a:r>
            <a:r>
              <a:rPr lang="en-US" altLang="zh-CN" sz="4000" baseline="30000">
                <a:cs typeface="Arial" panose="020B0604020202020204" pitchFamily="34" charset="0"/>
              </a:rPr>
              <a:t>3</a:t>
            </a:r>
            <a:r>
              <a:rPr lang="en-US" altLang="zh-CN">
                <a:cs typeface="Arial" panose="020B0604020202020204" pitchFamily="34" charset="0"/>
              </a:rPr>
              <a:t>×       </a:t>
            </a:r>
            <a:r>
              <a:rPr lang="en-US" altLang="zh-CN" baseline="30000">
                <a:cs typeface="Arial" panose="020B0604020202020204" pitchFamily="34" charset="0"/>
              </a:rPr>
              <a:t> </a:t>
            </a:r>
            <a:r>
              <a:rPr lang="en-US" altLang="zh-CN" sz="4000" baseline="30000">
                <a:cs typeface="Arial" panose="020B0604020202020204" pitchFamily="34" charset="0"/>
              </a:rPr>
              <a:t>2</a:t>
            </a:r>
          </a:p>
          <a:p>
            <a:endParaRPr lang="en-US" altLang="zh-CN" sz="4000">
              <a:cs typeface="Arial" panose="020B0604020202020204" pitchFamily="34" charset="0"/>
            </a:endParaRPr>
          </a:p>
          <a:p>
            <a:r>
              <a:rPr lang="en-US" altLang="zh-CN" sz="4000">
                <a:cs typeface="Arial" panose="020B0604020202020204" pitchFamily="34" charset="0"/>
              </a:rPr>
              <a:t>[6-2</a:t>
            </a:r>
            <a:r>
              <a:rPr lang="en-US" altLang="zh-CN">
                <a:cs typeface="Arial" panose="020B0604020202020204" pitchFamily="34" charset="0"/>
              </a:rPr>
              <a:t> ×           </a:t>
            </a:r>
            <a:r>
              <a:rPr lang="en-US" altLang="zh-CN" baseline="30000">
                <a:cs typeface="Arial" panose="020B0604020202020204" pitchFamily="34" charset="0"/>
              </a:rPr>
              <a:t>0</a:t>
            </a:r>
            <a:r>
              <a:rPr lang="en-US" altLang="zh-CN" sz="4000">
                <a:cs typeface="Arial" panose="020B0604020202020204" pitchFamily="34" charset="0"/>
              </a:rPr>
              <a:t>]</a:t>
            </a:r>
            <a:r>
              <a:rPr lang="en-US" altLang="zh-CN">
                <a:cs typeface="Arial" panose="020B0604020202020204" pitchFamily="34" charset="0"/>
              </a:rPr>
              <a:t> </a:t>
            </a:r>
            <a:r>
              <a:rPr lang="en-US" altLang="zh-CN" baseline="30000">
                <a:cs typeface="Arial" panose="020B0604020202020204" pitchFamily="34" charset="0"/>
              </a:rPr>
              <a:t>-2</a:t>
            </a:r>
          </a:p>
          <a:p>
            <a:pPr>
              <a:buFontTx/>
              <a:buNone/>
            </a:pPr>
            <a:endParaRPr lang="en-US" altLang="zh-CN" baseline="30000">
              <a:cs typeface="Arial" panose="020B0604020202020204" pitchFamily="34" charset="0"/>
            </a:endParaRPr>
          </a:p>
          <a:p>
            <a:endParaRPr lang="en-US" altLang="zh-CN"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zh-CN">
              <a:cs typeface="Arial" panose="020B0604020202020204" pitchFamily="34" charset="0"/>
            </a:endParaRPr>
          </a:p>
        </p:txBody>
      </p:sp>
      <p:graphicFrame>
        <p:nvGraphicFramePr>
          <p:cNvPr id="30725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55650" y="2998788"/>
          <a:ext cx="646113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2" name="公式" r:id="rId3" imgW="393700" imgH="571500" progId="Equation.3">
                  <p:embed/>
                </p:oleObj>
              </mc:Choice>
              <mc:Fallback>
                <p:oleObj name="公式" r:id="rId3" imgW="393700" imgH="571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998788"/>
                        <a:ext cx="646113" cy="95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051050" y="4529138"/>
          <a:ext cx="1225550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3" name="公式" r:id="rId5" imgW="812800" imgH="571500" progId="Equation.3">
                  <p:embed/>
                </p:oleObj>
              </mc:Choice>
              <mc:Fallback>
                <p:oleObj name="公式" r:id="rId5" imgW="812800" imgH="571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529138"/>
                        <a:ext cx="1225550" cy="868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3276600" y="2924175"/>
          <a:ext cx="86360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4" name="公式" r:id="rId7" imgW="546100" imgH="571500" progId="Equation.3">
                  <p:embed/>
                </p:oleObj>
              </mc:Choice>
              <mc:Fallback>
                <p:oleObj name="公式" r:id="rId7" imgW="546100" imgH="571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924175"/>
                        <a:ext cx="863600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2054225" y="2924175"/>
          <a:ext cx="646113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5" name="公式" r:id="rId9" imgW="393700" imgH="571500" progId="Equation.3">
                  <p:embed/>
                </p:oleObj>
              </mc:Choice>
              <mc:Fallback>
                <p:oleObj name="公式" r:id="rId9" imgW="393700" imgH="571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225" y="2924175"/>
                        <a:ext cx="646113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52425" y="352425"/>
            <a:ext cx="54721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596900"/>
            <a:ext cx="37973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rgbClr val="99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计算</a:t>
            </a:r>
            <a:r>
              <a:rPr lang="en-US" altLang="zh-CN" sz="5400" b="1" dirty="0">
                <a:solidFill>
                  <a:srgbClr val="99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: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71563" y="1692275"/>
            <a:ext cx="624522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arenBoth"/>
            </a:pPr>
            <a:r>
              <a:rPr lang="en-US" altLang="zh-CN" b="1" dirty="0">
                <a:solidFill>
                  <a:schemeClr val="accent2"/>
                </a:solidFill>
              </a:rPr>
              <a:t>  2</a:t>
            </a:r>
            <a:r>
              <a:rPr lang="en-US" altLang="zh-CN" b="1" baseline="30000" dirty="0">
                <a:solidFill>
                  <a:schemeClr val="accent2"/>
                </a:solidFill>
              </a:rPr>
              <a:t>2</a:t>
            </a:r>
            <a:r>
              <a:rPr lang="en-US" altLang="zh-CN" b="1" dirty="0">
                <a:solidFill>
                  <a:schemeClr val="accent2"/>
                </a:solidFill>
              </a:rPr>
              <a:t>-2</a:t>
            </a:r>
            <a:r>
              <a:rPr lang="en-US" altLang="zh-CN" b="1" baseline="30000" dirty="0">
                <a:solidFill>
                  <a:schemeClr val="accent2"/>
                </a:solidFill>
              </a:rPr>
              <a:t>-2</a:t>
            </a:r>
            <a:r>
              <a:rPr lang="en-US" altLang="zh-CN" b="1" dirty="0">
                <a:solidFill>
                  <a:schemeClr val="accent2"/>
                </a:solidFill>
              </a:rPr>
              <a:t>+(-2)</a:t>
            </a:r>
            <a:r>
              <a:rPr lang="en-US" altLang="zh-CN" b="1" baseline="30000" dirty="0">
                <a:solidFill>
                  <a:schemeClr val="accent2"/>
                </a:solidFill>
              </a:rPr>
              <a:t>-2</a:t>
            </a:r>
          </a:p>
          <a:p>
            <a:pPr>
              <a:spcBef>
                <a:spcPct val="50000"/>
              </a:spcBef>
              <a:buFontTx/>
              <a:buAutoNum type="arabicParenBoth" startAt="2"/>
            </a:pPr>
            <a:r>
              <a:rPr lang="en-US" altLang="zh-CN" b="1" dirty="0">
                <a:solidFill>
                  <a:schemeClr val="accent2"/>
                </a:solidFill>
              </a:rPr>
              <a:t>  5-16×(-2)</a:t>
            </a:r>
            <a:r>
              <a:rPr lang="en-US" altLang="zh-CN" b="1" baseline="30000" dirty="0">
                <a:solidFill>
                  <a:schemeClr val="accent2"/>
                </a:solidFill>
              </a:rPr>
              <a:t>3</a:t>
            </a:r>
            <a:endParaRPr lang="en-US" altLang="zh-CN" b="1" dirty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chemeClr val="accent2"/>
                </a:solidFill>
              </a:rPr>
              <a:t>(3)  4-(-2)</a:t>
            </a:r>
            <a:r>
              <a:rPr lang="en-US" altLang="zh-CN" b="1" baseline="30000" dirty="0">
                <a:solidFill>
                  <a:schemeClr val="accent2"/>
                </a:solidFill>
              </a:rPr>
              <a:t>-2</a:t>
            </a:r>
            <a:r>
              <a:rPr lang="en-US" altLang="zh-CN" b="1" dirty="0">
                <a:solidFill>
                  <a:schemeClr val="accent2"/>
                </a:solidFill>
              </a:rPr>
              <a:t>-3</a:t>
            </a:r>
            <a:r>
              <a:rPr lang="en-US" altLang="zh-CN" b="1" baseline="30000" dirty="0">
                <a:solidFill>
                  <a:schemeClr val="accent2"/>
                </a:solidFill>
              </a:rPr>
              <a:t>2</a:t>
            </a:r>
            <a:r>
              <a:rPr lang="en-US" altLang="zh-CN" b="1" dirty="0">
                <a:solidFill>
                  <a:schemeClr val="accent2"/>
                </a:solidFill>
              </a:rPr>
              <a:t>÷(-3)</a:t>
            </a:r>
            <a:r>
              <a:rPr lang="en-US" altLang="zh-CN" b="1" baseline="30000" dirty="0">
                <a:solidFill>
                  <a:schemeClr val="accent2"/>
                </a:solidFill>
              </a:rPr>
              <a:t>0</a:t>
            </a:r>
          </a:p>
          <a:p>
            <a:pPr>
              <a:spcBef>
                <a:spcPct val="50000"/>
              </a:spcBef>
              <a:buFontTx/>
              <a:buAutoNum type="arabicParenBoth" startAt="4"/>
            </a:pPr>
            <a:r>
              <a:rPr lang="en-US" altLang="zh-CN" b="1" dirty="0">
                <a:solidFill>
                  <a:schemeClr val="accent2"/>
                </a:solidFill>
              </a:rPr>
              <a:t>10</a:t>
            </a:r>
            <a:r>
              <a:rPr lang="en-US" altLang="zh-CN" b="1" baseline="30000" dirty="0">
                <a:solidFill>
                  <a:schemeClr val="accent2"/>
                </a:solidFill>
              </a:rPr>
              <a:t>-2</a:t>
            </a:r>
            <a:r>
              <a:rPr lang="en-US" altLang="zh-CN" b="1" dirty="0">
                <a:solidFill>
                  <a:schemeClr val="accent2"/>
                </a:solidFill>
              </a:rPr>
              <a:t>×10</a:t>
            </a:r>
            <a:r>
              <a:rPr lang="en-US" altLang="zh-CN" b="1" baseline="30000" dirty="0">
                <a:solidFill>
                  <a:schemeClr val="accent2"/>
                </a:solidFill>
              </a:rPr>
              <a:t>0</a:t>
            </a:r>
            <a:r>
              <a:rPr lang="en-US" altLang="zh-CN" b="1" dirty="0">
                <a:solidFill>
                  <a:schemeClr val="accent2"/>
                </a:solidFill>
              </a:rPr>
              <a:t>+10</a:t>
            </a:r>
            <a:r>
              <a:rPr lang="en-US" altLang="zh-CN" b="1" baseline="30000" dirty="0">
                <a:solidFill>
                  <a:schemeClr val="accent2"/>
                </a:solidFill>
              </a:rPr>
              <a:t>3</a:t>
            </a:r>
            <a:r>
              <a:rPr lang="en-US" altLang="zh-CN" b="1" dirty="0">
                <a:solidFill>
                  <a:schemeClr val="accent2"/>
                </a:solidFill>
              </a:rPr>
              <a:t>÷10</a:t>
            </a:r>
            <a:r>
              <a:rPr lang="en-US" altLang="zh-CN" b="1" baseline="30000" dirty="0">
                <a:solidFill>
                  <a:schemeClr val="accent2"/>
                </a:solidFill>
              </a:rPr>
              <a:t>5</a:t>
            </a:r>
            <a:endParaRPr lang="en-US" altLang="zh-CN" b="1" dirty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  <a:buFontTx/>
              <a:buAutoNum type="arabicParenBoth" startAt="4"/>
            </a:pPr>
            <a:r>
              <a:rPr lang="en-US" altLang="zh-CN" b="1" dirty="0">
                <a:solidFill>
                  <a:schemeClr val="accent2"/>
                </a:solidFill>
              </a:rPr>
              <a:t>(10</a:t>
            </a:r>
            <a:r>
              <a:rPr lang="en-US" altLang="zh-CN" b="1" baseline="30000" dirty="0">
                <a:solidFill>
                  <a:schemeClr val="accent2"/>
                </a:solidFill>
              </a:rPr>
              <a:t>3</a:t>
            </a:r>
            <a:r>
              <a:rPr lang="en-US" altLang="zh-CN" b="1" dirty="0">
                <a:solidFill>
                  <a:schemeClr val="accent2"/>
                </a:solidFill>
              </a:rPr>
              <a:t>)</a:t>
            </a:r>
            <a:r>
              <a:rPr lang="en-US" altLang="zh-CN" b="1" baseline="30000" dirty="0">
                <a:solidFill>
                  <a:schemeClr val="accent2"/>
                </a:solidFill>
              </a:rPr>
              <a:t>2</a:t>
            </a:r>
            <a:r>
              <a:rPr lang="en-US" altLang="zh-CN" b="1" dirty="0">
                <a:solidFill>
                  <a:schemeClr val="accent2"/>
                </a:solidFill>
              </a:rPr>
              <a:t>×10</a:t>
            </a:r>
            <a:r>
              <a:rPr lang="en-US" altLang="zh-CN" b="1" baseline="30000" dirty="0">
                <a:solidFill>
                  <a:schemeClr val="accent2"/>
                </a:solidFill>
              </a:rPr>
              <a:t>6</a:t>
            </a:r>
            <a:r>
              <a:rPr lang="en-US" altLang="zh-CN" b="1" dirty="0">
                <a:solidFill>
                  <a:schemeClr val="accent2"/>
                </a:solidFill>
              </a:rPr>
              <a:t>÷(</a:t>
            </a:r>
            <a:r>
              <a:rPr lang="en-US" altLang="zh-CN" b="1" dirty="0" smtClean="0">
                <a:solidFill>
                  <a:schemeClr val="accent2"/>
                </a:solidFill>
              </a:rPr>
              <a:t>10</a:t>
            </a:r>
            <a:r>
              <a:rPr lang="en-US" altLang="zh-CN" b="1" baseline="30000" dirty="0" smtClean="0">
                <a:solidFill>
                  <a:schemeClr val="accent2"/>
                </a:solidFill>
              </a:rPr>
              <a:t>4</a:t>
            </a:r>
            <a:r>
              <a:rPr lang="en-US" altLang="zh-CN" b="1" dirty="0" smtClean="0">
                <a:solidFill>
                  <a:schemeClr val="accent2"/>
                </a:solidFill>
              </a:rPr>
              <a:t>)</a:t>
            </a:r>
            <a:r>
              <a:rPr lang="en-US" altLang="zh-CN" b="1" baseline="30000" dirty="0" smtClean="0">
                <a:solidFill>
                  <a:schemeClr val="accent2"/>
                </a:solidFill>
              </a:rPr>
              <a:t>3</a:t>
            </a:r>
            <a:endParaRPr lang="en-US" altLang="zh-CN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90500" y="30163"/>
            <a:ext cx="4430713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dirty="0">
                <a:solidFill>
                  <a:srgbClr val="990000"/>
                </a:solidFill>
                <a:ea typeface="华文新魏" panose="02010800040101010101" pitchFamily="2" charset="-122"/>
              </a:rPr>
              <a:t>填空</a:t>
            </a:r>
          </a:p>
          <a:p>
            <a:pPr>
              <a:spcBef>
                <a:spcPct val="50000"/>
              </a:spcBef>
            </a:pPr>
            <a:r>
              <a:rPr lang="zh-CN" altLang="en-US" sz="4800" dirty="0">
                <a:solidFill>
                  <a:srgbClr val="990000"/>
                </a:solidFill>
                <a:ea typeface="华文新魏" panose="02010800040101010101" pitchFamily="2" charset="-122"/>
              </a:rPr>
              <a:t>  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08025" y="1555750"/>
            <a:ext cx="7204075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dirty="0"/>
              <a:t>(1)               ,</a:t>
            </a:r>
            <a:r>
              <a:rPr lang="zh-CN" altLang="en-US" sz="4400" dirty="0"/>
              <a:t>则</a:t>
            </a:r>
            <a:r>
              <a:rPr lang="en-US" altLang="zh-CN" sz="4400" dirty="0"/>
              <a:t>x=_____.</a:t>
            </a:r>
          </a:p>
          <a:p>
            <a:pPr>
              <a:spcBef>
                <a:spcPct val="50000"/>
              </a:spcBef>
            </a:pPr>
            <a:endParaRPr lang="en-US" altLang="zh-CN" sz="4400" dirty="0"/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1482725" y="1344613"/>
          <a:ext cx="2251075" cy="136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3" imgW="660400" imgH="393700" progId="Equation.DSMT4">
                  <p:embed/>
                </p:oleObj>
              </mc:Choice>
              <mc:Fallback>
                <p:oleObj name="Equation" r:id="rId3" imgW="660400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725" y="1344613"/>
                        <a:ext cx="2251075" cy="1363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08025" y="2878138"/>
            <a:ext cx="7413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(2)16</a:t>
            </a:r>
            <a:r>
              <a:rPr lang="en-US" altLang="zh-CN" baseline="30000"/>
              <a:t>2b</a:t>
            </a:r>
            <a:r>
              <a:rPr lang="en-US" altLang="zh-CN"/>
              <a:t>=2</a:t>
            </a:r>
            <a:r>
              <a:rPr lang="en-US" altLang="zh-CN" baseline="30000"/>
              <a:t>5</a:t>
            </a:r>
            <a:r>
              <a:rPr lang="en-US" altLang="zh-CN"/>
              <a:t>·2</a:t>
            </a:r>
            <a:r>
              <a:rPr lang="en-US" altLang="zh-CN" baseline="30000"/>
              <a:t>11</a:t>
            </a:r>
            <a:r>
              <a:rPr lang="en-US" altLang="zh-CN"/>
              <a:t>,</a:t>
            </a:r>
            <a:r>
              <a:rPr lang="zh-CN" altLang="en-US"/>
              <a:t>则</a:t>
            </a:r>
            <a:r>
              <a:rPr lang="en-US" altLang="zh-CN"/>
              <a:t>b=____.</a:t>
            </a:r>
          </a:p>
        </p:txBody>
      </p:sp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793750" y="3905250"/>
          <a:ext cx="7256463" cy="171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5" imgW="2019300" imgH="393700" progId="Equation.DSMT4">
                  <p:embed/>
                </p:oleObj>
              </mc:Choice>
              <mc:Fallback>
                <p:oleObj name="Equation" r:id="rId5" imgW="2019300" imgH="393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" y="3905250"/>
                        <a:ext cx="7256463" cy="171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432425" y="1433513"/>
            <a:ext cx="636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-5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576888" y="2782888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2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826250" y="4235450"/>
            <a:ext cx="636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-2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/>
      <p:bldP spid="7183" grpId="0"/>
      <p:bldP spid="71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990600" y="1020763"/>
          <a:ext cx="7159625" cy="504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3" imgW="1625600" imgH="1206500" progId="Equation.DSMT4">
                  <p:embed/>
                </p:oleObj>
              </mc:Choice>
              <mc:Fallback>
                <p:oleObj name="Equation" r:id="rId3" imgW="1625600" imgH="1206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020763"/>
                        <a:ext cx="7159625" cy="5049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19100" y="182563"/>
            <a:ext cx="19939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>
                <a:solidFill>
                  <a:srgbClr val="990000"/>
                </a:solidFill>
                <a:ea typeface="华文新魏" panose="02010800040101010101" pitchFamily="2" charset="-122"/>
              </a:rPr>
              <a:t>计算</a:t>
            </a:r>
            <a:endParaRPr lang="zh-CN" altLang="en-US" sz="4800">
              <a:solidFill>
                <a:srgbClr val="990000"/>
              </a:solidFill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/>
          <p:nvPr/>
        </p:nvGrpSpPr>
        <p:grpSpPr bwMode="auto">
          <a:xfrm>
            <a:off x="6227763" y="1989138"/>
            <a:ext cx="2160587" cy="1573212"/>
            <a:chOff x="2954" y="2223"/>
            <a:chExt cx="1974" cy="991"/>
          </a:xfrm>
        </p:grpSpPr>
        <p:sp>
          <p:nvSpPr>
            <p:cNvPr id="20483" name="AutoShape 3"/>
            <p:cNvSpPr>
              <a:spLocks noChangeArrowheads="1"/>
            </p:cNvSpPr>
            <p:nvPr/>
          </p:nvSpPr>
          <p:spPr bwMode="auto">
            <a:xfrm>
              <a:off x="2954" y="2304"/>
              <a:ext cx="1824" cy="910"/>
            </a:xfrm>
            <a:prstGeom prst="cloudCallout">
              <a:avLst>
                <a:gd name="adj1" fmla="val 78181"/>
                <a:gd name="adj2" fmla="val 125366"/>
              </a:avLst>
            </a:prstGeom>
            <a:solidFill>
              <a:srgbClr val="CCFF33"/>
            </a:solidFill>
            <a:ln w="25400">
              <a:solidFill>
                <a:srgbClr val="FFCC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kumimoji="1" lang="zh-CN" altLang="zh-CN" sz="44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sp>
          <p:nvSpPr>
            <p:cNvPr id="20484" name="Text Box 4"/>
            <p:cNvSpPr txBox="1">
              <a:spLocks noChangeArrowheads="1"/>
            </p:cNvSpPr>
            <p:nvPr/>
          </p:nvSpPr>
          <p:spPr bwMode="auto">
            <a:xfrm>
              <a:off x="3153" y="2223"/>
              <a:ext cx="1775" cy="98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sy="50000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800" b="1" dirty="0">
                  <a:solidFill>
                    <a:srgbClr val="FF33CC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我要说</a:t>
              </a:r>
              <a:r>
                <a:rPr lang="en-US" altLang="zh-CN" sz="4800" b="1" dirty="0">
                  <a:solidFill>
                    <a:srgbClr val="FF33CC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…</a:t>
              </a:r>
            </a:p>
          </p:txBody>
        </p:sp>
      </p:grp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39750" y="3651250"/>
            <a:ext cx="612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3333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2.</a:t>
            </a:r>
            <a:r>
              <a:rPr lang="zh-CN" altLang="en-US" sz="3600" b="1">
                <a:solidFill>
                  <a:srgbClr val="3333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我从同伴身上学到了什么</a:t>
            </a:r>
            <a:r>
              <a:rPr lang="en-US" altLang="zh-CN" sz="3600" b="1">
                <a:solidFill>
                  <a:srgbClr val="3333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?</a:t>
            </a:r>
          </a:p>
        </p:txBody>
      </p:sp>
      <p:pic>
        <p:nvPicPr>
          <p:cNvPr id="20486" name="Picture 6" descr="米老鼠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39688"/>
            <a:ext cx="1600200" cy="194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39750" y="2355850"/>
            <a:ext cx="5486400" cy="64135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1.</a:t>
            </a:r>
            <a:r>
              <a:rPr lang="zh-CN" altLang="en-US" sz="3600" b="1" dirty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这节课我学到了什么？</a:t>
            </a:r>
          </a:p>
        </p:txBody>
      </p:sp>
      <p:pic>
        <p:nvPicPr>
          <p:cNvPr id="20488" name="Picture 8" descr="GIF-5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0913" y="3859213"/>
            <a:ext cx="1808162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-100013"/>
            <a:ext cx="36004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FF0000"/>
                </a:solidFill>
                <a:ea typeface="华文行楷" panose="02010800040101010101" pitchFamily="2" charset="-122"/>
              </a:rPr>
              <a:t>知识回顾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4932" y="2855913"/>
            <a:ext cx="87137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3.</a:t>
            </a:r>
            <a:r>
              <a:rPr lang="zh-CN" altLang="en-US" sz="44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计算</a:t>
            </a:r>
            <a:r>
              <a:rPr lang="en-US" altLang="zh-CN" sz="44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: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23850" y="3551238"/>
            <a:ext cx="85312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(1) 27</a:t>
            </a:r>
            <a:r>
              <a:rPr lang="en-US" altLang="zh-CN" sz="3600" b="1" baseline="300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9</a:t>
            </a:r>
            <a:r>
              <a:rPr lang="en-US" altLang="zh-CN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÷9</a:t>
            </a:r>
            <a:r>
              <a:rPr lang="en-US" altLang="zh-CN" sz="3600" b="1" baseline="300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7</a:t>
            </a:r>
            <a:r>
              <a:rPr lang="en-US" altLang="zh-CN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÷3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(2) b</a:t>
            </a:r>
            <a:r>
              <a:rPr lang="en-US" altLang="zh-CN" sz="3600" b="1" baseline="300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2m</a:t>
            </a:r>
            <a:r>
              <a:rPr lang="en-US" altLang="zh-CN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÷b</a:t>
            </a:r>
            <a:r>
              <a:rPr lang="en-US" altLang="zh-CN" sz="3600" b="1" baseline="300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m-1</a:t>
            </a:r>
            <a:r>
              <a:rPr lang="en-US" altLang="zh-CN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(m</a:t>
            </a:r>
            <a:r>
              <a:rPr lang="zh-CN" altLang="en-US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是大于</a:t>
            </a:r>
            <a:r>
              <a:rPr lang="en-US" altLang="zh-CN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的整数</a:t>
            </a:r>
            <a:r>
              <a:rPr lang="en-US" altLang="zh-CN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)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(3) (-</a:t>
            </a:r>
            <a:r>
              <a:rPr lang="en-US" altLang="zh-CN" sz="3600" b="1" dirty="0" err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mn</a:t>
            </a:r>
            <a:r>
              <a:rPr lang="en-US" altLang="zh-CN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)</a:t>
            </a:r>
            <a:r>
              <a:rPr lang="en-US" altLang="zh-CN" sz="3600" b="1" baseline="300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9</a:t>
            </a:r>
            <a:r>
              <a:rPr lang="en-US" altLang="zh-CN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÷(</a:t>
            </a:r>
            <a:r>
              <a:rPr lang="en-US" altLang="zh-CN" sz="3600" b="1" dirty="0" err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mn</a:t>
            </a:r>
            <a:r>
              <a:rPr lang="en-US" altLang="zh-CN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)</a:t>
            </a:r>
            <a:r>
              <a:rPr lang="en-US" altLang="zh-CN" sz="3600" b="1" baseline="300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(4) (a-b)</a:t>
            </a:r>
            <a:r>
              <a:rPr lang="en-US" altLang="zh-CN" sz="3600" b="1" baseline="300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6</a:t>
            </a:r>
            <a:r>
              <a:rPr lang="en-US" altLang="zh-CN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÷(b-a)</a:t>
            </a:r>
            <a:r>
              <a:rPr lang="en-US" altLang="zh-CN" sz="3600" b="1" baseline="300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en-US" altLang="zh-CN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÷(a-b)</a:t>
            </a:r>
            <a:r>
              <a:rPr lang="en-US" altLang="zh-CN" sz="3600" b="1" baseline="300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50825" y="4149725"/>
            <a:ext cx="6337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3084" name="Rectangle 12" descr="PE03255_"/>
          <p:cNvSpPr>
            <a:spLocks noChangeArrowheads="1"/>
          </p:cNvSpPr>
          <p:nvPr/>
        </p:nvSpPr>
        <p:spPr bwMode="auto">
          <a:xfrm>
            <a:off x="34925" y="1338263"/>
            <a:ext cx="8915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Aft>
                <a:spcPct val="30000"/>
              </a:spcAft>
            </a:pPr>
            <a:r>
              <a:rPr lang="en-US" altLang="zh-CN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2.a</a:t>
            </a:r>
            <a:r>
              <a:rPr lang="en-US" altLang="zh-CN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m</a:t>
            </a:r>
            <a:r>
              <a:rPr lang="en-US" altLang="zh-CN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÷</a:t>
            </a:r>
            <a:r>
              <a:rPr lang="en-US" altLang="zh-CN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lang="en-US" altLang="zh-CN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n</a:t>
            </a:r>
            <a:r>
              <a:rPr kumimoji="1" lang="en-US" altLang="zh-CN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=</a:t>
            </a:r>
            <a:r>
              <a:rPr kumimoji="1" lang="en-US" altLang="zh-CN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       </a:t>
            </a:r>
            <a:r>
              <a:rPr kumimoji="1"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kumimoji="1" lang="en-US" altLang="zh-CN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kumimoji="1" lang="en-US" altLang="zh-CN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≠0, </a:t>
            </a:r>
            <a:r>
              <a:rPr kumimoji="1" lang="en-US" altLang="zh-CN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m</a:t>
            </a:r>
            <a:r>
              <a:rPr kumimoji="1" lang="zh-CN" alt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、</a:t>
            </a:r>
            <a:r>
              <a:rPr kumimoji="1" lang="en-US" altLang="zh-CN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n</a:t>
            </a:r>
            <a:r>
              <a:rPr kumimoji="1"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都是正整数，且</a:t>
            </a:r>
            <a:r>
              <a:rPr kumimoji="1" lang="en-US" altLang="zh-CN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m</a:t>
            </a:r>
            <a:r>
              <a:rPr kumimoji="1" lang="en-US" altLang="zh-CN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&gt;</a:t>
            </a:r>
            <a:r>
              <a:rPr kumimoji="1" lang="en-US" altLang="zh-CN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n</a:t>
            </a:r>
            <a:r>
              <a:rPr kumimoji="1"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</a:p>
        </p:txBody>
      </p:sp>
      <p:sp>
        <p:nvSpPr>
          <p:cNvPr id="3085" name="Rectangle 13" descr="PE03255_"/>
          <p:cNvSpPr>
            <a:spLocks noChangeArrowheads="1"/>
          </p:cNvSpPr>
          <p:nvPr/>
        </p:nvSpPr>
        <p:spPr bwMode="auto">
          <a:xfrm>
            <a:off x="34925" y="581025"/>
            <a:ext cx="8820150" cy="78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kumimoji="1" lang="en-US" altLang="zh-CN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kumimoji="1"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同底数幂相除，底数</a:t>
            </a:r>
            <a:r>
              <a:rPr kumimoji="1" lang="en-US" altLang="zh-CN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____, </a:t>
            </a:r>
            <a:r>
              <a:rPr kumimoji="1"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指数</a:t>
            </a:r>
            <a:r>
              <a:rPr kumimoji="1" lang="en-US" altLang="zh-CN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___.</a:t>
            </a:r>
            <a:r>
              <a:rPr kumimoji="1" lang="en-US" altLang="zh-CN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  </a:t>
            </a:r>
            <a:endParaRPr kumimoji="1" lang="en-US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932363" y="78105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不变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7092950" y="781050"/>
            <a:ext cx="1562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相减</a:t>
            </a:r>
          </a:p>
        </p:txBody>
      </p:sp>
      <p:sp>
        <p:nvSpPr>
          <p:cNvPr id="3089" name="Rectangle 17" descr="PE03255_"/>
          <p:cNvSpPr>
            <a:spLocks noChangeArrowheads="1"/>
          </p:cNvSpPr>
          <p:nvPr/>
        </p:nvSpPr>
        <p:spPr bwMode="auto">
          <a:xfrm>
            <a:off x="2438400" y="1266825"/>
            <a:ext cx="12334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zh-CN" sz="48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</a:t>
            </a:r>
            <a:r>
              <a:rPr lang="en-US" sz="48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anose="020B0602030504020204"/>
              </a:rPr>
              <a:t>–</a:t>
            </a:r>
            <a:r>
              <a:rPr lang="en-US" altLang="zh-CN" sz="48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</a:t>
            </a:r>
            <a:endParaRPr lang="en-US" sz="4800" b="1" i="1" baseline="30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06363" y="5843588"/>
            <a:ext cx="80660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4.</a:t>
            </a:r>
            <a:r>
              <a:rPr lang="zh-CN" altLang="en-US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已知</a:t>
            </a:r>
            <a:r>
              <a:rPr lang="en-US" altLang="zh-CN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lang="en-US" altLang="zh-CN" b="1" baseline="300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m</a:t>
            </a:r>
            <a:r>
              <a:rPr lang="en-US" altLang="zh-CN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=3,a</a:t>
            </a:r>
            <a:r>
              <a:rPr lang="en-US" altLang="zh-CN" b="1" baseline="300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n</a:t>
            </a:r>
            <a:r>
              <a:rPr lang="en-US" altLang="zh-CN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=2,</a:t>
            </a:r>
            <a:r>
              <a:rPr lang="zh-CN" altLang="en-US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求</a:t>
            </a:r>
            <a:r>
              <a:rPr lang="en-US" altLang="zh-CN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lang="en-US" altLang="zh-CN" b="1" baseline="300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2m-3n</a:t>
            </a:r>
            <a:r>
              <a:rPr lang="zh-CN" altLang="en-US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的值</a:t>
            </a:r>
            <a:r>
              <a:rPr lang="en-US" altLang="zh-CN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9" grpId="0"/>
      <p:bldP spid="3081" grpId="0"/>
      <p:bldP spid="3084" grpId="0"/>
      <p:bldP spid="3087" grpId="0"/>
      <p:bldP spid="3088" grpId="0"/>
      <p:bldP spid="3089" grpId="0"/>
      <p:bldP spid="30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z="5400" dirty="0">
                <a:latin typeface="华文彩云" panose="02010800040101010101" pitchFamily="2" charset="-122"/>
                <a:ea typeface="华文彩云" panose="02010800040101010101" pitchFamily="2" charset="-122"/>
              </a:rPr>
              <a:t>问题</a:t>
            </a:r>
            <a:r>
              <a:rPr lang="en-US" altLang="zh-CN" sz="5400" dirty="0">
                <a:latin typeface="华文彩云" panose="02010800040101010101" pitchFamily="2" charset="-122"/>
                <a:ea typeface="华文彩云" panose="02010800040101010101" pitchFamily="2" charset="-122"/>
              </a:rPr>
              <a:t>1: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96300" cy="4525963"/>
          </a:xfrm>
        </p:spPr>
        <p:txBody>
          <a:bodyPr/>
          <a:lstStyle/>
          <a:p>
            <a:r>
              <a:rPr lang="zh-CN" altLang="en-US" sz="4000" b="1" dirty="0" smtClean="0">
                <a:cs typeface="Arial" panose="020B0604020202020204" pitchFamily="34" charset="0"/>
              </a:rPr>
              <a:t>一</a:t>
            </a:r>
            <a:r>
              <a:rPr lang="zh-CN" altLang="en-US" sz="4000" b="1" dirty="0">
                <a:cs typeface="Arial" panose="020B0604020202020204" pitchFamily="34" charset="0"/>
              </a:rPr>
              <a:t>个细胞分裂</a:t>
            </a:r>
            <a:r>
              <a:rPr lang="en-US" altLang="zh-CN" sz="4000" b="1" dirty="0">
                <a:cs typeface="Arial" panose="020B0604020202020204" pitchFamily="34" charset="0"/>
              </a:rPr>
              <a:t>1</a:t>
            </a:r>
            <a:r>
              <a:rPr lang="zh-CN" altLang="en-US" sz="4000" b="1" dirty="0">
                <a:cs typeface="Arial" panose="020B0604020202020204" pitchFamily="34" charset="0"/>
              </a:rPr>
              <a:t>次</a:t>
            </a:r>
            <a:r>
              <a:rPr lang="en-US" altLang="zh-CN" sz="4000" b="1" dirty="0">
                <a:cs typeface="Arial" panose="020B0604020202020204" pitchFamily="34" charset="0"/>
              </a:rPr>
              <a:t>,</a:t>
            </a:r>
            <a:r>
              <a:rPr lang="zh-CN" altLang="en-US" sz="4000" b="1" dirty="0">
                <a:cs typeface="Arial" panose="020B0604020202020204" pitchFamily="34" charset="0"/>
              </a:rPr>
              <a:t>细胞数目有</a:t>
            </a:r>
            <a:r>
              <a:rPr lang="en-US" altLang="zh-CN" sz="4000" b="1" u="sng" dirty="0">
                <a:cs typeface="Arial" panose="020B0604020202020204" pitchFamily="34" charset="0"/>
              </a:rPr>
              <a:t>___</a:t>
            </a:r>
            <a:r>
              <a:rPr lang="zh-CN" altLang="en-US" sz="4000" b="1" dirty="0">
                <a:cs typeface="Arial" panose="020B0604020202020204" pitchFamily="34" charset="0"/>
              </a:rPr>
              <a:t>个</a:t>
            </a:r>
            <a:r>
              <a:rPr lang="en-US" altLang="zh-CN" sz="4000" b="1" dirty="0">
                <a:cs typeface="Arial" panose="020B0604020202020204" pitchFamily="34" charset="0"/>
              </a:rPr>
              <a:t>?</a:t>
            </a:r>
            <a:r>
              <a:rPr lang="zh-CN" altLang="en-US" sz="4000" b="1" dirty="0">
                <a:cs typeface="Arial" panose="020B0604020202020204" pitchFamily="34" charset="0"/>
              </a:rPr>
              <a:t>细胞分裂</a:t>
            </a:r>
            <a:r>
              <a:rPr lang="en-US" altLang="zh-CN" sz="4000" b="1" dirty="0">
                <a:cs typeface="Arial" panose="020B0604020202020204" pitchFamily="34" charset="0"/>
              </a:rPr>
              <a:t>2</a:t>
            </a:r>
            <a:r>
              <a:rPr lang="zh-CN" altLang="en-US" sz="4000" b="1" dirty="0">
                <a:cs typeface="Arial" panose="020B0604020202020204" pitchFamily="34" charset="0"/>
              </a:rPr>
              <a:t>次</a:t>
            </a:r>
            <a:r>
              <a:rPr lang="en-US" altLang="zh-CN" sz="4000" b="1" dirty="0">
                <a:cs typeface="Arial" panose="020B0604020202020204" pitchFamily="34" charset="0"/>
              </a:rPr>
              <a:t>,</a:t>
            </a:r>
            <a:r>
              <a:rPr lang="zh-CN" altLang="en-US" sz="4000" b="1" dirty="0">
                <a:cs typeface="Arial" panose="020B0604020202020204" pitchFamily="34" charset="0"/>
              </a:rPr>
              <a:t>细胞数目有</a:t>
            </a:r>
            <a:r>
              <a:rPr lang="en-US" altLang="zh-CN" sz="4000" b="1" dirty="0">
                <a:cs typeface="Arial" panose="020B0604020202020204" pitchFamily="34" charset="0"/>
              </a:rPr>
              <a:t>___</a:t>
            </a:r>
            <a:r>
              <a:rPr lang="zh-CN" altLang="en-US" sz="4000" b="1" dirty="0">
                <a:cs typeface="Arial" panose="020B0604020202020204" pitchFamily="34" charset="0"/>
              </a:rPr>
              <a:t>个</a:t>
            </a:r>
            <a:r>
              <a:rPr lang="en-US" altLang="zh-CN" sz="4000" b="1" dirty="0">
                <a:cs typeface="Arial" panose="020B0604020202020204" pitchFamily="34" charset="0"/>
              </a:rPr>
              <a:t>?</a:t>
            </a:r>
            <a:r>
              <a:rPr lang="zh-CN" altLang="en-US" sz="4000" b="1" dirty="0">
                <a:cs typeface="Arial" panose="020B0604020202020204" pitchFamily="34" charset="0"/>
              </a:rPr>
              <a:t>分裂</a:t>
            </a:r>
            <a:r>
              <a:rPr lang="en-US" altLang="zh-CN" sz="4000" b="1" dirty="0">
                <a:cs typeface="Arial" panose="020B0604020202020204" pitchFamily="34" charset="0"/>
              </a:rPr>
              <a:t>3</a:t>
            </a:r>
            <a:r>
              <a:rPr lang="zh-CN" altLang="en-US" sz="4000" b="1" dirty="0">
                <a:cs typeface="Arial" panose="020B0604020202020204" pitchFamily="34" charset="0"/>
              </a:rPr>
              <a:t>、</a:t>
            </a:r>
            <a:r>
              <a:rPr lang="en-US" altLang="zh-CN" sz="4000" b="1" dirty="0">
                <a:cs typeface="Arial" panose="020B0604020202020204" pitchFamily="34" charset="0"/>
              </a:rPr>
              <a:t>4</a:t>
            </a:r>
            <a:r>
              <a:rPr lang="zh-CN" altLang="en-US" sz="4000" b="1" dirty="0">
                <a:cs typeface="Arial" panose="020B0604020202020204" pitchFamily="34" charset="0"/>
              </a:rPr>
              <a:t>次呢</a:t>
            </a:r>
            <a:r>
              <a:rPr lang="en-US" altLang="zh-CN" sz="4000" b="1" dirty="0">
                <a:cs typeface="Arial" panose="020B0604020202020204" pitchFamily="34" charset="0"/>
              </a:rPr>
              <a:t>?.......</a:t>
            </a:r>
            <a:r>
              <a:rPr lang="zh-CN" altLang="en-US" sz="4000" b="1" dirty="0">
                <a:cs typeface="Arial" panose="020B0604020202020204" pitchFamily="34" charset="0"/>
              </a:rPr>
              <a:t>分裂 </a:t>
            </a:r>
            <a:r>
              <a:rPr lang="en-US" altLang="zh-CN" sz="4000" b="1" i="1" dirty="0">
                <a:latin typeface="Garamond" panose="02020404030301010803" pitchFamily="18" charset="0"/>
                <a:cs typeface="Arial" panose="020B0604020202020204" pitchFamily="34" charset="0"/>
              </a:rPr>
              <a:t>n </a:t>
            </a:r>
            <a:r>
              <a:rPr lang="zh-CN" altLang="en-US" sz="4000" b="1" dirty="0">
                <a:cs typeface="Arial" panose="020B0604020202020204" pitchFamily="34" charset="0"/>
              </a:rPr>
              <a:t>次呢</a:t>
            </a:r>
            <a:r>
              <a:rPr lang="en-US" altLang="zh-CN" sz="4000" b="1" dirty="0">
                <a:cs typeface="Arial" panose="020B0604020202020204" pitchFamily="34" charset="0"/>
              </a:rPr>
              <a:t>?</a:t>
            </a:r>
            <a:r>
              <a:rPr lang="en-US" altLang="zh-CN" sz="3600" b="1" dirty="0"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8" y="523779"/>
            <a:ext cx="8292045" cy="699594"/>
          </a:xfrm>
        </p:spPr>
        <p:txBody>
          <a:bodyPr/>
          <a:lstStyle/>
          <a:p>
            <a:pPr algn="l"/>
            <a:r>
              <a:rPr lang="zh-CN" altLang="en-US" sz="6000" dirty="0">
                <a:latin typeface="方正舒体" panose="02010601030101010101" pitchFamily="2" charset="-122"/>
                <a:ea typeface="方正舒体" panose="02010601030101010101" pitchFamily="2" charset="-122"/>
              </a:rPr>
              <a:t>问题</a:t>
            </a:r>
            <a:r>
              <a:rPr lang="en-US" altLang="zh-CN" sz="6000" dirty="0">
                <a:latin typeface="方正舒体" panose="02010601030101010101" pitchFamily="2" charset="-122"/>
                <a:ea typeface="方正舒体" panose="02010601030101010101" pitchFamily="2" charset="-122"/>
              </a:rPr>
              <a:t>2: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57173" y="1350169"/>
            <a:ext cx="8229600" cy="3759200"/>
          </a:xfrm>
        </p:spPr>
        <p:txBody>
          <a:bodyPr/>
          <a:lstStyle/>
          <a:p>
            <a:r>
              <a:rPr lang="zh-CN" altLang="en-US" sz="4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细胞分裂</a:t>
            </a:r>
            <a:r>
              <a:rPr lang="en-US" altLang="zh-CN" sz="4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6</a:t>
            </a:r>
            <a:r>
              <a:rPr lang="zh-CN" altLang="en-US" sz="4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次时的细胞数目是细胞分裂</a:t>
            </a:r>
            <a:r>
              <a:rPr lang="en-US" altLang="zh-CN" sz="4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en-US" sz="4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次时的几倍</a:t>
            </a:r>
            <a:r>
              <a:rPr lang="en-US" altLang="zh-CN" sz="4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?</a:t>
            </a:r>
            <a:r>
              <a:rPr lang="zh-CN" altLang="en-US" sz="4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请列式计算</a:t>
            </a:r>
            <a:r>
              <a:rPr lang="en-US" altLang="zh-CN" sz="4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  <a:p>
            <a:r>
              <a:rPr lang="zh-CN" altLang="en-US" sz="4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细胞分裂</a:t>
            </a:r>
            <a:r>
              <a:rPr lang="en-US" altLang="zh-CN" sz="4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en-US" sz="4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次时的细胞数目是细胞分裂</a:t>
            </a:r>
            <a:r>
              <a:rPr lang="en-US" altLang="zh-CN" sz="4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en-US" sz="4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次时的几倍</a:t>
            </a:r>
            <a:r>
              <a:rPr lang="en-US" altLang="zh-CN" sz="4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?</a:t>
            </a:r>
            <a:r>
              <a:rPr lang="zh-CN" altLang="en-US" sz="4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请列式计算</a:t>
            </a:r>
            <a:r>
              <a:rPr lang="en-US" altLang="zh-CN" sz="4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68313" y="4635500"/>
            <a:ext cx="8135937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dirty="0" smtClean="0">
                <a:ea typeface="华文行楷" panose="02010800040101010101" pitchFamily="2" charset="-122"/>
              </a:rPr>
              <a:t>规</a:t>
            </a:r>
            <a:r>
              <a:rPr lang="zh-CN" altLang="en-US" sz="4800" dirty="0">
                <a:ea typeface="华文行楷" panose="02010800040101010101" pitchFamily="2" charset="-122"/>
              </a:rPr>
              <a:t>定</a:t>
            </a:r>
            <a:r>
              <a:rPr lang="zh-CN" altLang="en-US" dirty="0" smtClean="0"/>
              <a:t>：</a:t>
            </a:r>
            <a:r>
              <a:rPr lang="en-US" altLang="zh-CN" sz="4400" i="1" dirty="0" smtClean="0">
                <a:latin typeface="Garamond" panose="02020404030301010803" pitchFamily="18" charset="0"/>
              </a:rPr>
              <a:t>a</a:t>
            </a:r>
            <a:r>
              <a:rPr lang="en-US" altLang="zh-CN" baseline="30000" dirty="0" smtClean="0"/>
              <a:t>0</a:t>
            </a:r>
            <a:r>
              <a:rPr lang="en-US" altLang="zh-CN" dirty="0" smtClean="0"/>
              <a:t>=1</a:t>
            </a:r>
            <a:r>
              <a:rPr lang="zh-CN" altLang="en-US" dirty="0"/>
              <a:t>（ </a:t>
            </a:r>
            <a:r>
              <a:rPr lang="en-US" altLang="zh-CN" sz="4400" i="1" dirty="0">
                <a:latin typeface="Garamond" panose="02020404030301010803" pitchFamily="18" charset="0"/>
              </a:rPr>
              <a:t>a</a:t>
            </a:r>
            <a:r>
              <a:rPr lang="en-US" altLang="zh-CN" dirty="0"/>
              <a:t>≠0</a:t>
            </a:r>
            <a:r>
              <a:rPr lang="zh-CN" altLang="en-US" dirty="0"/>
              <a:t>）</a:t>
            </a:r>
          </a:p>
          <a:p>
            <a:pPr>
              <a:spcBef>
                <a:spcPct val="50000"/>
              </a:spcBef>
            </a:pPr>
            <a:r>
              <a:rPr lang="zh-CN" altLang="en-US" dirty="0" smtClean="0"/>
              <a:t>即</a:t>
            </a:r>
            <a:r>
              <a:rPr lang="en-US" altLang="zh-CN" dirty="0"/>
              <a:t>:</a:t>
            </a:r>
            <a:r>
              <a:rPr lang="zh-CN" altLang="en-US" dirty="0"/>
              <a:t>任何</a:t>
            </a:r>
            <a:r>
              <a:rPr lang="zh-CN" altLang="en-US" sz="4400" dirty="0">
                <a:solidFill>
                  <a:srgbClr val="FF0000"/>
                </a:solidFill>
              </a:rPr>
              <a:t>非零数</a:t>
            </a:r>
            <a:r>
              <a:rPr lang="zh-CN" altLang="en-US" dirty="0"/>
              <a:t>的０次幂等于１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229600" cy="1143000"/>
          </a:xfrm>
        </p:spPr>
        <p:txBody>
          <a:bodyPr/>
          <a:lstStyle/>
          <a:p>
            <a:pPr algn="l"/>
            <a:r>
              <a:rPr lang="zh-CN" altLang="en-US" sz="6000" dirty="0">
                <a:latin typeface="华文新魏" panose="02010800040101010101" pitchFamily="2" charset="-122"/>
                <a:ea typeface="华文新魏" panose="02010800040101010101" pitchFamily="2" charset="-122"/>
              </a:rPr>
              <a:t>问题</a:t>
            </a:r>
            <a:r>
              <a:rPr lang="en-US" altLang="zh-CN" sz="6000" dirty="0">
                <a:latin typeface="华文新魏" panose="02010800040101010101" pitchFamily="2" charset="-122"/>
                <a:ea typeface="华文新魏" panose="02010800040101010101" pitchFamily="2" charset="-122"/>
              </a:rPr>
              <a:t>3: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68313" y="1341438"/>
            <a:ext cx="8424862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dirty="0"/>
              <a:t>       </a:t>
            </a:r>
            <a:r>
              <a:rPr lang="zh-CN" altLang="en-US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细胞分裂</a:t>
            </a:r>
            <a:r>
              <a:rPr lang="en-US" altLang="zh-CN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en-US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次时的细胞数目是细胞分裂</a:t>
            </a:r>
            <a:r>
              <a:rPr lang="en-US" altLang="zh-CN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5</a:t>
            </a:r>
            <a:r>
              <a:rPr lang="zh-CN" altLang="en-US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次的几倍</a:t>
            </a:r>
            <a:r>
              <a:rPr lang="en-US" altLang="zh-CN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? </a:t>
            </a:r>
            <a:r>
              <a:rPr lang="zh-CN" altLang="en-US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如果用同底数幂除法的运算性质计算</a:t>
            </a:r>
            <a:r>
              <a:rPr lang="en-US" altLang="zh-CN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,</a:t>
            </a:r>
            <a:r>
              <a:rPr lang="zh-CN" altLang="en-US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你将遇到什么挑战？你想作什么样的规定？并解释你的规定的合理性。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7088" y="1700213"/>
            <a:ext cx="7704137" cy="192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dirty="0">
                <a:ea typeface="华文行楷" panose="02010800040101010101" pitchFamily="2" charset="-122"/>
              </a:rPr>
              <a:t>规定</a:t>
            </a:r>
            <a:r>
              <a:rPr lang="en-US" altLang="zh-CN" sz="4800" dirty="0"/>
              <a:t>:</a:t>
            </a:r>
            <a:r>
              <a:rPr lang="en-US" altLang="zh-CN" sz="3600" i="1" dirty="0">
                <a:latin typeface="Garamond" panose="02020404030301010803" pitchFamily="18" charset="0"/>
              </a:rPr>
              <a:t>a </a:t>
            </a:r>
            <a:r>
              <a:rPr lang="zh-CN" altLang="en-US" sz="3600" i="1" baseline="30000" dirty="0">
                <a:latin typeface="Garamond" panose="02020404030301010803" pitchFamily="18" charset="0"/>
              </a:rPr>
              <a:t>－</a:t>
            </a:r>
            <a:r>
              <a:rPr lang="en-US" altLang="zh-CN" sz="3600" i="1" baseline="30000" dirty="0">
                <a:latin typeface="Garamond" panose="02020404030301010803" pitchFamily="18" charset="0"/>
              </a:rPr>
              <a:t>n</a:t>
            </a:r>
            <a:r>
              <a:rPr lang="en-US" altLang="zh-CN" sz="3600" dirty="0"/>
              <a:t>=    </a:t>
            </a:r>
            <a:r>
              <a:rPr lang="zh-CN" altLang="en-US" sz="3600" dirty="0"/>
              <a:t>（ </a:t>
            </a:r>
            <a:r>
              <a:rPr lang="en-US" altLang="zh-CN" sz="3600" i="1" dirty="0">
                <a:latin typeface="Garamond" panose="02020404030301010803" pitchFamily="18" charset="0"/>
              </a:rPr>
              <a:t>a</a:t>
            </a:r>
            <a:r>
              <a:rPr lang="en-US" altLang="zh-CN" sz="3600" dirty="0"/>
              <a:t>≠0, </a:t>
            </a:r>
            <a:r>
              <a:rPr lang="en-US" altLang="zh-CN" sz="3600" i="1" dirty="0">
                <a:latin typeface="Garamond" panose="02020404030301010803" pitchFamily="18" charset="0"/>
              </a:rPr>
              <a:t>n</a:t>
            </a:r>
            <a:r>
              <a:rPr lang="zh-CN" altLang="en-US" sz="3600" b="1" dirty="0"/>
              <a:t>为正整数）              即：    任何</a:t>
            </a:r>
            <a:r>
              <a:rPr lang="zh-CN" altLang="en-US" sz="3600" b="1" dirty="0">
                <a:solidFill>
                  <a:srgbClr val="FF0000"/>
                </a:solidFill>
              </a:rPr>
              <a:t>非零数</a:t>
            </a:r>
            <a:r>
              <a:rPr lang="zh-CN" altLang="en-US" sz="3600" b="1" dirty="0"/>
              <a:t>的－ </a:t>
            </a:r>
            <a:r>
              <a:rPr lang="en-US" altLang="zh-CN" sz="3600" i="1" dirty="0">
                <a:latin typeface="Garamond" panose="02020404030301010803" pitchFamily="18" charset="0"/>
              </a:rPr>
              <a:t>n</a:t>
            </a:r>
            <a:r>
              <a:rPr lang="en-US" altLang="zh-CN" sz="3600" b="1" dirty="0"/>
              <a:t> </a:t>
            </a:r>
            <a:r>
              <a:rPr lang="zh-CN" altLang="en-US" sz="3600" b="1" dirty="0"/>
              <a:t>（ </a:t>
            </a:r>
            <a:r>
              <a:rPr lang="en-US" altLang="zh-CN" sz="3600" i="1" dirty="0">
                <a:latin typeface="Garamond" panose="02020404030301010803" pitchFamily="18" charset="0"/>
              </a:rPr>
              <a:t>n</a:t>
            </a:r>
            <a:r>
              <a:rPr lang="zh-CN" altLang="en-US" sz="3600" b="1" dirty="0"/>
              <a:t>为正整数）次幂等于这个数</a:t>
            </a:r>
            <a:r>
              <a:rPr lang="en-US" altLang="zh-CN" sz="3600" i="1" dirty="0">
                <a:latin typeface="Garamond" panose="02020404030301010803" pitchFamily="18" charset="0"/>
              </a:rPr>
              <a:t>n</a:t>
            </a:r>
            <a:r>
              <a:rPr lang="zh-CN" altLang="en-US" sz="3600" b="1" dirty="0"/>
              <a:t>次幂的倒数</a:t>
            </a:r>
            <a:r>
              <a:rPr lang="en-US" altLang="zh-CN" sz="3600" b="1" dirty="0"/>
              <a:t>.</a:t>
            </a: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3419475" y="1557338"/>
          <a:ext cx="57626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公式" r:id="rId3" imgW="304800" imgH="520700" progId="Equation.3">
                  <p:embed/>
                </p:oleObj>
              </mc:Choice>
              <mc:Fallback>
                <p:oleObj name="公式" r:id="rId3" imgW="3048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557338"/>
                        <a:ext cx="576263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15875" y="2879725"/>
            <a:ext cx="1081088" cy="3644900"/>
          </a:xfrm>
          <a:prstGeom prst="verticalScroll">
            <a:avLst>
              <a:gd name="adj" fmla="val 12500"/>
            </a:avLst>
          </a:prstGeom>
          <a:noFill/>
          <a:ln w="9525">
            <a:solidFill>
              <a:srgbClr val="3399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zh-CN" altLang="en-US" sz="3200" b="1">
                <a:solidFill>
                  <a:srgbClr val="CC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你能说明理由吗？</a:t>
            </a: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1509713" y="914400"/>
          <a:ext cx="49276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Equation" r:id="rId3" imgW="1968500" imgH="850900" progId="Equation.DSMT4">
                  <p:embed/>
                </p:oleObj>
              </mc:Choice>
              <mc:Fallback>
                <p:oleObj name="Equation" r:id="rId3" imgW="1968500" imgH="8509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713" y="914400"/>
                        <a:ext cx="4927600" cy="1905000"/>
                      </a:xfrm>
                      <a:prstGeom prst="rect">
                        <a:avLst/>
                      </a:prstGeom>
                      <a:solidFill>
                        <a:srgbClr val="F2F8A6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4" name="Picture 6" descr="AG00315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75" y="295275"/>
            <a:ext cx="1081088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509713" y="0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结论：</a:t>
            </a:r>
          </a:p>
        </p:txBody>
      </p:sp>
      <p:sp>
        <p:nvSpPr>
          <p:cNvPr id="12296" name="Text Box 8" descr="PE03255_"/>
          <p:cNvSpPr txBox="1">
            <a:spLocks noChangeArrowheads="1"/>
          </p:cNvSpPr>
          <p:nvPr/>
        </p:nvSpPr>
        <p:spPr bwMode="auto">
          <a:xfrm>
            <a:off x="6129338" y="3024188"/>
            <a:ext cx="365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6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∴</a:t>
            </a:r>
            <a:r>
              <a:rPr lang="en-US"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zh-CN" alt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规定</a:t>
            </a: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sz="36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0 </a:t>
            </a:r>
            <a:r>
              <a:rPr kumimoji="1"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Console" panose="020B0609040504020204" pitchFamily="49" charset="0"/>
                <a:ea typeface="华文中宋" panose="02010600040101010101" pitchFamily="2" charset="-122"/>
              </a:rPr>
              <a:t>=1</a:t>
            </a:r>
            <a:r>
              <a:rPr kumimoji="1"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Console" panose="020B0609040504020204" pitchFamily="49" charset="0"/>
                <a:ea typeface="华文中宋" panose="02010600040101010101" pitchFamily="2" charset="-122"/>
              </a:rPr>
              <a:t>；</a:t>
            </a:r>
          </a:p>
        </p:txBody>
      </p:sp>
      <p:sp>
        <p:nvSpPr>
          <p:cNvPr id="12297" name="Rectangle 9" descr="PE03255_"/>
          <p:cNvSpPr>
            <a:spLocks noChangeArrowheads="1"/>
          </p:cNvSpPr>
          <p:nvPr/>
        </p:nvSpPr>
        <p:spPr bwMode="auto">
          <a:xfrm>
            <a:off x="4011613" y="2928938"/>
            <a:ext cx="121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6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44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zh-CN" sz="4400" b="1" i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</a:t>
            </a:r>
            <a:r>
              <a:rPr lang="en-US" sz="4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anose="020B0602030504020204"/>
              </a:rPr>
              <a:t>–</a:t>
            </a:r>
            <a:r>
              <a:rPr lang="en-US" altLang="zh-CN" sz="4400" b="1" i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</a:t>
            </a:r>
            <a:endParaRPr lang="en-US" sz="4400" b="1" i="1" baseline="300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298" name="Rectangle 10" descr="PE03255_"/>
          <p:cNvSpPr>
            <a:spLocks noChangeArrowheads="1"/>
          </p:cNvSpPr>
          <p:nvPr/>
        </p:nvSpPr>
        <p:spPr bwMode="auto">
          <a:xfrm>
            <a:off x="1995488" y="2947988"/>
            <a:ext cx="3019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6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44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zh-CN" sz="4500" b="1" i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</a:t>
            </a:r>
            <a:r>
              <a:rPr lang="en-US" altLang="zh-CN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÷</a:t>
            </a:r>
            <a:r>
              <a:rPr lang="en-US" altLang="zh-CN" sz="44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zh-CN" sz="4500" b="1" i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</a:t>
            </a:r>
            <a:r>
              <a:rPr kumimoji="1" lang="en-US" altLang="zh-CN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Console" panose="020B0609040504020204" pitchFamily="49" charset="0"/>
                <a:ea typeface="华文中宋" panose="02010600040101010101" pitchFamily="2" charset="-122"/>
              </a:rPr>
              <a:t>=</a:t>
            </a:r>
            <a:endParaRPr kumimoji="1" lang="en-US" sz="44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Console" panose="020B0609040504020204" pitchFamily="49" charset="0"/>
              <a:ea typeface="华文中宋" panose="02010600040101010101" pitchFamily="2" charset="-122"/>
            </a:endParaRPr>
          </a:p>
        </p:txBody>
      </p:sp>
      <p:sp>
        <p:nvSpPr>
          <p:cNvPr id="12299" name="Rectangle 11" descr="PE03255_"/>
          <p:cNvSpPr>
            <a:spLocks noChangeArrowheads="1"/>
          </p:cNvSpPr>
          <p:nvPr/>
        </p:nvSpPr>
        <p:spPr bwMode="auto">
          <a:xfrm>
            <a:off x="5014913" y="2947988"/>
            <a:ext cx="520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6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en-US" altLang="zh-CN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Console" panose="020B0609040504020204" pitchFamily="49" charset="0"/>
                <a:ea typeface="华文中宋" panose="02010600040101010101" pitchFamily="2" charset="-122"/>
              </a:rPr>
              <a:t>=</a:t>
            </a:r>
            <a:endParaRPr kumimoji="1" lang="en-US" sz="44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Console" panose="020B0609040504020204" pitchFamily="49" charset="0"/>
              <a:ea typeface="华文中宋" panose="02010600040101010101" pitchFamily="2" charset="-122"/>
            </a:endParaRPr>
          </a:p>
        </p:txBody>
      </p:sp>
      <p:sp>
        <p:nvSpPr>
          <p:cNvPr id="12300" name="Rectangle 12" descr="PE03255_"/>
          <p:cNvSpPr>
            <a:spLocks noChangeArrowheads="1"/>
          </p:cNvSpPr>
          <p:nvPr/>
        </p:nvSpPr>
        <p:spPr bwMode="auto">
          <a:xfrm>
            <a:off x="5438775" y="2914650"/>
            <a:ext cx="12080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6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44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zh-CN" sz="4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0</a:t>
            </a:r>
            <a:r>
              <a:rPr lang="zh-CN" alt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，</a:t>
            </a:r>
            <a:endParaRPr lang="en-US" sz="4400" b="1" i="1" baseline="300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301" name="Rectangle 13" descr="PE03255_"/>
          <p:cNvSpPr>
            <a:spLocks noChangeArrowheads="1"/>
          </p:cNvSpPr>
          <p:nvPr/>
        </p:nvSpPr>
        <p:spPr bwMode="auto">
          <a:xfrm>
            <a:off x="1357313" y="2947988"/>
            <a:ext cx="800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6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en-US" altLang="zh-CN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1</a:t>
            </a:r>
            <a:r>
              <a:rPr kumimoji="1" lang="en-US" altLang="zh-CN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Console" panose="020B0609040504020204" pitchFamily="49" charset="0"/>
                <a:ea typeface="华文中宋" panose="02010600040101010101" pitchFamily="2" charset="-122"/>
              </a:rPr>
              <a:t>=</a:t>
            </a:r>
            <a:endParaRPr kumimoji="1" lang="en-US" sz="44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Console" panose="020B0609040504020204" pitchFamily="49" charset="0"/>
              <a:ea typeface="华文中宋" panose="02010600040101010101" pitchFamily="2" charset="-122"/>
            </a:endParaRPr>
          </a:p>
        </p:txBody>
      </p:sp>
      <p:grpSp>
        <p:nvGrpSpPr>
          <p:cNvPr id="12302" name="Group 14"/>
          <p:cNvGrpSpPr/>
          <p:nvPr/>
        </p:nvGrpSpPr>
        <p:grpSpPr bwMode="auto">
          <a:xfrm>
            <a:off x="1354138" y="3467100"/>
            <a:ext cx="5105400" cy="1312863"/>
            <a:chOff x="336" y="2176"/>
            <a:chExt cx="3216" cy="827"/>
          </a:xfrm>
        </p:grpSpPr>
        <p:graphicFrame>
          <p:nvGraphicFramePr>
            <p:cNvPr id="12303" name="Object 15"/>
            <p:cNvGraphicFramePr>
              <a:graphicFrameLocks noChangeAspect="1"/>
            </p:cNvGraphicFramePr>
            <p:nvPr/>
          </p:nvGraphicFramePr>
          <p:xfrm>
            <a:off x="2112" y="2176"/>
            <a:ext cx="1440" cy="8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3" name="Equation" r:id="rId7" imgW="685800" imgH="393700" progId="Equation.DSMT4">
                    <p:embed/>
                  </p:oleObj>
                </mc:Choice>
                <mc:Fallback>
                  <p:oleObj name="Equation" r:id="rId7" imgW="685800" imgH="3937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" y="2176"/>
                          <a:ext cx="1440" cy="8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4" name="Rectangle 16" descr="PE03255_"/>
            <p:cNvSpPr>
              <a:spLocks noChangeArrowheads="1"/>
            </p:cNvSpPr>
            <p:nvPr/>
          </p:nvSpPr>
          <p:spPr bwMode="auto">
            <a:xfrm>
              <a:off x="336" y="2400"/>
              <a:ext cx="180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6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1" lang="zh-CN" alt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当</a:t>
              </a:r>
              <a:r>
                <a:rPr kumimoji="1" lang="en-US" altLang="zh-CN" sz="28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n</a:t>
              </a:r>
              <a:r>
                <a:rPr kumimoji="1" lang="zh-CN" altLang="en-US" sz="28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是正整数</a:t>
              </a:r>
              <a:r>
                <a:rPr kumimoji="1" lang="zh-CN" alt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时，</a:t>
              </a:r>
              <a:endParaRPr kumimoji="1"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</p:grpSp>
      <p:sp>
        <p:nvSpPr>
          <p:cNvPr id="12305" name="Rectangle 17" descr="PE03255_"/>
          <p:cNvSpPr>
            <a:spLocks noChangeArrowheads="1"/>
          </p:cNvSpPr>
          <p:nvPr/>
        </p:nvSpPr>
        <p:spPr bwMode="auto">
          <a:xfrm>
            <a:off x="6403975" y="3724275"/>
            <a:ext cx="259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6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Console" panose="020B0609040504020204" pitchFamily="49" charset="0"/>
                <a:ea typeface="华文中宋" panose="02010600040101010101" pitchFamily="2" charset="-122"/>
              </a:rPr>
              <a:t>=</a:t>
            </a:r>
            <a:r>
              <a:rPr lang="en-US" altLang="zh-CN" sz="44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zh-CN" sz="4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0</a:t>
            </a:r>
            <a:r>
              <a:rPr lang="en-US" altLang="zh-CN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÷</a:t>
            </a:r>
            <a:r>
              <a:rPr lang="en-US" altLang="zh-CN" sz="44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 </a:t>
            </a:r>
            <a:r>
              <a:rPr lang="en-US" altLang="zh-CN" sz="4400" b="1" i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2306" name="Rectangle 18" descr="PE03255_"/>
          <p:cNvSpPr>
            <a:spLocks noChangeArrowheads="1"/>
          </p:cNvSpPr>
          <p:nvPr/>
        </p:nvSpPr>
        <p:spPr bwMode="auto">
          <a:xfrm>
            <a:off x="4786313" y="4471988"/>
            <a:ext cx="259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6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Console" panose="020B0609040504020204" pitchFamily="49" charset="0"/>
                <a:ea typeface="华文中宋" panose="02010600040101010101" pitchFamily="2" charset="-122"/>
              </a:rPr>
              <a:t>=</a:t>
            </a:r>
            <a:r>
              <a:rPr lang="en-US" altLang="zh-CN" sz="44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zh-CN" sz="4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0</a:t>
            </a:r>
            <a:r>
              <a:rPr lang="en-US" sz="4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anose="020B0602030504020204"/>
              </a:rPr>
              <a:t>–</a:t>
            </a:r>
            <a:r>
              <a:rPr lang="en-US" altLang="zh-CN" sz="4400" b="1" i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2307" name="Rectangle 19" descr="PE03255_"/>
          <p:cNvSpPr>
            <a:spLocks noChangeArrowheads="1"/>
          </p:cNvSpPr>
          <p:nvPr/>
        </p:nvSpPr>
        <p:spPr bwMode="auto">
          <a:xfrm>
            <a:off x="6407150" y="4486275"/>
            <a:ext cx="259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6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Console" panose="020B0609040504020204" pitchFamily="49" charset="0"/>
                <a:ea typeface="华文中宋" panose="02010600040101010101" pitchFamily="2" charset="-122"/>
              </a:rPr>
              <a:t>=</a:t>
            </a:r>
            <a:r>
              <a:rPr lang="en-US" altLang="zh-CN" sz="44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sz="4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anose="020B0602030504020204"/>
              </a:rPr>
              <a:t>–</a:t>
            </a:r>
            <a:r>
              <a:rPr lang="en-US" altLang="zh-CN" sz="4400" b="1" i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2309" name="Text Box 21" descr="PE03255_"/>
          <p:cNvSpPr txBox="1">
            <a:spLocks noChangeArrowheads="1"/>
          </p:cNvSpPr>
          <p:nvPr/>
        </p:nvSpPr>
        <p:spPr bwMode="auto">
          <a:xfrm>
            <a:off x="2168525" y="5726113"/>
            <a:ext cx="243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6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∴</a:t>
            </a:r>
            <a:r>
              <a:rPr lang="en-US"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zh-CN" alt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规定</a:t>
            </a:r>
            <a:r>
              <a:rPr lang="zh-CN" alt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：</a:t>
            </a:r>
            <a:endParaRPr kumimoji="1" lang="zh-CN" altLang="en-US" sz="36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Console" panose="020B0609040504020204" pitchFamily="49" charset="0"/>
              <a:ea typeface="华文中宋" panose="02010600040101010101" pitchFamily="2" charset="-122"/>
            </a:endParaRPr>
          </a:p>
        </p:txBody>
      </p:sp>
      <p:graphicFrame>
        <p:nvGraphicFramePr>
          <p:cNvPr id="12310" name="Object 22"/>
          <p:cNvGraphicFramePr>
            <a:graphicFrameLocks noChangeAspect="1"/>
          </p:cNvGraphicFramePr>
          <p:nvPr/>
        </p:nvGraphicFramePr>
        <p:xfrm>
          <a:off x="4786313" y="5203825"/>
          <a:ext cx="2122487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Equation" r:id="rId9" imgW="952500" imgH="571500" progId="Equation.DSMT4">
                  <p:embed/>
                </p:oleObj>
              </mc:Choice>
              <mc:Fallback>
                <p:oleObj name="Equation" r:id="rId9" imgW="952500" imgH="5715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5593"/>
                      <a:stretch>
                        <a:fillRect/>
                      </a:stretch>
                    </p:blipFill>
                    <p:spPr bwMode="auto">
                      <a:xfrm>
                        <a:off x="4786313" y="5203825"/>
                        <a:ext cx="2122487" cy="152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6" grpId="0" autoUpdateAnimBg="0"/>
      <p:bldP spid="12297" grpId="0" build="p" autoUpdateAnimBg="0"/>
      <p:bldP spid="12298" grpId="0" build="p" autoUpdateAnimBg="0"/>
      <p:bldP spid="12299" grpId="0" build="p" autoUpdateAnimBg="0"/>
      <p:bldP spid="12300" grpId="0" autoUpdateAnimBg="0"/>
      <p:bldP spid="12301" grpId="0" autoUpdateAnimBg="0"/>
      <p:bldP spid="12305" grpId="0" build="p" autoUpdateAnimBg="0"/>
      <p:bldP spid="12306" grpId="0" build="p" autoUpdateAnimBg="0"/>
      <p:bldP spid="12307" grpId="0" build="p" autoUpdateAnimBg="0"/>
      <p:bldP spid="123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095499" y="309563"/>
          <a:ext cx="5114925" cy="210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3" imgW="1828800" imgH="850900" progId="Equation.DSMT4">
                  <p:embed/>
                </p:oleObj>
              </mc:Choice>
              <mc:Fallback>
                <p:oleObj name="Equation" r:id="rId3" imgW="1828800" imgH="850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499" y="309563"/>
                        <a:ext cx="5114925" cy="2100262"/>
                      </a:xfrm>
                      <a:prstGeom prst="rect">
                        <a:avLst/>
                      </a:prstGeom>
                      <a:solidFill>
                        <a:srgbClr val="F2F8A6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2532063"/>
            <a:ext cx="96075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990000"/>
                </a:solidFill>
                <a:ea typeface="华文新魏" panose="02010800040101010101" pitchFamily="2" charset="-122"/>
              </a:rPr>
              <a:t>你能用文字语言叙述这个性质吗？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20675" y="3587750"/>
            <a:ext cx="9124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chemeClr val="accent2"/>
                </a:solidFill>
              </a:rPr>
              <a:t>①</a:t>
            </a:r>
            <a:r>
              <a:rPr lang="zh-CN" altLang="en-US" b="1" dirty="0">
                <a:solidFill>
                  <a:schemeClr val="accent2"/>
                </a:solidFill>
                <a:ea typeface="华文新魏" panose="02010800040101010101" pitchFamily="2" charset="-122"/>
              </a:rPr>
              <a:t>任何不等于０的数的０次幂等于１．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34950" y="4602163"/>
            <a:ext cx="83042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② </a:t>
            </a:r>
            <a:r>
              <a:rPr lang="zh-CN" altLang="en-US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任何不等于０的数的</a:t>
            </a:r>
            <a:r>
              <a:rPr lang="en-US" altLang="zh-CN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-</a:t>
            </a:r>
            <a:r>
              <a:rPr lang="zh-CN" altLang="en-US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ｎ</a:t>
            </a:r>
            <a:r>
              <a:rPr lang="en-US" altLang="zh-CN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(n</a:t>
            </a:r>
            <a:r>
              <a:rPr lang="zh-CN" altLang="en-US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是正整数</a:t>
            </a:r>
            <a:r>
              <a:rPr lang="en-US" altLang="zh-CN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)</a:t>
            </a:r>
            <a:r>
              <a:rPr lang="zh-CN" altLang="en-US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次幂</a:t>
            </a:r>
            <a:r>
              <a:rPr lang="en-US" altLang="zh-CN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,</a:t>
            </a:r>
            <a:r>
              <a:rPr lang="zh-CN" altLang="en-US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等于这个数的</a:t>
            </a:r>
            <a:r>
              <a:rPr lang="en-US" altLang="zh-CN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n</a:t>
            </a:r>
            <a:r>
              <a:rPr lang="zh-CN" altLang="en-US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次幂的倒数</a:t>
            </a:r>
            <a:r>
              <a:rPr lang="en-US" altLang="zh-CN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6" grpId="0"/>
      <p:bldP spid="153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lianx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163"/>
            <a:ext cx="2112963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692275" y="558800"/>
            <a:ext cx="7624763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chemeClr val="accent2"/>
                </a:solidFill>
              </a:rPr>
              <a:t>   2</a:t>
            </a:r>
            <a:r>
              <a:rPr lang="en-US" altLang="zh-CN" b="1" baseline="30000">
                <a:solidFill>
                  <a:schemeClr val="accent2"/>
                </a:solidFill>
              </a:rPr>
              <a:t>0</a:t>
            </a:r>
            <a:r>
              <a:rPr lang="en-US" altLang="zh-CN" b="1">
                <a:solidFill>
                  <a:schemeClr val="accent2"/>
                </a:solidFill>
              </a:rPr>
              <a:t>=____.            2</a:t>
            </a:r>
            <a:r>
              <a:rPr lang="en-US" altLang="zh-CN" b="1" baseline="30000">
                <a:solidFill>
                  <a:schemeClr val="accent2"/>
                </a:solidFill>
              </a:rPr>
              <a:t>2</a:t>
            </a:r>
            <a:r>
              <a:rPr lang="en-US" altLang="zh-CN" b="1">
                <a:solidFill>
                  <a:schemeClr val="accent2"/>
                </a:solidFill>
              </a:rPr>
              <a:t>=___,   </a:t>
            </a:r>
          </a:p>
          <a:p>
            <a:pPr>
              <a:spcBef>
                <a:spcPct val="50000"/>
              </a:spcBef>
            </a:pPr>
            <a:r>
              <a:rPr lang="en-US" altLang="zh-CN" b="1">
                <a:solidFill>
                  <a:schemeClr val="accent2"/>
                </a:solidFill>
              </a:rPr>
              <a:t>   2</a:t>
            </a:r>
            <a:r>
              <a:rPr lang="en-US" altLang="zh-CN" b="1" baseline="30000">
                <a:solidFill>
                  <a:schemeClr val="accent2"/>
                </a:solidFill>
              </a:rPr>
              <a:t>-2</a:t>
            </a:r>
            <a:r>
              <a:rPr lang="en-US" altLang="zh-CN" b="1">
                <a:solidFill>
                  <a:schemeClr val="accent2"/>
                </a:solidFill>
              </a:rPr>
              <a:t>=____,        (-2)</a:t>
            </a:r>
            <a:r>
              <a:rPr lang="en-US" altLang="zh-CN" b="1" baseline="30000">
                <a:solidFill>
                  <a:schemeClr val="accent2"/>
                </a:solidFill>
              </a:rPr>
              <a:t>2</a:t>
            </a:r>
            <a:r>
              <a:rPr lang="en-US" altLang="zh-CN" b="1">
                <a:solidFill>
                  <a:schemeClr val="accent2"/>
                </a:solidFill>
              </a:rPr>
              <a:t>=____,</a:t>
            </a:r>
          </a:p>
          <a:p>
            <a:pPr>
              <a:spcBef>
                <a:spcPct val="50000"/>
              </a:spcBef>
            </a:pPr>
            <a:r>
              <a:rPr lang="en-US" altLang="zh-CN" b="1">
                <a:solidFill>
                  <a:schemeClr val="accent2"/>
                </a:solidFill>
              </a:rPr>
              <a:t>   (-2</a:t>
            </a:r>
            <a:r>
              <a:rPr lang="en-US" altLang="zh-CN" b="1" baseline="30000">
                <a:solidFill>
                  <a:schemeClr val="accent2"/>
                </a:solidFill>
              </a:rPr>
              <a:t>)-2</a:t>
            </a:r>
            <a:r>
              <a:rPr lang="en-US" altLang="zh-CN" b="1">
                <a:solidFill>
                  <a:schemeClr val="accent2"/>
                </a:solidFill>
              </a:rPr>
              <a:t>=____,    10</a:t>
            </a:r>
            <a:r>
              <a:rPr lang="en-US" altLang="zh-CN" b="1" baseline="30000">
                <a:solidFill>
                  <a:schemeClr val="accent2"/>
                </a:solidFill>
              </a:rPr>
              <a:t>-3</a:t>
            </a:r>
            <a:r>
              <a:rPr lang="en-US" altLang="zh-CN" b="1">
                <a:solidFill>
                  <a:schemeClr val="accent2"/>
                </a:solidFill>
              </a:rPr>
              <a:t>=____,</a:t>
            </a:r>
          </a:p>
          <a:p>
            <a:pPr>
              <a:spcBef>
                <a:spcPct val="50000"/>
              </a:spcBef>
            </a:pPr>
            <a:r>
              <a:rPr lang="en-US" altLang="zh-CN" b="1">
                <a:solidFill>
                  <a:schemeClr val="accent2"/>
                </a:solidFill>
              </a:rPr>
              <a:t>   (-10)</a:t>
            </a:r>
            <a:r>
              <a:rPr lang="en-US" altLang="zh-CN" b="1" baseline="30000">
                <a:solidFill>
                  <a:schemeClr val="accent2"/>
                </a:solidFill>
              </a:rPr>
              <a:t>-3</a:t>
            </a:r>
            <a:r>
              <a:rPr lang="en-US" altLang="zh-CN" b="1">
                <a:solidFill>
                  <a:schemeClr val="accent2"/>
                </a:solidFill>
              </a:rPr>
              <a:t>=____,   (-10)</a:t>
            </a:r>
            <a:r>
              <a:rPr lang="en-US" altLang="zh-CN" b="1" baseline="30000">
                <a:solidFill>
                  <a:schemeClr val="accent2"/>
                </a:solidFill>
              </a:rPr>
              <a:t>0</a:t>
            </a:r>
            <a:r>
              <a:rPr lang="en-US" altLang="zh-CN" b="1">
                <a:solidFill>
                  <a:schemeClr val="accent2"/>
                </a:solidFill>
              </a:rPr>
              <a:t>=_____.</a:t>
            </a:r>
          </a:p>
          <a:p>
            <a:pPr>
              <a:spcBef>
                <a:spcPct val="50000"/>
              </a:spcBef>
            </a:pPr>
            <a:endParaRPr lang="en-US" altLang="zh-CN" b="1">
              <a:solidFill>
                <a:schemeClr val="accent2"/>
              </a:solidFill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073400" y="501650"/>
            <a:ext cx="1266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732588" y="501650"/>
            <a:ext cx="1504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4</a:t>
            </a:r>
          </a:p>
        </p:txBody>
      </p:sp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3357563" y="1411288"/>
          <a:ext cx="6731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Equation" r:id="rId4" imgW="152400" imgH="405765" progId="Equation.DSMT4">
                  <p:embed/>
                </p:oleObj>
              </mc:Choice>
              <mc:Fallback>
                <p:oleObj name="Equation" r:id="rId4" imgW="152400" imgH="405765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1411288"/>
                        <a:ext cx="6731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6732588" y="1449388"/>
            <a:ext cx="1504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4</a:t>
            </a:r>
          </a:p>
        </p:txBody>
      </p:sp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3951288" y="2319338"/>
          <a:ext cx="561975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Equation" r:id="rId6" imgW="152400" imgH="405765" progId="Equation.DSMT4">
                  <p:embed/>
                </p:oleObj>
              </mc:Choice>
              <mc:Fallback>
                <p:oleObj name="Equation" r:id="rId6" imgW="152400" imgH="405765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1288" y="2319338"/>
                        <a:ext cx="561975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6643688" y="2205038"/>
          <a:ext cx="944562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" name="Equation" r:id="rId7" imgW="355600" imgH="393065" progId="Equation.DSMT4">
                  <p:embed/>
                </p:oleObj>
              </mc:Choice>
              <mc:Fallback>
                <p:oleObj name="Equation" r:id="rId7" imgW="355600" imgH="393065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8" y="2205038"/>
                        <a:ext cx="944562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6" name="Object 18"/>
          <p:cNvGraphicFramePr>
            <a:graphicFrameLocks noChangeAspect="1"/>
          </p:cNvGraphicFramePr>
          <p:nvPr/>
        </p:nvGraphicFramePr>
        <p:xfrm>
          <a:off x="3951288" y="3130550"/>
          <a:ext cx="944562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name="Equation" r:id="rId9" imgW="469900" imgH="393700" progId="Equation.DSMT4">
                  <p:embed/>
                </p:oleObj>
              </mc:Choice>
              <mc:Fallback>
                <p:oleObj name="Equation" r:id="rId9" imgW="469900" imgH="3937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1288" y="3130550"/>
                        <a:ext cx="944562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7123113" y="3298825"/>
            <a:ext cx="7254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1</a:t>
            </a:r>
          </a:p>
        </p:txBody>
      </p:sp>
      <p:graphicFrame>
        <p:nvGraphicFramePr>
          <p:cNvPr id="17428" name="Object 20"/>
          <p:cNvGraphicFramePr>
            <a:graphicFrameLocks noChangeAspect="1"/>
          </p:cNvGraphicFramePr>
          <p:nvPr/>
        </p:nvGraphicFramePr>
        <p:xfrm>
          <a:off x="1766888" y="4000500"/>
          <a:ext cx="1773237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8" name="公式" r:id="rId11" imgW="596900" imgH="393700" progId="Equation.3">
                  <p:embed/>
                </p:oleObj>
              </mc:Choice>
              <mc:Fallback>
                <p:oleObj name="公式" r:id="rId11" imgW="596900" imgH="3937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888" y="4000500"/>
                        <a:ext cx="1773237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9" name="Object 21"/>
          <p:cNvGraphicFramePr>
            <a:graphicFrameLocks noChangeAspect="1"/>
          </p:cNvGraphicFramePr>
          <p:nvPr/>
        </p:nvGraphicFramePr>
        <p:xfrm>
          <a:off x="5389563" y="3938588"/>
          <a:ext cx="1733550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9" name="公式" r:id="rId13" imgW="571500" imgH="393700" progId="Equation.3">
                  <p:embed/>
                </p:oleObj>
              </mc:Choice>
              <mc:Fallback>
                <p:oleObj name="公式" r:id="rId13" imgW="571500" imgH="3937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563" y="3938588"/>
                        <a:ext cx="1733550" cy="1217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3951288" y="4306888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9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7123113" y="4216400"/>
            <a:ext cx="9191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-27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1244600" y="5219700"/>
            <a:ext cx="61610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990000"/>
                </a:solidFill>
              </a:rPr>
              <a:t>一个数的负指数幂的符号</a:t>
            </a:r>
          </a:p>
          <a:p>
            <a:r>
              <a:rPr lang="zh-CN" altLang="en-US" b="1">
                <a:solidFill>
                  <a:srgbClr val="990000"/>
                </a:solidFill>
              </a:rPr>
              <a:t>有什么规律</a:t>
            </a:r>
            <a:r>
              <a:rPr lang="en-US" altLang="zh-CN" b="1">
                <a:solidFill>
                  <a:srgbClr val="990000"/>
                </a:solidFill>
              </a:rPr>
              <a:t>?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  <p:bldP spid="17427" grpId="0"/>
      <p:bldP spid="17431" grpId="0"/>
      <p:bldP spid="17432" grpId="0"/>
      <p:bldP spid="17433" grpId="0"/>
    </p:bldLst>
  </p:timing>
</p:sld>
</file>

<file path=ppt/theme/theme1.xml><?xml version="1.0" encoding="utf-8"?>
<a:theme xmlns:a="http://schemas.openxmlformats.org/drawingml/2006/main" name="WWW.2PPT.COM&#10;">
  <a:themeElements>
    <a:clrScheme name="自定义 1">
      <a:dk1>
        <a:srgbClr val="4E4A4A"/>
      </a:dk1>
      <a:lt1>
        <a:sysClr val="window" lastClr="FFFFFF"/>
      </a:lt1>
      <a:dk2>
        <a:srgbClr val="4E4A4A"/>
      </a:dk2>
      <a:lt2>
        <a:srgbClr val="FFFFFF"/>
      </a:lt2>
      <a:accent1>
        <a:srgbClr val="FF4B2D"/>
      </a:accent1>
      <a:accent2>
        <a:srgbClr val="ED9851"/>
      </a:accent2>
      <a:accent3>
        <a:srgbClr val="EF57A3"/>
      </a:accent3>
      <a:accent4>
        <a:srgbClr val="FCBD3E"/>
      </a:accent4>
      <a:accent5>
        <a:srgbClr val="F66B16"/>
      </a:accent5>
      <a:accent6>
        <a:srgbClr val="EB8596"/>
      </a:accent6>
      <a:hlink>
        <a:srgbClr val="CC9900"/>
      </a:hlink>
      <a:folHlink>
        <a:srgbClr val="96A9A9"/>
      </a:folHlink>
    </a:clrScheme>
    <a:fontScheme name="自定义 7">
      <a:majorFont>
        <a:latin typeface="Arial"/>
        <a:ea typeface="微软雅黑"/>
        <a:cs typeface=""/>
      </a:majorFont>
      <a:minorFont>
        <a:latin typeface="Arial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主题37</Template>
  <TotalTime>0</TotalTime>
  <Words>610</Words>
  <Application>Microsoft Office PowerPoint</Application>
  <PresentationFormat>全屏显示(4:3)</PresentationFormat>
  <Paragraphs>88</Paragraphs>
  <Slides>15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37" baseType="lpstr">
      <vt:lpstr>方正舒体</vt:lpstr>
      <vt:lpstr>汉仪大宋简</vt:lpstr>
      <vt:lpstr>黑体</vt:lpstr>
      <vt:lpstr>华文彩云</vt:lpstr>
      <vt:lpstr>华文行楷</vt:lpstr>
      <vt:lpstr>华文新魏</vt:lpstr>
      <vt:lpstr>华文中宋</vt:lpstr>
      <vt:lpstr>楷体_GB2312</vt:lpstr>
      <vt:lpstr>隶书</vt:lpstr>
      <vt:lpstr>宋体</vt:lpstr>
      <vt:lpstr>微软雅黑</vt:lpstr>
      <vt:lpstr>幼圆</vt:lpstr>
      <vt:lpstr>Arial</vt:lpstr>
      <vt:lpstr>Calibri</vt:lpstr>
      <vt:lpstr>Garamond</vt:lpstr>
      <vt:lpstr>Lucida Console</vt:lpstr>
      <vt:lpstr>Lucida Sans Unicode</vt:lpstr>
      <vt:lpstr>Times New Roman</vt:lpstr>
      <vt:lpstr>Wingdings 2</vt:lpstr>
      <vt:lpstr>WWW.2PPT.COM
</vt:lpstr>
      <vt:lpstr>公式</vt:lpstr>
      <vt:lpstr>Equation</vt:lpstr>
      <vt:lpstr>PowerPoint 演示文稿</vt:lpstr>
      <vt:lpstr>PowerPoint 演示文稿</vt:lpstr>
      <vt:lpstr>问题1:</vt:lpstr>
      <vt:lpstr>问题2:</vt:lpstr>
      <vt:lpstr>问题3:</vt:lpstr>
      <vt:lpstr>PowerPoint 演示文稿</vt:lpstr>
      <vt:lpstr>PowerPoint 演示文稿</vt:lpstr>
      <vt:lpstr>PowerPoint 演示文稿</vt:lpstr>
      <vt:lpstr>PowerPoint 演示文稿</vt:lpstr>
      <vt:lpstr>小试牛刀：</vt:lpstr>
      <vt:lpstr> 计算: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2022-01-07T05:32:51Z</dcterms:created>
  <dcterms:modified xsi:type="dcterms:W3CDTF">2023-01-16T15:55:07Z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0E7BF287E9C844E1BC6391B162A619F1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