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1"/>
  </p:notesMasterIdLst>
  <p:handoutMasterIdLst>
    <p:handoutMasterId r:id="rId32"/>
  </p:handoutMasterIdLst>
  <p:sldIdLst>
    <p:sldId id="256" r:id="rId3"/>
    <p:sldId id="283" r:id="rId4"/>
    <p:sldId id="285" r:id="rId5"/>
    <p:sldId id="259" r:id="rId6"/>
    <p:sldId id="260" r:id="rId7"/>
    <p:sldId id="261" r:id="rId8"/>
    <p:sldId id="262" r:id="rId9"/>
    <p:sldId id="263" r:id="rId10"/>
    <p:sldId id="264" r:id="rId11"/>
    <p:sldId id="265" r:id="rId12"/>
    <p:sldId id="286" r:id="rId13"/>
    <p:sldId id="267" r:id="rId14"/>
    <p:sldId id="268" r:id="rId15"/>
    <p:sldId id="269" r:id="rId16"/>
    <p:sldId id="287" r:id="rId17"/>
    <p:sldId id="271" r:id="rId18"/>
    <p:sldId id="272" r:id="rId19"/>
    <p:sldId id="273" r:id="rId20"/>
    <p:sldId id="274" r:id="rId21"/>
    <p:sldId id="275" r:id="rId22"/>
    <p:sldId id="276" r:id="rId23"/>
    <p:sldId id="288" r:id="rId24"/>
    <p:sldId id="278" r:id="rId25"/>
    <p:sldId id="279" r:id="rId26"/>
    <p:sldId id="280" r:id="rId27"/>
    <p:sldId id="281" r:id="rId28"/>
    <p:sldId id="282" r:id="rId29"/>
    <p:sldId id="284"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E280-B09D-4AE8-A360-A3FA1259BC2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2C299-1FF7-47D7-B734-C213B045E1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2C299-1FF7-47D7-B734-C213B045E12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2C299-1FF7-47D7-B734-C213B045E12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2C299-1FF7-47D7-B734-C213B045E12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2C299-1FF7-47D7-B734-C213B045E12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2C299-1FF7-47D7-B734-C213B045E12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2C299-1FF7-47D7-B734-C213B045E122}"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B2C299-1FF7-47D7-B734-C213B045E12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D1E117-0877-4B44-AFF0-CC23BE8F6D21}" type="slidenum">
              <a:rPr lang="zh-CN" altLang="en-US" smtClean="0"/>
              <a:t>‹#›</a:t>
            </a:fld>
            <a:endParaRPr lang="zh-CN" altLang="en-US"/>
          </a:p>
        </p:txBody>
      </p:sp>
      <p:sp>
        <p:nvSpPr>
          <p:cNvPr id="11" name="TextBox 10"/>
          <p:cNvSpPr txBox="1"/>
          <p:nvPr userDrawn="1"/>
        </p:nvSpPr>
        <p:spPr>
          <a:xfrm>
            <a:off x="1187624"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D1E117-0877-4B44-AFF0-CC23BE8F6D2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729742-FDCE-4C6D-9871-3FA21A35BDC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D1E117-0877-4B44-AFF0-CC23BE8F6D21}" type="slidenum">
              <a:rPr lang="zh-CN" altLang="en-US" smtClean="0"/>
              <a:t>‹#›</a:t>
            </a:fld>
            <a:endParaRPr lang="zh-CN" altLang="en-US"/>
          </a:p>
        </p:txBody>
      </p:sp>
      <p:pic>
        <p:nvPicPr>
          <p:cNvPr id="5" name="图片 4"/>
          <p:cNvPicPr>
            <a:picLocks noChangeAspect="1"/>
          </p:cNvPicPr>
          <p:nvPr userDrawn="1"/>
        </p:nvPicPr>
        <p:blipFill rotWithShape="1">
          <a:blip r:embed="rId3" cstate="screen"/>
          <a:srcRect/>
          <a:stretch>
            <a:fillRect/>
          </a:stretch>
        </p:blipFill>
        <p:spPr>
          <a:xfrm>
            <a:off x="0" y="1995"/>
            <a:ext cx="4513943" cy="839834"/>
          </a:xfrm>
          <a:prstGeom prst="rect">
            <a:avLst/>
          </a:prstGeom>
        </p:spPr>
      </p:pic>
      <p:pic>
        <p:nvPicPr>
          <p:cNvPr id="6" name="图片 5"/>
          <p:cNvPicPr>
            <a:picLocks noChangeAspect="1"/>
          </p:cNvPicPr>
          <p:nvPr userDrawn="1"/>
        </p:nvPicPr>
        <p:blipFill rotWithShape="1">
          <a:blip r:embed="rId3" cstate="screen"/>
          <a:srcRect/>
          <a:stretch>
            <a:fillRect/>
          </a:stretch>
        </p:blipFill>
        <p:spPr>
          <a:xfrm>
            <a:off x="4513943" y="4264"/>
            <a:ext cx="4513943" cy="839834"/>
          </a:xfrm>
          <a:prstGeom prst="rect">
            <a:avLst/>
          </a:prstGeom>
        </p:spPr>
      </p:pic>
      <p:pic>
        <p:nvPicPr>
          <p:cNvPr id="7" name="图片 6"/>
          <p:cNvPicPr>
            <a:picLocks noChangeAspect="1"/>
          </p:cNvPicPr>
          <p:nvPr userDrawn="1"/>
        </p:nvPicPr>
        <p:blipFill rotWithShape="1">
          <a:blip r:embed="rId4" cstate="screen"/>
          <a:srcRect/>
          <a:stretch>
            <a:fillRect/>
          </a:stretch>
        </p:blipFill>
        <p:spPr>
          <a:xfrm>
            <a:off x="9027886" y="-818"/>
            <a:ext cx="3178627" cy="839834"/>
          </a:xfrm>
          <a:prstGeom prst="rect">
            <a:avLst/>
          </a:prstGeom>
        </p:spPr>
      </p:pic>
      <p:pic>
        <p:nvPicPr>
          <p:cNvPr id="8" name="图片 7"/>
          <p:cNvPicPr>
            <a:picLocks noChangeAspect="1"/>
          </p:cNvPicPr>
          <p:nvPr userDrawn="1"/>
        </p:nvPicPr>
        <p:blipFill rotWithShape="1">
          <a:blip r:embed="rId5" cstate="screen">
            <a:clrChange>
              <a:clrFrom>
                <a:srgbClr val="2B2B2B"/>
              </a:clrFrom>
              <a:clrTo>
                <a:srgbClr val="2B2B2B">
                  <a:alpha val="0"/>
                </a:srgbClr>
              </a:clrTo>
            </a:clrChange>
          </a:blip>
          <a:srcRect/>
          <a:stretch>
            <a:fillRect/>
          </a:stretch>
        </p:blipFill>
        <p:spPr>
          <a:xfrm>
            <a:off x="0" y="6403700"/>
            <a:ext cx="5297714" cy="468813"/>
          </a:xfrm>
          <a:prstGeom prst="rect">
            <a:avLst/>
          </a:prstGeom>
        </p:spPr>
      </p:pic>
      <p:pic>
        <p:nvPicPr>
          <p:cNvPr id="9" name="图片 8"/>
          <p:cNvPicPr>
            <a:picLocks noChangeAspect="1"/>
          </p:cNvPicPr>
          <p:nvPr userDrawn="1"/>
        </p:nvPicPr>
        <p:blipFill rotWithShape="1">
          <a:blip r:embed="rId5" cstate="screen">
            <a:clrChange>
              <a:clrFrom>
                <a:srgbClr val="2B2B2B"/>
              </a:clrFrom>
              <a:clrTo>
                <a:srgbClr val="2B2B2B">
                  <a:alpha val="0"/>
                </a:srgbClr>
              </a:clrTo>
            </a:clrChange>
          </a:blip>
          <a:srcRect/>
          <a:stretch>
            <a:fillRect/>
          </a:stretch>
        </p:blipFill>
        <p:spPr>
          <a:xfrm>
            <a:off x="5288234" y="6398982"/>
            <a:ext cx="6889251" cy="468813"/>
          </a:xfrm>
          <a:prstGeom prst="rect">
            <a:avLst/>
          </a:prstGeom>
        </p:spPr>
      </p:pic>
      <p:pic>
        <p:nvPicPr>
          <p:cNvPr id="11" name="图片 10"/>
          <p:cNvPicPr>
            <a:picLocks noChangeAspect="1"/>
          </p:cNvPicPr>
          <p:nvPr userDrawn="1"/>
        </p:nvPicPr>
        <p:blipFill rotWithShape="1">
          <a:blip r:embed="rId6" cstate="screen"/>
          <a:srcRect/>
          <a:stretch>
            <a:fillRect/>
          </a:stretch>
        </p:blipFill>
        <p:spPr>
          <a:xfrm>
            <a:off x="275771" y="224678"/>
            <a:ext cx="591745" cy="61804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29742-FDCE-4C6D-9871-3FA21A35BDC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1E117-0877-4B44-AFF0-CC23BE8F6D2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8.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cstate="screen"/>
          <a:srcRect/>
          <a:stretch>
            <a:fillRect/>
          </a:stretch>
        </p:blipFill>
        <p:spPr>
          <a:xfrm>
            <a:off x="0" y="4319552"/>
            <a:ext cx="2341756" cy="2356673"/>
          </a:xfrm>
          <a:prstGeom prst="rect">
            <a:avLst/>
          </a:prstGeom>
        </p:spPr>
      </p:pic>
      <p:pic>
        <p:nvPicPr>
          <p:cNvPr id="21" name="图片 20"/>
          <p:cNvPicPr>
            <a:picLocks noChangeAspect="1"/>
          </p:cNvPicPr>
          <p:nvPr/>
        </p:nvPicPr>
        <p:blipFill rotWithShape="1">
          <a:blip r:embed="rId5" cstate="screen"/>
          <a:srcRect/>
          <a:stretch>
            <a:fillRect/>
          </a:stretch>
        </p:blipFill>
        <p:spPr>
          <a:xfrm>
            <a:off x="0" y="4432610"/>
            <a:ext cx="12192000" cy="2408663"/>
          </a:xfrm>
          <a:custGeom>
            <a:avLst/>
            <a:gdLst>
              <a:gd name="connsiteX0" fmla="*/ 550134 w 4571570"/>
              <a:gd name="connsiteY0" fmla="*/ 0 h 2408663"/>
              <a:gd name="connsiteX1" fmla="*/ 3738342 w 4571570"/>
              <a:gd name="connsiteY1" fmla="*/ 0 h 2408663"/>
              <a:gd name="connsiteX2" fmla="*/ 3738342 w 4571570"/>
              <a:gd name="connsiteY2" fmla="*/ 676662 h 2408663"/>
              <a:gd name="connsiteX3" fmla="*/ 4571570 w 4571570"/>
              <a:gd name="connsiteY3" fmla="*/ 676662 h 2408663"/>
              <a:gd name="connsiteX4" fmla="*/ 4571570 w 4571570"/>
              <a:gd name="connsiteY4" fmla="*/ 2408663 h 2408663"/>
              <a:gd name="connsiteX5" fmla="*/ 0 w 4571570"/>
              <a:gd name="connsiteY5" fmla="*/ 2408663 h 2408663"/>
              <a:gd name="connsiteX6" fmla="*/ 0 w 4571570"/>
              <a:gd name="connsiteY6" fmla="*/ 1683298 h 2408663"/>
              <a:gd name="connsiteX7" fmla="*/ 14445 w 4571570"/>
              <a:gd name="connsiteY7" fmla="*/ 1682462 h 2408663"/>
              <a:gd name="connsiteX8" fmla="*/ 1904779 w 4571570"/>
              <a:gd name="connsiteY8" fmla="*/ 895738 h 2408663"/>
              <a:gd name="connsiteX9" fmla="*/ 552233 w 4571570"/>
              <a:gd name="connsiteY9" fmla="*/ 839 h 2408663"/>
              <a:gd name="connsiteX10" fmla="*/ 550134 w 4571570"/>
              <a:gd name="connsiteY10" fmla="*/ 0 h 24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570" h="2408663">
                <a:moveTo>
                  <a:pt x="550134" y="0"/>
                </a:moveTo>
                <a:lnTo>
                  <a:pt x="3738342" y="0"/>
                </a:lnTo>
                <a:lnTo>
                  <a:pt x="3738342" y="676662"/>
                </a:lnTo>
                <a:lnTo>
                  <a:pt x="4571570" y="676662"/>
                </a:lnTo>
                <a:lnTo>
                  <a:pt x="4571570" y="2408663"/>
                </a:lnTo>
                <a:lnTo>
                  <a:pt x="0" y="2408663"/>
                </a:lnTo>
                <a:lnTo>
                  <a:pt x="0" y="1683298"/>
                </a:lnTo>
                <a:lnTo>
                  <a:pt x="14445" y="1682462"/>
                </a:lnTo>
                <a:cubicBezTo>
                  <a:pt x="673704" y="1615148"/>
                  <a:pt x="1902845" y="1148548"/>
                  <a:pt x="1904779" y="895738"/>
                </a:cubicBezTo>
                <a:cubicBezTo>
                  <a:pt x="1906267" y="701269"/>
                  <a:pt x="1184699" y="267125"/>
                  <a:pt x="552233" y="839"/>
                </a:cubicBezTo>
                <a:lnTo>
                  <a:pt x="550134" y="0"/>
                </a:lnTo>
                <a:close/>
              </a:path>
            </a:pathLst>
          </a:custGeom>
        </p:spPr>
      </p:pic>
      <p:pic>
        <p:nvPicPr>
          <p:cNvPr id="29" name="图片 28"/>
          <p:cNvPicPr>
            <a:picLocks noChangeAspect="1"/>
          </p:cNvPicPr>
          <p:nvPr/>
        </p:nvPicPr>
        <p:blipFill rotWithShape="1">
          <a:blip r:embed="rId6" cstate="screen"/>
          <a:srcRect/>
          <a:stretch>
            <a:fillRect/>
          </a:stretch>
        </p:blipFill>
        <p:spPr>
          <a:xfrm>
            <a:off x="10247971" y="3636927"/>
            <a:ext cx="1944029" cy="1591366"/>
          </a:xfrm>
          <a:prstGeom prst="rect">
            <a:avLst/>
          </a:prstGeom>
        </p:spPr>
      </p:pic>
      <p:pic>
        <p:nvPicPr>
          <p:cNvPr id="30" name="图片 29"/>
          <p:cNvPicPr>
            <a:picLocks noChangeAspect="1"/>
          </p:cNvPicPr>
          <p:nvPr/>
        </p:nvPicPr>
        <p:blipFill rotWithShape="1">
          <a:blip r:embed="rId7" cstate="screen"/>
          <a:srcRect/>
          <a:stretch>
            <a:fillRect/>
          </a:stretch>
        </p:blipFill>
        <p:spPr>
          <a:xfrm>
            <a:off x="6021658" y="6038387"/>
            <a:ext cx="546410" cy="570694"/>
          </a:xfrm>
          <a:prstGeom prst="rect">
            <a:avLst/>
          </a:prstGeom>
        </p:spPr>
      </p:pic>
      <p:pic>
        <p:nvPicPr>
          <p:cNvPr id="31" name="图片 30"/>
          <p:cNvPicPr>
            <a:picLocks noChangeAspect="1"/>
          </p:cNvPicPr>
          <p:nvPr/>
        </p:nvPicPr>
        <p:blipFill rotWithShape="1">
          <a:blip r:embed="rId8" cstate="screen"/>
          <a:srcRect/>
          <a:stretch>
            <a:fillRect/>
          </a:stretch>
        </p:blipFill>
        <p:spPr>
          <a:xfrm>
            <a:off x="-1" y="0"/>
            <a:ext cx="2621487" cy="2085278"/>
          </a:xfrm>
          <a:prstGeom prst="rect">
            <a:avLst/>
          </a:prstGeom>
        </p:spPr>
      </p:pic>
      <p:pic>
        <p:nvPicPr>
          <p:cNvPr id="32" name="图片 31"/>
          <p:cNvPicPr>
            <a:picLocks noChangeAspect="1"/>
          </p:cNvPicPr>
          <p:nvPr/>
        </p:nvPicPr>
        <p:blipFill rotWithShape="1">
          <a:blip r:embed="rId9" cstate="screen"/>
          <a:srcRect/>
          <a:stretch>
            <a:fillRect/>
          </a:stretch>
        </p:blipFill>
        <p:spPr>
          <a:xfrm>
            <a:off x="1110019" y="2880961"/>
            <a:ext cx="2210879" cy="840758"/>
          </a:xfrm>
          <a:prstGeom prst="rect">
            <a:avLst/>
          </a:prstGeom>
        </p:spPr>
      </p:pic>
      <p:pic>
        <p:nvPicPr>
          <p:cNvPr id="33" name="图片 32"/>
          <p:cNvPicPr>
            <a:picLocks noChangeAspect="1"/>
          </p:cNvPicPr>
          <p:nvPr/>
        </p:nvPicPr>
        <p:blipFill rotWithShape="1">
          <a:blip r:embed="rId10" cstate="screen"/>
          <a:srcRect/>
          <a:stretch>
            <a:fillRect/>
          </a:stretch>
        </p:blipFill>
        <p:spPr>
          <a:xfrm>
            <a:off x="10381785" y="790577"/>
            <a:ext cx="1810215" cy="2846350"/>
          </a:xfrm>
          <a:prstGeom prst="rect">
            <a:avLst/>
          </a:prstGeom>
        </p:spPr>
      </p:pic>
      <p:pic>
        <p:nvPicPr>
          <p:cNvPr id="34" name="图片 33"/>
          <p:cNvPicPr>
            <a:picLocks noChangeAspect="1"/>
          </p:cNvPicPr>
          <p:nvPr/>
        </p:nvPicPr>
        <p:blipFill rotWithShape="1">
          <a:blip r:embed="rId11" cstate="screen"/>
          <a:srcRect/>
          <a:stretch>
            <a:fillRect/>
          </a:stretch>
        </p:blipFill>
        <p:spPr>
          <a:xfrm>
            <a:off x="4871862" y="136839"/>
            <a:ext cx="2655711" cy="5341433"/>
          </a:xfrm>
          <a:prstGeom prst="rect">
            <a:avLst/>
          </a:prstGeom>
          <a:effectLst>
            <a:outerShdw blurRad="63500" sx="102000" sy="102000" algn="ctr" rotWithShape="0">
              <a:prstClr val="black">
                <a:alpha val="40000"/>
              </a:prstClr>
            </a:outerShdw>
          </a:effectLst>
        </p:spPr>
      </p:pic>
      <p:pic>
        <p:nvPicPr>
          <p:cNvPr id="36" name="图片 35"/>
          <p:cNvPicPr>
            <a:picLocks noChangeAspect="1"/>
          </p:cNvPicPr>
          <p:nvPr/>
        </p:nvPicPr>
        <p:blipFill rotWithShape="1">
          <a:blip r:embed="rId12" cstate="screen"/>
          <a:srcRect/>
          <a:stretch>
            <a:fillRect/>
          </a:stretch>
        </p:blipFill>
        <p:spPr>
          <a:xfrm>
            <a:off x="258629" y="2085278"/>
            <a:ext cx="334538" cy="2732049"/>
          </a:xfrm>
          <a:prstGeom prst="rect">
            <a:avLst/>
          </a:prstGeom>
        </p:spPr>
      </p:pic>
      <p:pic>
        <p:nvPicPr>
          <p:cNvPr id="37" name="图片 36" descr="c"/>
          <p:cNvPicPr>
            <a:picLocks noChangeAspect="1"/>
          </p:cNvPicPr>
          <p:nvPr/>
        </p:nvPicPr>
        <p:blipFill>
          <a:blip r:embed="rId13" cstate="screen"/>
          <a:srcRect/>
          <a:stretch>
            <a:fillRect/>
          </a:stretch>
        </p:blipFill>
        <p:spPr>
          <a:xfrm>
            <a:off x="8173530" y="1543684"/>
            <a:ext cx="1141095" cy="1221740"/>
          </a:xfrm>
          <a:prstGeom prst="rect">
            <a:avLst/>
          </a:prstGeom>
        </p:spPr>
      </p:pic>
      <p:pic>
        <p:nvPicPr>
          <p:cNvPr id="38" name="图片 37" descr="c"/>
          <p:cNvPicPr>
            <a:picLocks noChangeAspect="1"/>
          </p:cNvPicPr>
          <p:nvPr/>
        </p:nvPicPr>
        <p:blipFill>
          <a:blip r:embed="rId14" cstate="screen"/>
          <a:srcRect/>
          <a:stretch>
            <a:fillRect/>
          </a:stretch>
        </p:blipFill>
        <p:spPr>
          <a:xfrm>
            <a:off x="3284315" y="3134007"/>
            <a:ext cx="838200" cy="1005840"/>
          </a:xfrm>
          <a:prstGeom prst="rect">
            <a:avLst/>
          </a:prstGeom>
        </p:spPr>
      </p:pic>
      <p:pic>
        <p:nvPicPr>
          <p:cNvPr id="39" name="图片 38" descr="c"/>
          <p:cNvPicPr>
            <a:picLocks noChangeAspect="1"/>
          </p:cNvPicPr>
          <p:nvPr/>
        </p:nvPicPr>
        <p:blipFill>
          <a:blip r:embed="rId15" cstate="screen"/>
          <a:srcRect b="-280"/>
          <a:stretch>
            <a:fillRect/>
          </a:stretch>
        </p:blipFill>
        <p:spPr>
          <a:xfrm>
            <a:off x="9389033" y="3928022"/>
            <a:ext cx="610235" cy="829945"/>
          </a:xfrm>
          <a:prstGeom prst="rect">
            <a:avLst/>
          </a:prstGeom>
        </p:spPr>
      </p:pic>
      <p:pic>
        <p:nvPicPr>
          <p:cNvPr id="40" name="图片 39" descr="c"/>
          <p:cNvPicPr>
            <a:picLocks noChangeAspect="1"/>
          </p:cNvPicPr>
          <p:nvPr/>
        </p:nvPicPr>
        <p:blipFill>
          <a:blip r:embed="rId14" cstate="screen"/>
          <a:srcRect/>
          <a:stretch>
            <a:fillRect/>
          </a:stretch>
        </p:blipFill>
        <p:spPr>
          <a:xfrm>
            <a:off x="7431452" y="3244925"/>
            <a:ext cx="838200" cy="1005840"/>
          </a:xfrm>
          <a:prstGeom prst="rect">
            <a:avLst/>
          </a:prstGeom>
        </p:spPr>
      </p:pic>
      <p:pic>
        <p:nvPicPr>
          <p:cNvPr id="2" name="图片 1"/>
          <p:cNvPicPr>
            <a:picLocks noChangeAspect="1"/>
          </p:cNvPicPr>
          <p:nvPr/>
        </p:nvPicPr>
        <p:blipFill rotWithShape="1">
          <a:blip r:embed="rId16" cstate="screen"/>
          <a:srcRect/>
          <a:stretch>
            <a:fillRect/>
          </a:stretch>
        </p:blipFill>
        <p:spPr>
          <a:xfrm>
            <a:off x="9999268" y="136839"/>
            <a:ext cx="1577121" cy="1011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par>
                                <p:cTn id="18" presetID="53"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气候特点</a:t>
            </a:r>
          </a:p>
        </p:txBody>
      </p:sp>
      <p:sp>
        <p:nvSpPr>
          <p:cNvPr id="3" name="矩形 2"/>
          <p:cNvSpPr/>
          <p:nvPr/>
        </p:nvSpPr>
        <p:spPr>
          <a:xfrm>
            <a:off x="1115928" y="1284629"/>
            <a:ext cx="10206884" cy="1338828"/>
          </a:xfrm>
          <a:prstGeom prst="rect">
            <a:avLst/>
          </a:prstGeom>
        </p:spPr>
        <p:txBody>
          <a:bodyPr wrap="square">
            <a:spAutoFit/>
          </a:bodyPr>
          <a:lstStyle/>
          <a:p>
            <a:pPr defTabSz="1449705">
              <a:lnSpc>
                <a:spcPct val="150000"/>
              </a:lnSpc>
              <a:spcBef>
                <a:spcPts val="0"/>
              </a:spcBef>
            </a:pPr>
            <a:r>
              <a:rPr lang="zh-CN" altLang="en-US" spc="300" dirty="0">
                <a:solidFill>
                  <a:prstClr val="black">
                    <a:lumMod val="85000"/>
                    <a:lumOff val="15000"/>
                  </a:prstClr>
                </a:solidFill>
                <a:cs typeface="+mn-ea"/>
                <a:sym typeface="+mn-lt"/>
              </a:rPr>
              <a:t>我国古人将霜降分为三候：一候豺乃祭兽；二候草木黄落；三候蜇虫咸俯。此时豺这类动物开始捕获猎物过冬；树叶都枯黄掉落；冬眠的动物也藏在洞中不动不食进入冬眠状态中。</a:t>
            </a:r>
          </a:p>
        </p:txBody>
      </p:sp>
      <p:pic>
        <p:nvPicPr>
          <p:cNvPr id="4" name="图片 3"/>
          <p:cNvPicPr>
            <a:picLocks noChangeAspect="1"/>
          </p:cNvPicPr>
          <p:nvPr/>
        </p:nvPicPr>
        <p:blipFill>
          <a:blip r:embed="rId3"/>
          <a:stretch>
            <a:fillRect/>
          </a:stretch>
        </p:blipFill>
        <p:spPr>
          <a:xfrm>
            <a:off x="2931885" y="2623457"/>
            <a:ext cx="6574971" cy="3287486"/>
          </a:xfrm>
          <a:prstGeom prst="rect">
            <a:avLst/>
          </a:prstGeom>
        </p:spPr>
      </p:pic>
      <p:sp>
        <p:nvSpPr>
          <p:cNvPr id="6" name="TextBox 5"/>
          <p:cNvSpPr txBox="1"/>
          <p:nvPr/>
        </p:nvSpPr>
        <p:spPr>
          <a:xfrm>
            <a:off x="746561" y="6560059"/>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cstate="screen"/>
          <a:srcRect/>
          <a:stretch>
            <a:fillRect/>
          </a:stretch>
        </p:blipFill>
        <p:spPr>
          <a:xfrm>
            <a:off x="0" y="4319552"/>
            <a:ext cx="2341756" cy="2356673"/>
          </a:xfrm>
          <a:prstGeom prst="rect">
            <a:avLst/>
          </a:prstGeom>
        </p:spPr>
      </p:pic>
      <p:pic>
        <p:nvPicPr>
          <p:cNvPr id="21" name="图片 20"/>
          <p:cNvPicPr>
            <a:picLocks noChangeAspect="1"/>
          </p:cNvPicPr>
          <p:nvPr/>
        </p:nvPicPr>
        <p:blipFill rotWithShape="1">
          <a:blip r:embed="rId5" cstate="screen"/>
          <a:srcRect/>
          <a:stretch>
            <a:fillRect/>
          </a:stretch>
        </p:blipFill>
        <p:spPr>
          <a:xfrm>
            <a:off x="0" y="4432610"/>
            <a:ext cx="12192000" cy="2408663"/>
          </a:xfrm>
          <a:custGeom>
            <a:avLst/>
            <a:gdLst>
              <a:gd name="connsiteX0" fmla="*/ 550134 w 4571570"/>
              <a:gd name="connsiteY0" fmla="*/ 0 h 2408663"/>
              <a:gd name="connsiteX1" fmla="*/ 3738342 w 4571570"/>
              <a:gd name="connsiteY1" fmla="*/ 0 h 2408663"/>
              <a:gd name="connsiteX2" fmla="*/ 3738342 w 4571570"/>
              <a:gd name="connsiteY2" fmla="*/ 676662 h 2408663"/>
              <a:gd name="connsiteX3" fmla="*/ 4571570 w 4571570"/>
              <a:gd name="connsiteY3" fmla="*/ 676662 h 2408663"/>
              <a:gd name="connsiteX4" fmla="*/ 4571570 w 4571570"/>
              <a:gd name="connsiteY4" fmla="*/ 2408663 h 2408663"/>
              <a:gd name="connsiteX5" fmla="*/ 0 w 4571570"/>
              <a:gd name="connsiteY5" fmla="*/ 2408663 h 2408663"/>
              <a:gd name="connsiteX6" fmla="*/ 0 w 4571570"/>
              <a:gd name="connsiteY6" fmla="*/ 1683298 h 2408663"/>
              <a:gd name="connsiteX7" fmla="*/ 14445 w 4571570"/>
              <a:gd name="connsiteY7" fmla="*/ 1682462 h 2408663"/>
              <a:gd name="connsiteX8" fmla="*/ 1904779 w 4571570"/>
              <a:gd name="connsiteY8" fmla="*/ 895738 h 2408663"/>
              <a:gd name="connsiteX9" fmla="*/ 552233 w 4571570"/>
              <a:gd name="connsiteY9" fmla="*/ 839 h 2408663"/>
              <a:gd name="connsiteX10" fmla="*/ 550134 w 4571570"/>
              <a:gd name="connsiteY10" fmla="*/ 0 h 24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570" h="2408663">
                <a:moveTo>
                  <a:pt x="550134" y="0"/>
                </a:moveTo>
                <a:lnTo>
                  <a:pt x="3738342" y="0"/>
                </a:lnTo>
                <a:lnTo>
                  <a:pt x="3738342" y="676662"/>
                </a:lnTo>
                <a:lnTo>
                  <a:pt x="4571570" y="676662"/>
                </a:lnTo>
                <a:lnTo>
                  <a:pt x="4571570" y="2408663"/>
                </a:lnTo>
                <a:lnTo>
                  <a:pt x="0" y="2408663"/>
                </a:lnTo>
                <a:lnTo>
                  <a:pt x="0" y="1683298"/>
                </a:lnTo>
                <a:lnTo>
                  <a:pt x="14445" y="1682462"/>
                </a:lnTo>
                <a:cubicBezTo>
                  <a:pt x="673704" y="1615148"/>
                  <a:pt x="1902845" y="1148548"/>
                  <a:pt x="1904779" y="895738"/>
                </a:cubicBezTo>
                <a:cubicBezTo>
                  <a:pt x="1906267" y="701269"/>
                  <a:pt x="1184699" y="267125"/>
                  <a:pt x="552233" y="839"/>
                </a:cubicBezTo>
                <a:lnTo>
                  <a:pt x="550134" y="0"/>
                </a:lnTo>
                <a:close/>
              </a:path>
            </a:pathLst>
          </a:custGeom>
        </p:spPr>
      </p:pic>
      <p:pic>
        <p:nvPicPr>
          <p:cNvPr id="29" name="图片 28"/>
          <p:cNvPicPr>
            <a:picLocks noChangeAspect="1"/>
          </p:cNvPicPr>
          <p:nvPr/>
        </p:nvPicPr>
        <p:blipFill rotWithShape="1">
          <a:blip r:embed="rId6" cstate="screen"/>
          <a:srcRect/>
          <a:stretch>
            <a:fillRect/>
          </a:stretch>
        </p:blipFill>
        <p:spPr>
          <a:xfrm>
            <a:off x="10247971" y="3636927"/>
            <a:ext cx="1944029" cy="1591366"/>
          </a:xfrm>
          <a:prstGeom prst="rect">
            <a:avLst/>
          </a:prstGeom>
        </p:spPr>
      </p:pic>
      <p:pic>
        <p:nvPicPr>
          <p:cNvPr id="30" name="图片 29"/>
          <p:cNvPicPr>
            <a:picLocks noChangeAspect="1"/>
          </p:cNvPicPr>
          <p:nvPr/>
        </p:nvPicPr>
        <p:blipFill rotWithShape="1">
          <a:blip r:embed="rId7" cstate="screen"/>
          <a:srcRect/>
          <a:stretch>
            <a:fillRect/>
          </a:stretch>
        </p:blipFill>
        <p:spPr>
          <a:xfrm>
            <a:off x="6021658" y="6038387"/>
            <a:ext cx="546410" cy="570694"/>
          </a:xfrm>
          <a:prstGeom prst="rect">
            <a:avLst/>
          </a:prstGeom>
        </p:spPr>
      </p:pic>
      <p:pic>
        <p:nvPicPr>
          <p:cNvPr id="31" name="图片 30"/>
          <p:cNvPicPr>
            <a:picLocks noChangeAspect="1"/>
          </p:cNvPicPr>
          <p:nvPr/>
        </p:nvPicPr>
        <p:blipFill rotWithShape="1">
          <a:blip r:embed="rId8" cstate="screen"/>
          <a:srcRect/>
          <a:stretch>
            <a:fillRect/>
          </a:stretch>
        </p:blipFill>
        <p:spPr>
          <a:xfrm>
            <a:off x="-1" y="0"/>
            <a:ext cx="2621487" cy="2085278"/>
          </a:xfrm>
          <a:prstGeom prst="rect">
            <a:avLst/>
          </a:prstGeom>
        </p:spPr>
      </p:pic>
      <p:pic>
        <p:nvPicPr>
          <p:cNvPr id="32" name="图片 31"/>
          <p:cNvPicPr>
            <a:picLocks noChangeAspect="1"/>
          </p:cNvPicPr>
          <p:nvPr/>
        </p:nvPicPr>
        <p:blipFill rotWithShape="1">
          <a:blip r:embed="rId9" cstate="screen"/>
          <a:srcRect/>
          <a:stretch>
            <a:fillRect/>
          </a:stretch>
        </p:blipFill>
        <p:spPr>
          <a:xfrm>
            <a:off x="918916" y="3529948"/>
            <a:ext cx="2210879" cy="840758"/>
          </a:xfrm>
          <a:prstGeom prst="rect">
            <a:avLst/>
          </a:prstGeom>
        </p:spPr>
      </p:pic>
      <p:pic>
        <p:nvPicPr>
          <p:cNvPr id="33" name="图片 32"/>
          <p:cNvPicPr>
            <a:picLocks noChangeAspect="1"/>
          </p:cNvPicPr>
          <p:nvPr/>
        </p:nvPicPr>
        <p:blipFill rotWithShape="1">
          <a:blip r:embed="rId10" cstate="screen"/>
          <a:srcRect/>
          <a:stretch>
            <a:fillRect/>
          </a:stretch>
        </p:blipFill>
        <p:spPr>
          <a:xfrm>
            <a:off x="10381785" y="790577"/>
            <a:ext cx="1810215" cy="2846350"/>
          </a:xfrm>
          <a:prstGeom prst="rect">
            <a:avLst/>
          </a:prstGeom>
        </p:spPr>
      </p:pic>
      <p:pic>
        <p:nvPicPr>
          <p:cNvPr id="36" name="图片 35"/>
          <p:cNvPicPr>
            <a:picLocks noChangeAspect="1"/>
          </p:cNvPicPr>
          <p:nvPr/>
        </p:nvPicPr>
        <p:blipFill rotWithShape="1">
          <a:blip r:embed="rId11" cstate="screen"/>
          <a:srcRect/>
          <a:stretch>
            <a:fillRect/>
          </a:stretch>
        </p:blipFill>
        <p:spPr>
          <a:xfrm>
            <a:off x="258629" y="2085278"/>
            <a:ext cx="334538" cy="2732049"/>
          </a:xfrm>
          <a:prstGeom prst="rect">
            <a:avLst/>
          </a:prstGeom>
        </p:spPr>
      </p:pic>
      <p:pic>
        <p:nvPicPr>
          <p:cNvPr id="2" name="图片 1"/>
          <p:cNvPicPr>
            <a:picLocks noChangeAspect="1"/>
          </p:cNvPicPr>
          <p:nvPr/>
        </p:nvPicPr>
        <p:blipFill rotWithShape="1">
          <a:blip r:embed="rId12" cstate="screen"/>
          <a:srcRect/>
          <a:stretch>
            <a:fillRect/>
          </a:stretch>
        </p:blipFill>
        <p:spPr>
          <a:xfrm>
            <a:off x="9999268" y="136839"/>
            <a:ext cx="1577121" cy="1011736"/>
          </a:xfrm>
          <a:prstGeom prst="rect">
            <a:avLst/>
          </a:prstGeom>
        </p:spPr>
      </p:pic>
      <p:grpSp>
        <p:nvGrpSpPr>
          <p:cNvPr id="25" name="组合 24"/>
          <p:cNvGrpSpPr/>
          <p:nvPr/>
        </p:nvGrpSpPr>
        <p:grpSpPr>
          <a:xfrm>
            <a:off x="2068575" y="1403237"/>
            <a:ext cx="2854411" cy="2854411"/>
            <a:chOff x="2364590" y="1833802"/>
            <a:chExt cx="2854411" cy="2854411"/>
          </a:xfrm>
        </p:grpSpPr>
        <p:sp>
          <p:nvSpPr>
            <p:cNvPr id="26" name="文本框 25"/>
            <p:cNvSpPr txBox="1"/>
            <p:nvPr/>
          </p:nvSpPr>
          <p:spPr>
            <a:xfrm>
              <a:off x="3092101" y="2454197"/>
              <a:ext cx="2026917" cy="1569660"/>
            </a:xfrm>
            <a:prstGeom prst="rect">
              <a:avLst/>
            </a:prstGeom>
            <a:noFill/>
          </p:spPr>
          <p:txBody>
            <a:bodyPr wrap="square" rtlCol="0">
              <a:spAutoFit/>
            </a:bodyPr>
            <a:lstStyle/>
            <a:p>
              <a:pPr defTabSz="457200">
                <a:defRPr/>
              </a:pPr>
              <a:r>
                <a:rPr lang="zh-CN" altLang="en-US" sz="9600" b="1" kern="0" dirty="0">
                  <a:effectLst>
                    <a:outerShdw blurRad="50800" dist="38100" dir="2700000" algn="tl" rotWithShape="0">
                      <a:prstClr val="black">
                        <a:alpha val="40000"/>
                      </a:prstClr>
                    </a:outerShdw>
                  </a:effectLst>
                  <a:cs typeface="+mn-ea"/>
                  <a:sym typeface="+mn-lt"/>
                </a:rPr>
                <a:t>贰</a:t>
              </a:r>
            </a:p>
          </p:txBody>
        </p:sp>
        <p:sp>
          <p:nvSpPr>
            <p:cNvPr id="34" name="菱形 33"/>
            <p:cNvSpPr/>
            <p:nvPr/>
          </p:nvSpPr>
          <p:spPr>
            <a:xfrm>
              <a:off x="2364590" y="1833802"/>
              <a:ext cx="2854411" cy="2854411"/>
            </a:xfrm>
            <a:prstGeom prst="diamond">
              <a:avLst/>
            </a:prstGeom>
            <a:noFill/>
            <a:ln w="12700" cap="flat" cmpd="sng" algn="ctr">
              <a:solidFill>
                <a:schemeClr val="bg1"/>
              </a:solidFill>
              <a:prstDash val="solid"/>
              <a:miter lim="800000"/>
            </a:ln>
            <a:effectLst/>
          </p:spPr>
          <p:txBody>
            <a:bodyPr rtlCol="0" anchor="ctr"/>
            <a:lstStyle/>
            <a:p>
              <a:pPr algn="ctr" defTabSz="457200">
                <a:defRPr/>
              </a:pPr>
              <a:endParaRPr lang="zh-CN" altLang="en-US" kern="0">
                <a:solidFill>
                  <a:prstClr val="white"/>
                </a:solidFill>
                <a:cs typeface="+mn-ea"/>
                <a:sym typeface="+mn-lt"/>
              </a:endParaRPr>
            </a:p>
          </p:txBody>
        </p:sp>
        <p:sp>
          <p:nvSpPr>
            <p:cNvPr id="37" name="菱形 36"/>
            <p:cNvSpPr/>
            <p:nvPr/>
          </p:nvSpPr>
          <p:spPr>
            <a:xfrm>
              <a:off x="2655898" y="1978996"/>
              <a:ext cx="2562752" cy="2562752"/>
            </a:xfrm>
            <a:prstGeom prst="diamond">
              <a:avLst/>
            </a:prstGeom>
            <a:noFill/>
            <a:ln w="12700" cap="flat" cmpd="sng" algn="ctr">
              <a:solidFill>
                <a:schemeClr val="bg1"/>
              </a:solidFill>
              <a:prstDash val="solid"/>
              <a:miter lim="800000"/>
            </a:ln>
            <a:effectLst/>
          </p:spPr>
          <p:txBody>
            <a:bodyPr rtlCol="0" anchor="ctr"/>
            <a:lstStyle/>
            <a:p>
              <a:pPr algn="ctr" defTabSz="457200">
                <a:defRPr/>
              </a:pPr>
              <a:endParaRPr lang="zh-CN" altLang="en-US" kern="0">
                <a:solidFill>
                  <a:prstClr val="white"/>
                </a:solidFill>
                <a:cs typeface="+mn-ea"/>
                <a:sym typeface="+mn-lt"/>
              </a:endParaRPr>
            </a:p>
          </p:txBody>
        </p:sp>
      </p:grpSp>
      <p:sp>
        <p:nvSpPr>
          <p:cNvPr id="38" name="文本框 37"/>
          <p:cNvSpPr txBox="1"/>
          <p:nvPr/>
        </p:nvSpPr>
        <p:spPr>
          <a:xfrm>
            <a:off x="4857015" y="2013364"/>
            <a:ext cx="5109091" cy="1569660"/>
          </a:xfrm>
          <a:prstGeom prst="rect">
            <a:avLst/>
          </a:prstGeom>
          <a:noFill/>
        </p:spPr>
        <p:txBody>
          <a:bodyPr wrap="none" rtlCol="0">
            <a:spAutoFit/>
          </a:bodyPr>
          <a:lstStyle/>
          <a:p>
            <a:pPr defTabSz="457200"/>
            <a:r>
              <a:rPr lang="zh-CN" altLang="en-US" sz="9600" dirty="0">
                <a:solidFill>
                  <a:srgbClr val="C00000"/>
                </a:solidFill>
                <a:effectLst>
                  <a:outerShdw blurRad="38100" dist="38100" dir="2700000" algn="tl">
                    <a:srgbClr val="000000">
                      <a:alpha val="43137"/>
                    </a:srgbClr>
                  </a:outerShdw>
                </a:effectLst>
                <a:cs typeface="+mn-ea"/>
                <a:sym typeface="+mn-lt"/>
              </a:rPr>
              <a:t>节气习俗</a:t>
            </a:r>
          </a:p>
        </p:txBody>
      </p:sp>
      <p:pic>
        <p:nvPicPr>
          <p:cNvPr id="16" name="图片 15" descr="c"/>
          <p:cNvPicPr>
            <a:picLocks noChangeAspect="1"/>
          </p:cNvPicPr>
          <p:nvPr/>
        </p:nvPicPr>
        <p:blipFill>
          <a:blip r:embed="rId13" cstate="screen"/>
          <a:srcRect/>
          <a:stretch>
            <a:fillRect/>
          </a:stretch>
        </p:blipFill>
        <p:spPr>
          <a:xfrm>
            <a:off x="6699321" y="1107252"/>
            <a:ext cx="1141095" cy="1221740"/>
          </a:xfrm>
          <a:prstGeom prst="rect">
            <a:avLst/>
          </a:prstGeom>
        </p:spPr>
      </p:pic>
      <p:pic>
        <p:nvPicPr>
          <p:cNvPr id="17" name="图片 16" descr="c"/>
          <p:cNvPicPr>
            <a:picLocks noChangeAspect="1"/>
          </p:cNvPicPr>
          <p:nvPr/>
        </p:nvPicPr>
        <p:blipFill>
          <a:blip r:embed="rId14" cstate="screen"/>
          <a:srcRect/>
          <a:stretch>
            <a:fillRect/>
          </a:stretch>
        </p:blipFill>
        <p:spPr>
          <a:xfrm>
            <a:off x="2924407" y="3884845"/>
            <a:ext cx="838200" cy="1005840"/>
          </a:xfrm>
          <a:prstGeom prst="rect">
            <a:avLst/>
          </a:prstGeom>
        </p:spPr>
      </p:pic>
      <p:pic>
        <p:nvPicPr>
          <p:cNvPr id="18" name="图片 17" descr="c"/>
          <p:cNvPicPr>
            <a:picLocks noChangeAspect="1"/>
          </p:cNvPicPr>
          <p:nvPr/>
        </p:nvPicPr>
        <p:blipFill>
          <a:blip r:embed="rId15" cstate="screen"/>
          <a:srcRect b="-280"/>
          <a:stretch>
            <a:fillRect/>
          </a:stretch>
        </p:blipFill>
        <p:spPr>
          <a:xfrm>
            <a:off x="9310041" y="3799358"/>
            <a:ext cx="610235" cy="829945"/>
          </a:xfrm>
          <a:prstGeom prst="rect">
            <a:avLst/>
          </a:prstGeom>
        </p:spPr>
      </p:pic>
      <p:pic>
        <p:nvPicPr>
          <p:cNvPr id="19" name="图片 18" descr="c"/>
          <p:cNvPicPr>
            <a:picLocks noChangeAspect="1"/>
          </p:cNvPicPr>
          <p:nvPr/>
        </p:nvPicPr>
        <p:blipFill>
          <a:blip r:embed="rId14" cstate="screen"/>
          <a:srcRect/>
          <a:stretch>
            <a:fillRect/>
          </a:stretch>
        </p:blipFill>
        <p:spPr>
          <a:xfrm>
            <a:off x="7269868" y="3296438"/>
            <a:ext cx="838200" cy="1005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867516" y="1278363"/>
            <a:ext cx="6006697" cy="4301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defTabSz="1449705">
              <a:lnSpc>
                <a:spcPct val="150000"/>
              </a:lnSpc>
              <a:spcBef>
                <a:spcPts val="0"/>
              </a:spcBef>
              <a:buNone/>
            </a:pPr>
            <a:r>
              <a:rPr lang="zh-CN" altLang="en-US" sz="2000" spc="300" dirty="0">
                <a:solidFill>
                  <a:prstClr val="black">
                    <a:lumMod val="85000"/>
                    <a:lumOff val="15000"/>
                  </a:prstClr>
                </a:solidFill>
                <a:cs typeface="+mn-ea"/>
                <a:sym typeface="+mn-lt"/>
              </a:rPr>
              <a:t>霜降时节，正是菊花盛开之际。此时，民间会举行菊花会。以表达对菊花的喜爱和崇敬。有一种小范围的菊花会，是富贵人举办的，不必出家门的。在霜降前就采集百盆名品菊花，放置广厦中，前轩后轻，也搭菊花塔。菊花塔前放上好酒好菜，先是家人按长幼秩序，鞠躬作揖拜菊花神，然后喝酒赏菊，赋诗泼墨。而北京文人多在天宁寺、陶然亭、龙爪槐等处举行菊花会。</a:t>
            </a:r>
          </a:p>
        </p:txBody>
      </p:sp>
      <p:sp>
        <p:nvSpPr>
          <p:cNvPr id="8" name="文本框 7"/>
          <p:cNvSpPr txBox="1"/>
          <p:nvPr/>
        </p:nvSpPr>
        <p:spPr>
          <a:xfrm>
            <a:off x="867516" y="157759"/>
            <a:ext cx="902811"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赏菊</a:t>
            </a:r>
          </a:p>
        </p:txBody>
      </p:sp>
      <p:pic>
        <p:nvPicPr>
          <p:cNvPr id="5" name="图片 4"/>
          <p:cNvPicPr>
            <a:picLocks noChangeAspect="1"/>
          </p:cNvPicPr>
          <p:nvPr/>
        </p:nvPicPr>
        <p:blipFill>
          <a:blip r:embed="rId3"/>
          <a:stretch>
            <a:fillRect/>
          </a:stretch>
        </p:blipFill>
        <p:spPr>
          <a:xfrm>
            <a:off x="7030385" y="1835701"/>
            <a:ext cx="4752975" cy="2981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4706484" y="1922840"/>
            <a:ext cx="6910127" cy="29850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150000"/>
              </a:lnSpc>
              <a:spcBef>
                <a:spcPts val="0"/>
              </a:spcBef>
              <a:buNone/>
            </a:pPr>
            <a:r>
              <a:rPr lang="zh-CN" altLang="en-US" sz="2000" spc="300" dirty="0">
                <a:solidFill>
                  <a:prstClr val="black">
                    <a:lumMod val="85000"/>
                    <a:lumOff val="15000"/>
                  </a:prstClr>
                </a:solidFill>
                <a:cs typeface="+mn-ea"/>
                <a:sym typeface="+mn-lt"/>
              </a:rPr>
              <a:t>在广东高明地区，霜降前有“送芋鬼”的习俗。霜降时节，人们会用瓦片堆砌成河内塔，在塔里面放入干柴点燃，火烧得越旺越好，直至瓦片烧红，再将河内塔推倒，用烧红的瓦片热垠芋头，这在当地称为“打芋煲”，最后把瓦片丢到村外，这就是“送芋鬼”。人们以这样的方式，辟凶迎祥。</a:t>
            </a:r>
          </a:p>
        </p:txBody>
      </p:sp>
      <p:sp>
        <p:nvSpPr>
          <p:cNvPr id="8" name="文本框 7"/>
          <p:cNvSpPr txBox="1"/>
          <p:nvPr/>
        </p:nvSpPr>
        <p:spPr>
          <a:xfrm>
            <a:off x="867516" y="157759"/>
            <a:ext cx="1261884"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送芋鬼</a:t>
            </a:r>
          </a:p>
        </p:txBody>
      </p:sp>
      <p:pic>
        <p:nvPicPr>
          <p:cNvPr id="5" name="图片 4"/>
          <p:cNvPicPr>
            <a:picLocks noChangeAspect="1"/>
          </p:cNvPicPr>
          <p:nvPr/>
        </p:nvPicPr>
        <p:blipFill>
          <a:blip r:embed="rId3"/>
          <a:stretch>
            <a:fillRect/>
          </a:stretch>
        </p:blipFill>
        <p:spPr>
          <a:xfrm>
            <a:off x="896485" y="2071687"/>
            <a:ext cx="3810000" cy="271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951491" y="2489010"/>
            <a:ext cx="6774255" cy="187997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150000"/>
              </a:lnSpc>
              <a:spcBef>
                <a:spcPts val="0"/>
              </a:spcBef>
              <a:buNone/>
            </a:pPr>
            <a:r>
              <a:rPr lang="zh-CN" altLang="en-US" sz="2000" spc="300" dirty="0">
                <a:solidFill>
                  <a:prstClr val="black">
                    <a:lumMod val="85000"/>
                    <a:lumOff val="15000"/>
                  </a:prstClr>
                </a:solidFill>
                <a:cs typeface="+mn-ea"/>
                <a:sym typeface="+mn-lt"/>
              </a:rPr>
              <a:t>古时霜降时节有登高远眺的习俗。登高能使人的肺通气量和肺活量明显增加，血液循环增强，脑血流量增加，达到增强体质、防病治病的目的，而且，登高还可以培养人的意志，陶冶情操</a:t>
            </a:r>
          </a:p>
        </p:txBody>
      </p:sp>
      <p:sp>
        <p:nvSpPr>
          <p:cNvPr id="8" name="文本框 7"/>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登高远眺</a:t>
            </a:r>
          </a:p>
        </p:txBody>
      </p:sp>
      <p:pic>
        <p:nvPicPr>
          <p:cNvPr id="5" name="图片 4"/>
          <p:cNvPicPr>
            <a:picLocks noChangeAspect="1"/>
          </p:cNvPicPr>
          <p:nvPr/>
        </p:nvPicPr>
        <p:blipFill>
          <a:blip r:embed="rId3"/>
          <a:stretch>
            <a:fillRect/>
          </a:stretch>
        </p:blipFill>
        <p:spPr>
          <a:xfrm>
            <a:off x="7996019" y="2320621"/>
            <a:ext cx="3328465" cy="2216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cstate="screen"/>
          <a:srcRect/>
          <a:stretch>
            <a:fillRect/>
          </a:stretch>
        </p:blipFill>
        <p:spPr>
          <a:xfrm>
            <a:off x="0" y="4319552"/>
            <a:ext cx="2341756" cy="2356673"/>
          </a:xfrm>
          <a:prstGeom prst="rect">
            <a:avLst/>
          </a:prstGeom>
        </p:spPr>
      </p:pic>
      <p:pic>
        <p:nvPicPr>
          <p:cNvPr id="21" name="图片 20"/>
          <p:cNvPicPr>
            <a:picLocks noChangeAspect="1"/>
          </p:cNvPicPr>
          <p:nvPr/>
        </p:nvPicPr>
        <p:blipFill rotWithShape="1">
          <a:blip r:embed="rId5" cstate="screen"/>
          <a:srcRect/>
          <a:stretch>
            <a:fillRect/>
          </a:stretch>
        </p:blipFill>
        <p:spPr>
          <a:xfrm>
            <a:off x="0" y="4432610"/>
            <a:ext cx="12192000" cy="2408663"/>
          </a:xfrm>
          <a:custGeom>
            <a:avLst/>
            <a:gdLst>
              <a:gd name="connsiteX0" fmla="*/ 550134 w 4571570"/>
              <a:gd name="connsiteY0" fmla="*/ 0 h 2408663"/>
              <a:gd name="connsiteX1" fmla="*/ 3738342 w 4571570"/>
              <a:gd name="connsiteY1" fmla="*/ 0 h 2408663"/>
              <a:gd name="connsiteX2" fmla="*/ 3738342 w 4571570"/>
              <a:gd name="connsiteY2" fmla="*/ 676662 h 2408663"/>
              <a:gd name="connsiteX3" fmla="*/ 4571570 w 4571570"/>
              <a:gd name="connsiteY3" fmla="*/ 676662 h 2408663"/>
              <a:gd name="connsiteX4" fmla="*/ 4571570 w 4571570"/>
              <a:gd name="connsiteY4" fmla="*/ 2408663 h 2408663"/>
              <a:gd name="connsiteX5" fmla="*/ 0 w 4571570"/>
              <a:gd name="connsiteY5" fmla="*/ 2408663 h 2408663"/>
              <a:gd name="connsiteX6" fmla="*/ 0 w 4571570"/>
              <a:gd name="connsiteY6" fmla="*/ 1683298 h 2408663"/>
              <a:gd name="connsiteX7" fmla="*/ 14445 w 4571570"/>
              <a:gd name="connsiteY7" fmla="*/ 1682462 h 2408663"/>
              <a:gd name="connsiteX8" fmla="*/ 1904779 w 4571570"/>
              <a:gd name="connsiteY8" fmla="*/ 895738 h 2408663"/>
              <a:gd name="connsiteX9" fmla="*/ 552233 w 4571570"/>
              <a:gd name="connsiteY9" fmla="*/ 839 h 2408663"/>
              <a:gd name="connsiteX10" fmla="*/ 550134 w 4571570"/>
              <a:gd name="connsiteY10" fmla="*/ 0 h 24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570" h="2408663">
                <a:moveTo>
                  <a:pt x="550134" y="0"/>
                </a:moveTo>
                <a:lnTo>
                  <a:pt x="3738342" y="0"/>
                </a:lnTo>
                <a:lnTo>
                  <a:pt x="3738342" y="676662"/>
                </a:lnTo>
                <a:lnTo>
                  <a:pt x="4571570" y="676662"/>
                </a:lnTo>
                <a:lnTo>
                  <a:pt x="4571570" y="2408663"/>
                </a:lnTo>
                <a:lnTo>
                  <a:pt x="0" y="2408663"/>
                </a:lnTo>
                <a:lnTo>
                  <a:pt x="0" y="1683298"/>
                </a:lnTo>
                <a:lnTo>
                  <a:pt x="14445" y="1682462"/>
                </a:lnTo>
                <a:cubicBezTo>
                  <a:pt x="673704" y="1615148"/>
                  <a:pt x="1902845" y="1148548"/>
                  <a:pt x="1904779" y="895738"/>
                </a:cubicBezTo>
                <a:cubicBezTo>
                  <a:pt x="1906267" y="701269"/>
                  <a:pt x="1184699" y="267125"/>
                  <a:pt x="552233" y="839"/>
                </a:cubicBezTo>
                <a:lnTo>
                  <a:pt x="550134" y="0"/>
                </a:lnTo>
                <a:close/>
              </a:path>
            </a:pathLst>
          </a:custGeom>
        </p:spPr>
      </p:pic>
      <p:pic>
        <p:nvPicPr>
          <p:cNvPr id="29" name="图片 28"/>
          <p:cNvPicPr>
            <a:picLocks noChangeAspect="1"/>
          </p:cNvPicPr>
          <p:nvPr/>
        </p:nvPicPr>
        <p:blipFill rotWithShape="1">
          <a:blip r:embed="rId6" cstate="screen"/>
          <a:srcRect/>
          <a:stretch>
            <a:fillRect/>
          </a:stretch>
        </p:blipFill>
        <p:spPr>
          <a:xfrm>
            <a:off x="10247971" y="3636927"/>
            <a:ext cx="1944029" cy="1591366"/>
          </a:xfrm>
          <a:prstGeom prst="rect">
            <a:avLst/>
          </a:prstGeom>
        </p:spPr>
      </p:pic>
      <p:pic>
        <p:nvPicPr>
          <p:cNvPr id="30" name="图片 29"/>
          <p:cNvPicPr>
            <a:picLocks noChangeAspect="1"/>
          </p:cNvPicPr>
          <p:nvPr/>
        </p:nvPicPr>
        <p:blipFill rotWithShape="1">
          <a:blip r:embed="rId7" cstate="screen"/>
          <a:srcRect/>
          <a:stretch>
            <a:fillRect/>
          </a:stretch>
        </p:blipFill>
        <p:spPr>
          <a:xfrm>
            <a:off x="6021658" y="6038387"/>
            <a:ext cx="546410" cy="570694"/>
          </a:xfrm>
          <a:prstGeom prst="rect">
            <a:avLst/>
          </a:prstGeom>
        </p:spPr>
      </p:pic>
      <p:pic>
        <p:nvPicPr>
          <p:cNvPr id="31" name="图片 30"/>
          <p:cNvPicPr>
            <a:picLocks noChangeAspect="1"/>
          </p:cNvPicPr>
          <p:nvPr/>
        </p:nvPicPr>
        <p:blipFill rotWithShape="1">
          <a:blip r:embed="rId8" cstate="screen"/>
          <a:srcRect/>
          <a:stretch>
            <a:fillRect/>
          </a:stretch>
        </p:blipFill>
        <p:spPr>
          <a:xfrm>
            <a:off x="-1" y="0"/>
            <a:ext cx="2621487" cy="2085278"/>
          </a:xfrm>
          <a:prstGeom prst="rect">
            <a:avLst/>
          </a:prstGeom>
        </p:spPr>
      </p:pic>
      <p:pic>
        <p:nvPicPr>
          <p:cNvPr id="32" name="图片 31"/>
          <p:cNvPicPr>
            <a:picLocks noChangeAspect="1"/>
          </p:cNvPicPr>
          <p:nvPr/>
        </p:nvPicPr>
        <p:blipFill rotWithShape="1">
          <a:blip r:embed="rId9" cstate="screen"/>
          <a:srcRect/>
          <a:stretch>
            <a:fillRect/>
          </a:stretch>
        </p:blipFill>
        <p:spPr>
          <a:xfrm>
            <a:off x="918916" y="3529948"/>
            <a:ext cx="2210879" cy="840758"/>
          </a:xfrm>
          <a:prstGeom prst="rect">
            <a:avLst/>
          </a:prstGeom>
        </p:spPr>
      </p:pic>
      <p:pic>
        <p:nvPicPr>
          <p:cNvPr id="33" name="图片 32"/>
          <p:cNvPicPr>
            <a:picLocks noChangeAspect="1"/>
          </p:cNvPicPr>
          <p:nvPr/>
        </p:nvPicPr>
        <p:blipFill rotWithShape="1">
          <a:blip r:embed="rId10" cstate="screen"/>
          <a:srcRect/>
          <a:stretch>
            <a:fillRect/>
          </a:stretch>
        </p:blipFill>
        <p:spPr>
          <a:xfrm>
            <a:off x="10381785" y="790577"/>
            <a:ext cx="1810215" cy="2846350"/>
          </a:xfrm>
          <a:prstGeom prst="rect">
            <a:avLst/>
          </a:prstGeom>
        </p:spPr>
      </p:pic>
      <p:pic>
        <p:nvPicPr>
          <p:cNvPr id="36" name="图片 35"/>
          <p:cNvPicPr>
            <a:picLocks noChangeAspect="1"/>
          </p:cNvPicPr>
          <p:nvPr/>
        </p:nvPicPr>
        <p:blipFill rotWithShape="1">
          <a:blip r:embed="rId11" cstate="screen"/>
          <a:srcRect/>
          <a:stretch>
            <a:fillRect/>
          </a:stretch>
        </p:blipFill>
        <p:spPr>
          <a:xfrm>
            <a:off x="258629" y="2085278"/>
            <a:ext cx="334538" cy="2732049"/>
          </a:xfrm>
          <a:prstGeom prst="rect">
            <a:avLst/>
          </a:prstGeom>
        </p:spPr>
      </p:pic>
      <p:pic>
        <p:nvPicPr>
          <p:cNvPr id="2" name="图片 1"/>
          <p:cNvPicPr>
            <a:picLocks noChangeAspect="1"/>
          </p:cNvPicPr>
          <p:nvPr/>
        </p:nvPicPr>
        <p:blipFill rotWithShape="1">
          <a:blip r:embed="rId12" cstate="screen"/>
          <a:srcRect/>
          <a:stretch>
            <a:fillRect/>
          </a:stretch>
        </p:blipFill>
        <p:spPr>
          <a:xfrm>
            <a:off x="9999268" y="136839"/>
            <a:ext cx="1577121" cy="1011736"/>
          </a:xfrm>
          <a:prstGeom prst="rect">
            <a:avLst/>
          </a:prstGeom>
        </p:spPr>
      </p:pic>
      <p:grpSp>
        <p:nvGrpSpPr>
          <p:cNvPr id="25" name="组合 24"/>
          <p:cNvGrpSpPr/>
          <p:nvPr/>
        </p:nvGrpSpPr>
        <p:grpSpPr>
          <a:xfrm>
            <a:off x="2068575" y="1403237"/>
            <a:ext cx="2854411" cy="2854411"/>
            <a:chOff x="2364590" y="1833802"/>
            <a:chExt cx="2854411" cy="2854411"/>
          </a:xfrm>
        </p:grpSpPr>
        <p:sp>
          <p:nvSpPr>
            <p:cNvPr id="26" name="文本框 25"/>
            <p:cNvSpPr txBox="1"/>
            <p:nvPr/>
          </p:nvSpPr>
          <p:spPr>
            <a:xfrm>
              <a:off x="3092101" y="2454197"/>
              <a:ext cx="2026917" cy="1569660"/>
            </a:xfrm>
            <a:prstGeom prst="rect">
              <a:avLst/>
            </a:prstGeom>
            <a:noFill/>
          </p:spPr>
          <p:txBody>
            <a:bodyPr wrap="square" rtlCol="0">
              <a:spAutoFit/>
            </a:bodyPr>
            <a:lstStyle/>
            <a:p>
              <a:pPr defTabSz="457200">
                <a:defRPr/>
              </a:pPr>
              <a:r>
                <a:rPr lang="zh-CN" altLang="en-US" sz="9600" b="1" kern="0" dirty="0">
                  <a:effectLst>
                    <a:outerShdw blurRad="50800" dist="38100" dir="2700000" algn="tl" rotWithShape="0">
                      <a:prstClr val="black">
                        <a:alpha val="40000"/>
                      </a:prstClr>
                    </a:outerShdw>
                  </a:effectLst>
                  <a:cs typeface="+mn-ea"/>
                  <a:sym typeface="+mn-lt"/>
                </a:rPr>
                <a:t>叁</a:t>
              </a:r>
            </a:p>
          </p:txBody>
        </p:sp>
        <p:sp>
          <p:nvSpPr>
            <p:cNvPr id="34" name="菱形 33"/>
            <p:cNvSpPr/>
            <p:nvPr/>
          </p:nvSpPr>
          <p:spPr>
            <a:xfrm>
              <a:off x="2364590" y="1833802"/>
              <a:ext cx="2854411" cy="2854411"/>
            </a:xfrm>
            <a:prstGeom prst="diamond">
              <a:avLst/>
            </a:prstGeom>
            <a:noFill/>
            <a:ln w="12700" cap="flat" cmpd="sng" algn="ctr">
              <a:solidFill>
                <a:schemeClr val="bg1"/>
              </a:solidFill>
              <a:prstDash val="solid"/>
              <a:miter lim="800000"/>
            </a:ln>
            <a:effectLst/>
          </p:spPr>
          <p:txBody>
            <a:bodyPr rtlCol="0" anchor="ctr"/>
            <a:lstStyle/>
            <a:p>
              <a:pPr algn="ctr" defTabSz="457200">
                <a:defRPr/>
              </a:pPr>
              <a:endParaRPr lang="zh-CN" altLang="en-US" kern="0">
                <a:solidFill>
                  <a:prstClr val="white"/>
                </a:solidFill>
                <a:cs typeface="+mn-ea"/>
                <a:sym typeface="+mn-lt"/>
              </a:endParaRPr>
            </a:p>
          </p:txBody>
        </p:sp>
        <p:sp>
          <p:nvSpPr>
            <p:cNvPr id="37" name="菱形 36"/>
            <p:cNvSpPr/>
            <p:nvPr/>
          </p:nvSpPr>
          <p:spPr>
            <a:xfrm>
              <a:off x="2655898" y="1978996"/>
              <a:ext cx="2562752" cy="2562752"/>
            </a:xfrm>
            <a:prstGeom prst="diamond">
              <a:avLst/>
            </a:prstGeom>
            <a:noFill/>
            <a:ln w="12700" cap="flat" cmpd="sng" algn="ctr">
              <a:solidFill>
                <a:schemeClr val="bg1"/>
              </a:solidFill>
              <a:prstDash val="solid"/>
              <a:miter lim="800000"/>
            </a:ln>
            <a:effectLst/>
          </p:spPr>
          <p:txBody>
            <a:bodyPr rtlCol="0" anchor="ctr"/>
            <a:lstStyle/>
            <a:p>
              <a:pPr algn="ctr" defTabSz="457200">
                <a:defRPr/>
              </a:pPr>
              <a:endParaRPr lang="zh-CN" altLang="en-US" kern="0">
                <a:solidFill>
                  <a:prstClr val="white"/>
                </a:solidFill>
                <a:cs typeface="+mn-ea"/>
                <a:sym typeface="+mn-lt"/>
              </a:endParaRPr>
            </a:p>
          </p:txBody>
        </p:sp>
      </p:grpSp>
      <p:sp>
        <p:nvSpPr>
          <p:cNvPr id="38" name="文本框 37"/>
          <p:cNvSpPr txBox="1"/>
          <p:nvPr/>
        </p:nvSpPr>
        <p:spPr>
          <a:xfrm>
            <a:off x="4857015" y="2013364"/>
            <a:ext cx="5109091" cy="1569660"/>
          </a:xfrm>
          <a:prstGeom prst="rect">
            <a:avLst/>
          </a:prstGeom>
          <a:noFill/>
        </p:spPr>
        <p:txBody>
          <a:bodyPr wrap="none" rtlCol="0">
            <a:spAutoFit/>
          </a:bodyPr>
          <a:lstStyle/>
          <a:p>
            <a:pPr defTabSz="457200"/>
            <a:r>
              <a:rPr lang="zh-CN" altLang="en-US" sz="9600" dirty="0">
                <a:solidFill>
                  <a:srgbClr val="C00000"/>
                </a:solidFill>
                <a:effectLst>
                  <a:outerShdw blurRad="38100" dist="38100" dir="2700000" algn="tl">
                    <a:srgbClr val="000000">
                      <a:alpha val="43137"/>
                    </a:srgbClr>
                  </a:outerShdw>
                </a:effectLst>
                <a:cs typeface="+mn-ea"/>
                <a:sym typeface="+mn-lt"/>
              </a:rPr>
              <a:t>节气养生</a:t>
            </a:r>
          </a:p>
        </p:txBody>
      </p:sp>
      <p:pic>
        <p:nvPicPr>
          <p:cNvPr id="16" name="图片 15" descr="c"/>
          <p:cNvPicPr>
            <a:picLocks noChangeAspect="1"/>
          </p:cNvPicPr>
          <p:nvPr/>
        </p:nvPicPr>
        <p:blipFill>
          <a:blip r:embed="rId13" cstate="screen"/>
          <a:srcRect/>
          <a:stretch>
            <a:fillRect/>
          </a:stretch>
        </p:blipFill>
        <p:spPr>
          <a:xfrm>
            <a:off x="6699321" y="1107252"/>
            <a:ext cx="1141095" cy="1221740"/>
          </a:xfrm>
          <a:prstGeom prst="rect">
            <a:avLst/>
          </a:prstGeom>
        </p:spPr>
      </p:pic>
      <p:pic>
        <p:nvPicPr>
          <p:cNvPr id="17" name="图片 16" descr="c"/>
          <p:cNvPicPr>
            <a:picLocks noChangeAspect="1"/>
          </p:cNvPicPr>
          <p:nvPr/>
        </p:nvPicPr>
        <p:blipFill>
          <a:blip r:embed="rId14" cstate="screen"/>
          <a:srcRect/>
          <a:stretch>
            <a:fillRect/>
          </a:stretch>
        </p:blipFill>
        <p:spPr>
          <a:xfrm>
            <a:off x="2924407" y="3884845"/>
            <a:ext cx="838200" cy="1005840"/>
          </a:xfrm>
          <a:prstGeom prst="rect">
            <a:avLst/>
          </a:prstGeom>
        </p:spPr>
      </p:pic>
      <p:pic>
        <p:nvPicPr>
          <p:cNvPr id="18" name="图片 17" descr="c"/>
          <p:cNvPicPr>
            <a:picLocks noChangeAspect="1"/>
          </p:cNvPicPr>
          <p:nvPr/>
        </p:nvPicPr>
        <p:blipFill>
          <a:blip r:embed="rId15" cstate="screen"/>
          <a:srcRect b="-280"/>
          <a:stretch>
            <a:fillRect/>
          </a:stretch>
        </p:blipFill>
        <p:spPr>
          <a:xfrm>
            <a:off x="9310041" y="3799358"/>
            <a:ext cx="610235" cy="829945"/>
          </a:xfrm>
          <a:prstGeom prst="rect">
            <a:avLst/>
          </a:prstGeom>
        </p:spPr>
      </p:pic>
      <p:pic>
        <p:nvPicPr>
          <p:cNvPr id="19" name="图片 18" descr="c"/>
          <p:cNvPicPr>
            <a:picLocks noChangeAspect="1"/>
          </p:cNvPicPr>
          <p:nvPr/>
        </p:nvPicPr>
        <p:blipFill>
          <a:blip r:embed="rId14" cstate="screen"/>
          <a:srcRect/>
          <a:stretch>
            <a:fillRect/>
          </a:stretch>
        </p:blipFill>
        <p:spPr>
          <a:xfrm>
            <a:off x="7269868" y="3296438"/>
            <a:ext cx="838200" cy="1005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5183" y="2411175"/>
            <a:ext cx="6662057" cy="2400657"/>
          </a:xfrm>
          <a:prstGeom prst="rect">
            <a:avLst/>
          </a:prstGeom>
        </p:spPr>
        <p:txBody>
          <a:bodyPr vert="horz" wrap="square">
            <a:spAutoFit/>
          </a:bodyPr>
          <a:lstStyle/>
          <a:p>
            <a:pPr algn="just">
              <a:lnSpc>
                <a:spcPct val="150000"/>
              </a:lnSpc>
            </a:pPr>
            <a:r>
              <a:rPr sz="2000" spc="600" dirty="0">
                <a:solidFill>
                  <a:prstClr val="black"/>
                </a:solidFill>
                <a:cs typeface="+mn-ea"/>
                <a:sym typeface="+mn-lt"/>
              </a:rPr>
              <a:t>秋末时节，是呼吸道疾病的高发期，多吃生津润燥、宣肺止咳作用的梨、苹果、橄榄、白果、洋葱、芥菜、萝卜等食物，搓揉迎香穴鼻翼两侧，练练呬"嘶"音字功等，都有助于我们预防呼吸道疾病。</a:t>
            </a:r>
          </a:p>
        </p:txBody>
      </p:sp>
      <p:pic>
        <p:nvPicPr>
          <p:cNvPr id="3" name="图片 2" descr="1476859217796132"/>
          <p:cNvPicPr>
            <a:picLocks noChangeAspect="1"/>
          </p:cNvPicPr>
          <p:nvPr/>
        </p:nvPicPr>
        <p:blipFill>
          <a:blip r:embed="rId3"/>
          <a:stretch>
            <a:fillRect/>
          </a:stretch>
        </p:blipFill>
        <p:spPr>
          <a:xfrm>
            <a:off x="1007318" y="2478780"/>
            <a:ext cx="3946525" cy="2234565"/>
          </a:xfrm>
          <a:prstGeom prst="rect">
            <a:avLst/>
          </a:prstGeom>
        </p:spPr>
      </p:pic>
      <p:sp>
        <p:nvSpPr>
          <p:cNvPr id="8" name="文本框 7"/>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节气养生</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67516" y="1829284"/>
            <a:ext cx="6560755" cy="3323987"/>
          </a:xfrm>
          <a:prstGeom prst="rect">
            <a:avLst/>
          </a:prstGeom>
        </p:spPr>
        <p:txBody>
          <a:bodyPr wrap="square">
            <a:spAutoFit/>
          </a:bodyPr>
          <a:lstStyle/>
          <a:p>
            <a:pPr>
              <a:lnSpc>
                <a:spcPct val="150000"/>
              </a:lnSpc>
            </a:pPr>
            <a:r>
              <a:rPr lang="zh-CN" altLang="en-US" sz="2000" spc="600" dirty="0">
                <a:cs typeface="+mn-ea"/>
                <a:sym typeface="+mn-lt"/>
              </a:rPr>
              <a:t>天气逐渐变冷，身体局部保暖不当或人体为适应寒冷的刺激而有所增加的新陈代谢等原因，使得慢性胃病、"老寒腿"等疾病的发病随之增多。尤其是有消化道溃疡病史的人，要特别注意自我保养，一定要坚持医生的指导治疗，避免服用对胃肠黏膜刺激性大的食物和药物。</a:t>
            </a:r>
          </a:p>
        </p:txBody>
      </p:sp>
      <p:sp>
        <p:nvSpPr>
          <p:cNvPr id="7" name="文本框 6"/>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节气养生</a:t>
            </a:r>
          </a:p>
        </p:txBody>
      </p:sp>
      <p:pic>
        <p:nvPicPr>
          <p:cNvPr id="3" name="图片 2"/>
          <p:cNvPicPr>
            <a:picLocks noChangeAspect="1"/>
          </p:cNvPicPr>
          <p:nvPr/>
        </p:nvPicPr>
        <p:blipFill>
          <a:blip r:embed="rId3"/>
          <a:stretch>
            <a:fillRect/>
          </a:stretch>
        </p:blipFill>
        <p:spPr>
          <a:xfrm>
            <a:off x="7553505" y="2056363"/>
            <a:ext cx="3770979" cy="2745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7516" y="1563617"/>
            <a:ext cx="8613140" cy="3323987"/>
          </a:xfrm>
          <a:prstGeom prst="rect">
            <a:avLst/>
          </a:prstGeom>
        </p:spPr>
        <p:txBody>
          <a:bodyPr wrap="square">
            <a:spAutoFit/>
          </a:bodyPr>
          <a:lstStyle/>
          <a:p>
            <a:pPr>
              <a:lnSpc>
                <a:spcPct val="150000"/>
              </a:lnSpc>
            </a:pPr>
            <a:r>
              <a:rPr lang="zh-CN" altLang="en-US" sz="2000" spc="600" dirty="0">
                <a:solidFill>
                  <a:prstClr val="black"/>
                </a:solidFill>
                <a:cs typeface="+mn-ea"/>
                <a:sym typeface="+mn-lt"/>
              </a:rPr>
              <a:t>"霜叶红于二月花"。霜降过后，枫树、黄栌树等树木在秋霜的抚慰下，开始漫山遍野地变成红黄色，如火似锦，非常壮观。大家在外出登山、欣赏美景的时候，一定要注意保暖，尤其要保护膝关节，切不可运动过量。膝关节在遇到寒冷刺激时，血管收缩，血液循环变差，往往使疼痛加重，故在天冷时应注意保暖，必要时戴上护膝。老年人运动时，不宜做屈膝动作时间较长的运动，要尽量减少膝关节的负重。</a:t>
            </a:r>
          </a:p>
        </p:txBody>
      </p:sp>
      <p:pic>
        <p:nvPicPr>
          <p:cNvPr id="3" name="图片 2" descr="a3"/>
          <p:cNvPicPr>
            <a:picLocks noChangeAspect="1"/>
          </p:cNvPicPr>
          <p:nvPr/>
        </p:nvPicPr>
        <p:blipFill>
          <a:blip r:embed="rId3" cstate="screen"/>
          <a:stretch>
            <a:fillRect/>
          </a:stretch>
        </p:blipFill>
        <p:spPr>
          <a:xfrm>
            <a:off x="9439400" y="1714695"/>
            <a:ext cx="2106295" cy="3579688"/>
          </a:xfrm>
          <a:prstGeom prst="rect">
            <a:avLst/>
          </a:prstGeom>
        </p:spPr>
      </p:pic>
      <p:sp>
        <p:nvSpPr>
          <p:cNvPr id="8" name="文本框 7"/>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节气养生</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59110" y="2121022"/>
            <a:ext cx="7454615" cy="2862322"/>
          </a:xfrm>
          <a:prstGeom prst="rect">
            <a:avLst/>
          </a:prstGeom>
        </p:spPr>
        <p:txBody>
          <a:bodyPr vert="horz" wrap="square">
            <a:spAutoFit/>
          </a:bodyPr>
          <a:lstStyle/>
          <a:p>
            <a:pPr>
              <a:lnSpc>
                <a:spcPct val="150000"/>
              </a:lnSpc>
            </a:pPr>
            <a:r>
              <a:rPr lang="zh-CN" altLang="en-US" sz="2000" spc="300" dirty="0">
                <a:solidFill>
                  <a:prstClr val="black"/>
                </a:solidFill>
                <a:cs typeface="+mn-ea"/>
                <a:sym typeface="+mn-lt"/>
              </a:rPr>
              <a:t>栗子具有养胃健脾、补肾强筋、活血止血、止咳化痰的功效，是这时的进补佳品。霜遍布在草木土石上，俗称打霜，而经过霜覆盖的蔬菜如菠菜、冬瓜，吃起来味道特别鲜美，霜打过的水果，如葡萄就很甜。古人一般秋补既吃羊肉也吃兔肉。闽台民间在霜降这天，要进食补品，闽南有句谚语"一年补通通，不如补霜降"。</a:t>
            </a:r>
          </a:p>
        </p:txBody>
      </p:sp>
      <p:pic>
        <p:nvPicPr>
          <p:cNvPr id="2" name="图片 1" descr="20151020083947f9b8f"/>
          <p:cNvPicPr>
            <a:picLocks noChangeAspect="1"/>
          </p:cNvPicPr>
          <p:nvPr/>
        </p:nvPicPr>
        <p:blipFill>
          <a:blip r:embed="rId3"/>
          <a:stretch>
            <a:fillRect/>
          </a:stretch>
        </p:blipFill>
        <p:spPr>
          <a:xfrm>
            <a:off x="867516" y="2200588"/>
            <a:ext cx="3507618" cy="2727869"/>
          </a:xfrm>
          <a:prstGeom prst="rect">
            <a:avLst/>
          </a:prstGeom>
        </p:spPr>
      </p:pic>
      <p:sp>
        <p:nvSpPr>
          <p:cNvPr id="8" name="文本框 7"/>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节气养生</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cstate="screen"/>
          <a:srcRect/>
          <a:stretch>
            <a:fillRect/>
          </a:stretch>
        </p:blipFill>
        <p:spPr>
          <a:xfrm>
            <a:off x="0" y="4319552"/>
            <a:ext cx="2341756" cy="2356673"/>
          </a:xfrm>
          <a:prstGeom prst="rect">
            <a:avLst/>
          </a:prstGeom>
        </p:spPr>
      </p:pic>
      <p:pic>
        <p:nvPicPr>
          <p:cNvPr id="21" name="图片 20"/>
          <p:cNvPicPr>
            <a:picLocks noChangeAspect="1"/>
          </p:cNvPicPr>
          <p:nvPr/>
        </p:nvPicPr>
        <p:blipFill rotWithShape="1">
          <a:blip r:embed="rId5" cstate="screen"/>
          <a:srcRect/>
          <a:stretch>
            <a:fillRect/>
          </a:stretch>
        </p:blipFill>
        <p:spPr>
          <a:xfrm>
            <a:off x="0" y="4432610"/>
            <a:ext cx="12192000" cy="2408663"/>
          </a:xfrm>
          <a:custGeom>
            <a:avLst/>
            <a:gdLst>
              <a:gd name="connsiteX0" fmla="*/ 550134 w 4571570"/>
              <a:gd name="connsiteY0" fmla="*/ 0 h 2408663"/>
              <a:gd name="connsiteX1" fmla="*/ 3738342 w 4571570"/>
              <a:gd name="connsiteY1" fmla="*/ 0 h 2408663"/>
              <a:gd name="connsiteX2" fmla="*/ 3738342 w 4571570"/>
              <a:gd name="connsiteY2" fmla="*/ 676662 h 2408663"/>
              <a:gd name="connsiteX3" fmla="*/ 4571570 w 4571570"/>
              <a:gd name="connsiteY3" fmla="*/ 676662 h 2408663"/>
              <a:gd name="connsiteX4" fmla="*/ 4571570 w 4571570"/>
              <a:gd name="connsiteY4" fmla="*/ 2408663 h 2408663"/>
              <a:gd name="connsiteX5" fmla="*/ 0 w 4571570"/>
              <a:gd name="connsiteY5" fmla="*/ 2408663 h 2408663"/>
              <a:gd name="connsiteX6" fmla="*/ 0 w 4571570"/>
              <a:gd name="connsiteY6" fmla="*/ 1683298 h 2408663"/>
              <a:gd name="connsiteX7" fmla="*/ 14445 w 4571570"/>
              <a:gd name="connsiteY7" fmla="*/ 1682462 h 2408663"/>
              <a:gd name="connsiteX8" fmla="*/ 1904779 w 4571570"/>
              <a:gd name="connsiteY8" fmla="*/ 895738 h 2408663"/>
              <a:gd name="connsiteX9" fmla="*/ 552233 w 4571570"/>
              <a:gd name="connsiteY9" fmla="*/ 839 h 2408663"/>
              <a:gd name="connsiteX10" fmla="*/ 550134 w 4571570"/>
              <a:gd name="connsiteY10" fmla="*/ 0 h 24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570" h="2408663">
                <a:moveTo>
                  <a:pt x="550134" y="0"/>
                </a:moveTo>
                <a:lnTo>
                  <a:pt x="3738342" y="0"/>
                </a:lnTo>
                <a:lnTo>
                  <a:pt x="3738342" y="676662"/>
                </a:lnTo>
                <a:lnTo>
                  <a:pt x="4571570" y="676662"/>
                </a:lnTo>
                <a:lnTo>
                  <a:pt x="4571570" y="2408663"/>
                </a:lnTo>
                <a:lnTo>
                  <a:pt x="0" y="2408663"/>
                </a:lnTo>
                <a:lnTo>
                  <a:pt x="0" y="1683298"/>
                </a:lnTo>
                <a:lnTo>
                  <a:pt x="14445" y="1682462"/>
                </a:lnTo>
                <a:cubicBezTo>
                  <a:pt x="673704" y="1615148"/>
                  <a:pt x="1902845" y="1148548"/>
                  <a:pt x="1904779" y="895738"/>
                </a:cubicBezTo>
                <a:cubicBezTo>
                  <a:pt x="1906267" y="701269"/>
                  <a:pt x="1184699" y="267125"/>
                  <a:pt x="552233" y="839"/>
                </a:cubicBezTo>
                <a:lnTo>
                  <a:pt x="550134" y="0"/>
                </a:lnTo>
                <a:close/>
              </a:path>
            </a:pathLst>
          </a:custGeom>
        </p:spPr>
      </p:pic>
      <p:pic>
        <p:nvPicPr>
          <p:cNvPr id="29" name="图片 28"/>
          <p:cNvPicPr>
            <a:picLocks noChangeAspect="1"/>
          </p:cNvPicPr>
          <p:nvPr/>
        </p:nvPicPr>
        <p:blipFill rotWithShape="1">
          <a:blip r:embed="rId6" cstate="screen"/>
          <a:srcRect/>
          <a:stretch>
            <a:fillRect/>
          </a:stretch>
        </p:blipFill>
        <p:spPr>
          <a:xfrm>
            <a:off x="10247971" y="3636927"/>
            <a:ext cx="1944029" cy="1591366"/>
          </a:xfrm>
          <a:prstGeom prst="rect">
            <a:avLst/>
          </a:prstGeom>
        </p:spPr>
      </p:pic>
      <p:pic>
        <p:nvPicPr>
          <p:cNvPr id="30" name="图片 29"/>
          <p:cNvPicPr>
            <a:picLocks noChangeAspect="1"/>
          </p:cNvPicPr>
          <p:nvPr/>
        </p:nvPicPr>
        <p:blipFill rotWithShape="1">
          <a:blip r:embed="rId7" cstate="screen"/>
          <a:srcRect/>
          <a:stretch>
            <a:fillRect/>
          </a:stretch>
        </p:blipFill>
        <p:spPr>
          <a:xfrm>
            <a:off x="6021658" y="6038387"/>
            <a:ext cx="546410" cy="570694"/>
          </a:xfrm>
          <a:prstGeom prst="rect">
            <a:avLst/>
          </a:prstGeom>
        </p:spPr>
      </p:pic>
      <p:pic>
        <p:nvPicPr>
          <p:cNvPr id="31" name="图片 30"/>
          <p:cNvPicPr>
            <a:picLocks noChangeAspect="1"/>
          </p:cNvPicPr>
          <p:nvPr/>
        </p:nvPicPr>
        <p:blipFill rotWithShape="1">
          <a:blip r:embed="rId8" cstate="screen"/>
          <a:srcRect/>
          <a:stretch>
            <a:fillRect/>
          </a:stretch>
        </p:blipFill>
        <p:spPr>
          <a:xfrm>
            <a:off x="-1" y="0"/>
            <a:ext cx="2621487" cy="2085278"/>
          </a:xfrm>
          <a:prstGeom prst="rect">
            <a:avLst/>
          </a:prstGeom>
        </p:spPr>
      </p:pic>
      <p:pic>
        <p:nvPicPr>
          <p:cNvPr id="32" name="图片 31"/>
          <p:cNvPicPr>
            <a:picLocks noChangeAspect="1"/>
          </p:cNvPicPr>
          <p:nvPr/>
        </p:nvPicPr>
        <p:blipFill rotWithShape="1">
          <a:blip r:embed="rId9" cstate="screen"/>
          <a:srcRect/>
          <a:stretch>
            <a:fillRect/>
          </a:stretch>
        </p:blipFill>
        <p:spPr>
          <a:xfrm>
            <a:off x="1110019" y="2880961"/>
            <a:ext cx="2210879" cy="840758"/>
          </a:xfrm>
          <a:prstGeom prst="rect">
            <a:avLst/>
          </a:prstGeom>
        </p:spPr>
      </p:pic>
      <p:pic>
        <p:nvPicPr>
          <p:cNvPr id="33" name="图片 32"/>
          <p:cNvPicPr>
            <a:picLocks noChangeAspect="1"/>
          </p:cNvPicPr>
          <p:nvPr/>
        </p:nvPicPr>
        <p:blipFill rotWithShape="1">
          <a:blip r:embed="rId10" cstate="screen"/>
          <a:srcRect/>
          <a:stretch>
            <a:fillRect/>
          </a:stretch>
        </p:blipFill>
        <p:spPr>
          <a:xfrm>
            <a:off x="10381785" y="790577"/>
            <a:ext cx="1810215" cy="2846350"/>
          </a:xfrm>
          <a:prstGeom prst="rect">
            <a:avLst/>
          </a:prstGeom>
        </p:spPr>
      </p:pic>
      <p:pic>
        <p:nvPicPr>
          <p:cNvPr id="36" name="图片 35"/>
          <p:cNvPicPr>
            <a:picLocks noChangeAspect="1"/>
          </p:cNvPicPr>
          <p:nvPr/>
        </p:nvPicPr>
        <p:blipFill rotWithShape="1">
          <a:blip r:embed="rId11" cstate="screen"/>
          <a:srcRect/>
          <a:stretch>
            <a:fillRect/>
          </a:stretch>
        </p:blipFill>
        <p:spPr>
          <a:xfrm>
            <a:off x="258629" y="2085278"/>
            <a:ext cx="334538" cy="2732049"/>
          </a:xfrm>
          <a:prstGeom prst="rect">
            <a:avLst/>
          </a:prstGeom>
        </p:spPr>
      </p:pic>
      <p:pic>
        <p:nvPicPr>
          <p:cNvPr id="2" name="图片 1"/>
          <p:cNvPicPr>
            <a:picLocks noChangeAspect="1"/>
          </p:cNvPicPr>
          <p:nvPr/>
        </p:nvPicPr>
        <p:blipFill rotWithShape="1">
          <a:blip r:embed="rId12" cstate="screen"/>
          <a:srcRect/>
          <a:stretch>
            <a:fillRect/>
          </a:stretch>
        </p:blipFill>
        <p:spPr>
          <a:xfrm>
            <a:off x="9999268" y="136839"/>
            <a:ext cx="1577121" cy="1011736"/>
          </a:xfrm>
          <a:prstGeom prst="rect">
            <a:avLst/>
          </a:prstGeom>
        </p:spPr>
      </p:pic>
      <p:sp>
        <p:nvSpPr>
          <p:cNvPr id="18" name="文本框 17"/>
          <p:cNvSpPr txBox="1"/>
          <p:nvPr/>
        </p:nvSpPr>
        <p:spPr>
          <a:xfrm>
            <a:off x="2377479" y="846740"/>
            <a:ext cx="2026917" cy="1569660"/>
          </a:xfrm>
          <a:prstGeom prst="rect">
            <a:avLst/>
          </a:prstGeom>
          <a:noFill/>
        </p:spPr>
        <p:txBody>
          <a:bodyPr wrap="square" rtlCol="0">
            <a:spAutoFit/>
          </a:bodyPr>
          <a:lstStyle/>
          <a:p>
            <a:r>
              <a:rPr lang="zh-CN" altLang="en-US" sz="9600" dirty="0">
                <a:solidFill>
                  <a:srgbClr val="C00000"/>
                </a:solidFill>
                <a:effectLst>
                  <a:outerShdw blurRad="50800" dist="38100" dir="2700000" algn="tl" rotWithShape="0">
                    <a:prstClr val="black">
                      <a:alpha val="40000"/>
                    </a:prstClr>
                  </a:outerShdw>
                </a:effectLst>
                <a:cs typeface="+mn-ea"/>
                <a:sym typeface="+mn-lt"/>
              </a:rPr>
              <a:t>目</a:t>
            </a:r>
          </a:p>
        </p:txBody>
      </p:sp>
      <p:sp>
        <p:nvSpPr>
          <p:cNvPr id="19" name="文本框 18"/>
          <p:cNvSpPr txBox="1"/>
          <p:nvPr/>
        </p:nvSpPr>
        <p:spPr>
          <a:xfrm>
            <a:off x="3257884" y="1988204"/>
            <a:ext cx="1269036" cy="1323439"/>
          </a:xfrm>
          <a:prstGeom prst="rect">
            <a:avLst/>
          </a:prstGeom>
          <a:noFill/>
        </p:spPr>
        <p:txBody>
          <a:bodyPr wrap="square" rtlCol="0">
            <a:spAutoFit/>
          </a:bodyPr>
          <a:lstStyle/>
          <a:p>
            <a:r>
              <a:rPr lang="zh-CN" altLang="en-US" sz="8000" dirty="0">
                <a:solidFill>
                  <a:srgbClr val="C00000"/>
                </a:solidFill>
                <a:effectLst>
                  <a:outerShdw blurRad="50800" dist="38100" dir="2700000" algn="tl" rotWithShape="0">
                    <a:prstClr val="black">
                      <a:alpha val="40000"/>
                    </a:prstClr>
                  </a:outerShdw>
                </a:effectLst>
                <a:cs typeface="+mn-ea"/>
                <a:sym typeface="+mn-lt"/>
              </a:rPr>
              <a:t>录</a:t>
            </a:r>
          </a:p>
        </p:txBody>
      </p:sp>
      <p:grpSp>
        <p:nvGrpSpPr>
          <p:cNvPr id="20" name="组合 19"/>
          <p:cNvGrpSpPr/>
          <p:nvPr/>
        </p:nvGrpSpPr>
        <p:grpSpPr>
          <a:xfrm>
            <a:off x="4808026" y="1874684"/>
            <a:ext cx="635556" cy="3214889"/>
            <a:chOff x="4712106" y="1965129"/>
            <a:chExt cx="635556" cy="3214889"/>
          </a:xfrm>
        </p:grpSpPr>
        <p:sp>
          <p:nvSpPr>
            <p:cNvPr id="23" name="文本框 22"/>
            <p:cNvSpPr txBox="1"/>
            <p:nvPr/>
          </p:nvSpPr>
          <p:spPr>
            <a:xfrm>
              <a:off x="4712106" y="1965129"/>
              <a:ext cx="635556" cy="830997"/>
            </a:xfrm>
            <a:prstGeom prst="rect">
              <a:avLst/>
            </a:prstGeom>
            <a:noFill/>
          </p:spPr>
          <p:txBody>
            <a:bodyPr wrap="square" rtlCol="0">
              <a:spAutoFit/>
            </a:bodyPr>
            <a:lstStyle/>
            <a:p>
              <a:r>
                <a:rPr lang="zh-CN" altLang="en-US" sz="4800" dirty="0">
                  <a:cs typeface="+mn-ea"/>
                  <a:sym typeface="+mn-lt"/>
                </a:rPr>
                <a:t>壹</a:t>
              </a:r>
            </a:p>
          </p:txBody>
        </p:sp>
        <p:sp>
          <p:nvSpPr>
            <p:cNvPr id="24" name="文本框 23"/>
            <p:cNvSpPr txBox="1"/>
            <p:nvPr/>
          </p:nvSpPr>
          <p:spPr>
            <a:xfrm>
              <a:off x="4748205" y="2625473"/>
              <a:ext cx="553469" cy="2554545"/>
            </a:xfrm>
            <a:prstGeom prst="rect">
              <a:avLst/>
            </a:prstGeom>
            <a:noFill/>
          </p:spPr>
          <p:txBody>
            <a:bodyPr wrap="square" rtlCol="0">
              <a:spAutoFit/>
            </a:bodyPr>
            <a:lstStyle/>
            <a:p>
              <a:r>
                <a:rPr lang="zh-CN" altLang="en-US" sz="4000" dirty="0">
                  <a:cs typeface="+mn-ea"/>
                  <a:sym typeface="+mn-lt"/>
                </a:rPr>
                <a:t>节气由来</a:t>
              </a:r>
            </a:p>
          </p:txBody>
        </p:sp>
      </p:grpSp>
      <p:grpSp>
        <p:nvGrpSpPr>
          <p:cNvPr id="35" name="组合 34"/>
          <p:cNvGrpSpPr/>
          <p:nvPr/>
        </p:nvGrpSpPr>
        <p:grpSpPr>
          <a:xfrm>
            <a:off x="7939186" y="599034"/>
            <a:ext cx="635556" cy="3168820"/>
            <a:chOff x="4712106" y="1965129"/>
            <a:chExt cx="635556" cy="3168820"/>
          </a:xfrm>
        </p:grpSpPr>
        <p:sp>
          <p:nvSpPr>
            <p:cNvPr id="42" name="文本框 41"/>
            <p:cNvSpPr txBox="1"/>
            <p:nvPr/>
          </p:nvSpPr>
          <p:spPr>
            <a:xfrm>
              <a:off x="4712106" y="1965129"/>
              <a:ext cx="635556" cy="830997"/>
            </a:xfrm>
            <a:prstGeom prst="rect">
              <a:avLst/>
            </a:prstGeom>
            <a:noFill/>
          </p:spPr>
          <p:txBody>
            <a:bodyPr wrap="square" rtlCol="0">
              <a:spAutoFit/>
            </a:bodyPr>
            <a:lstStyle/>
            <a:p>
              <a:r>
                <a:rPr lang="zh-CN" altLang="en-US" sz="4800" dirty="0">
                  <a:cs typeface="+mn-ea"/>
                  <a:sym typeface="+mn-lt"/>
                </a:rPr>
                <a:t>叁</a:t>
              </a:r>
            </a:p>
          </p:txBody>
        </p:sp>
        <p:sp>
          <p:nvSpPr>
            <p:cNvPr id="43" name="文本框 42"/>
            <p:cNvSpPr txBox="1"/>
            <p:nvPr/>
          </p:nvSpPr>
          <p:spPr>
            <a:xfrm>
              <a:off x="4781857" y="2579404"/>
              <a:ext cx="553469" cy="2554545"/>
            </a:xfrm>
            <a:prstGeom prst="rect">
              <a:avLst/>
            </a:prstGeom>
            <a:noFill/>
          </p:spPr>
          <p:txBody>
            <a:bodyPr wrap="square" rtlCol="0">
              <a:spAutoFit/>
            </a:bodyPr>
            <a:lstStyle/>
            <a:p>
              <a:r>
                <a:rPr lang="zh-CN" altLang="en-US" sz="4000" dirty="0">
                  <a:cs typeface="+mn-ea"/>
                  <a:sym typeface="+mn-lt"/>
                </a:rPr>
                <a:t>节气养生</a:t>
              </a:r>
            </a:p>
          </p:txBody>
        </p:sp>
      </p:grpSp>
      <p:grpSp>
        <p:nvGrpSpPr>
          <p:cNvPr id="44" name="组合 43"/>
          <p:cNvGrpSpPr/>
          <p:nvPr/>
        </p:nvGrpSpPr>
        <p:grpSpPr>
          <a:xfrm>
            <a:off x="9501182" y="1420096"/>
            <a:ext cx="635556" cy="3168820"/>
            <a:chOff x="4712106" y="1965129"/>
            <a:chExt cx="635556" cy="3168820"/>
          </a:xfrm>
        </p:grpSpPr>
        <p:sp>
          <p:nvSpPr>
            <p:cNvPr id="46" name="文本框 45"/>
            <p:cNvSpPr txBox="1"/>
            <p:nvPr/>
          </p:nvSpPr>
          <p:spPr>
            <a:xfrm>
              <a:off x="4712106" y="1965129"/>
              <a:ext cx="635556" cy="830997"/>
            </a:xfrm>
            <a:prstGeom prst="rect">
              <a:avLst/>
            </a:prstGeom>
            <a:noFill/>
          </p:spPr>
          <p:txBody>
            <a:bodyPr wrap="square" rtlCol="0">
              <a:spAutoFit/>
            </a:bodyPr>
            <a:lstStyle/>
            <a:p>
              <a:r>
                <a:rPr lang="zh-CN" altLang="en-US" sz="4800" dirty="0">
                  <a:cs typeface="+mn-ea"/>
                  <a:sym typeface="+mn-lt"/>
                </a:rPr>
                <a:t>肆</a:t>
              </a:r>
            </a:p>
          </p:txBody>
        </p:sp>
        <p:sp>
          <p:nvSpPr>
            <p:cNvPr id="47" name="文本框 46"/>
            <p:cNvSpPr txBox="1"/>
            <p:nvPr/>
          </p:nvSpPr>
          <p:spPr>
            <a:xfrm>
              <a:off x="4781857" y="2579404"/>
              <a:ext cx="553469" cy="2554545"/>
            </a:xfrm>
            <a:prstGeom prst="rect">
              <a:avLst/>
            </a:prstGeom>
            <a:noFill/>
          </p:spPr>
          <p:txBody>
            <a:bodyPr wrap="square" rtlCol="0">
              <a:spAutoFit/>
            </a:bodyPr>
            <a:lstStyle/>
            <a:p>
              <a:r>
                <a:rPr lang="zh-CN" altLang="en-US" sz="4000" dirty="0">
                  <a:cs typeface="+mn-ea"/>
                  <a:sym typeface="+mn-lt"/>
                </a:rPr>
                <a:t>著名诗词</a:t>
              </a:r>
            </a:p>
          </p:txBody>
        </p:sp>
      </p:grpSp>
      <p:grpSp>
        <p:nvGrpSpPr>
          <p:cNvPr id="5" name="组合 4"/>
          <p:cNvGrpSpPr/>
          <p:nvPr/>
        </p:nvGrpSpPr>
        <p:grpSpPr>
          <a:xfrm>
            <a:off x="6370021" y="1103058"/>
            <a:ext cx="642726" cy="3336898"/>
            <a:chOff x="6448164" y="1344635"/>
            <a:chExt cx="642726" cy="3336898"/>
          </a:xfrm>
        </p:grpSpPr>
        <p:sp>
          <p:nvSpPr>
            <p:cNvPr id="27" name="文本框 26"/>
            <p:cNvSpPr txBox="1"/>
            <p:nvPr/>
          </p:nvSpPr>
          <p:spPr>
            <a:xfrm>
              <a:off x="6448164" y="1344635"/>
              <a:ext cx="635556" cy="830997"/>
            </a:xfrm>
            <a:prstGeom prst="rect">
              <a:avLst/>
            </a:prstGeom>
            <a:noFill/>
          </p:spPr>
          <p:txBody>
            <a:bodyPr wrap="square" rtlCol="0">
              <a:spAutoFit/>
            </a:bodyPr>
            <a:lstStyle/>
            <a:p>
              <a:r>
                <a:rPr lang="zh-CN" altLang="en-US" sz="4800" dirty="0">
                  <a:cs typeface="+mn-ea"/>
                  <a:sym typeface="+mn-lt"/>
                </a:rPr>
                <a:t>贰</a:t>
              </a:r>
            </a:p>
          </p:txBody>
        </p:sp>
        <p:sp>
          <p:nvSpPr>
            <p:cNvPr id="48" name="文本框 47"/>
            <p:cNvSpPr txBox="1"/>
            <p:nvPr/>
          </p:nvSpPr>
          <p:spPr>
            <a:xfrm>
              <a:off x="6537421" y="2126988"/>
              <a:ext cx="553469" cy="2554545"/>
            </a:xfrm>
            <a:prstGeom prst="rect">
              <a:avLst/>
            </a:prstGeom>
            <a:noFill/>
          </p:spPr>
          <p:txBody>
            <a:bodyPr wrap="square" rtlCol="0">
              <a:spAutoFit/>
            </a:bodyPr>
            <a:lstStyle/>
            <a:p>
              <a:r>
                <a:rPr lang="zh-CN" altLang="en-US" sz="4000" dirty="0">
                  <a:cs typeface="+mn-ea"/>
                  <a:sym typeface="+mn-lt"/>
                </a:rPr>
                <a:t>节气习俗</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67516" y="1340938"/>
            <a:ext cx="10805080" cy="1938992"/>
          </a:xfrm>
          <a:prstGeom prst="rect">
            <a:avLst/>
          </a:prstGeom>
        </p:spPr>
        <p:txBody>
          <a:bodyPr vert="horz" wrap="square">
            <a:spAutoFit/>
          </a:bodyPr>
          <a:lstStyle/>
          <a:p>
            <a:pPr>
              <a:lnSpc>
                <a:spcPct val="150000"/>
              </a:lnSpc>
            </a:pPr>
            <a:r>
              <a:rPr lang="zh-CN" altLang="en-US" sz="2000" spc="300" dirty="0">
                <a:solidFill>
                  <a:prstClr val="black"/>
                </a:solidFill>
                <a:cs typeface="+mn-ea"/>
                <a:sym typeface="+mn-lt"/>
              </a:rPr>
              <a:t>霜降作为秋季的最后一个节气，此时天气渐凉，秋燥明显，燥易伤津。霜降养生首先要重视保暖，其次要防秋燥，运动量可适当加大。饮食调养方面，此时宜平补，要注意健脾养胃，调补肝肾，可多吃健脾养阴润燥的食物，玉蜀黍、萝卜、栗子、秋梨、百合、蜂蜜、淮山、奶白菜、牛肉、鸡肉、泥鳅等都不错。</a:t>
            </a:r>
          </a:p>
        </p:txBody>
      </p:sp>
      <p:pic>
        <p:nvPicPr>
          <p:cNvPr id="4" name="图片 3" descr="1476859267907618"/>
          <p:cNvPicPr/>
          <p:nvPr/>
        </p:nvPicPr>
        <p:blipFill>
          <a:blip r:embed="rId3"/>
          <a:stretch>
            <a:fillRect/>
          </a:stretch>
        </p:blipFill>
        <p:spPr>
          <a:xfrm>
            <a:off x="8274529" y="3979506"/>
            <a:ext cx="3187751" cy="1884106"/>
          </a:xfrm>
          <a:prstGeom prst="rect">
            <a:avLst/>
          </a:prstGeom>
        </p:spPr>
      </p:pic>
      <p:pic>
        <p:nvPicPr>
          <p:cNvPr id="8" name="图片 7" descr="1476867891975835"/>
          <p:cNvPicPr/>
          <p:nvPr/>
        </p:nvPicPr>
        <p:blipFill>
          <a:blip r:embed="rId4"/>
          <a:stretch>
            <a:fillRect/>
          </a:stretch>
        </p:blipFill>
        <p:spPr>
          <a:xfrm>
            <a:off x="4571022" y="4009915"/>
            <a:ext cx="3187751" cy="1884106"/>
          </a:xfrm>
          <a:prstGeom prst="rect">
            <a:avLst/>
          </a:prstGeom>
        </p:spPr>
      </p:pic>
      <p:pic>
        <p:nvPicPr>
          <p:cNvPr id="9" name="图片 8" descr="U63P16T8D21327F211DT20141020100234"/>
          <p:cNvPicPr/>
          <p:nvPr/>
        </p:nvPicPr>
        <p:blipFill>
          <a:blip r:embed="rId5" cstate="screen"/>
          <a:stretch>
            <a:fillRect/>
          </a:stretch>
        </p:blipFill>
        <p:spPr>
          <a:xfrm>
            <a:off x="867516" y="3979506"/>
            <a:ext cx="3187751" cy="1884106"/>
          </a:xfrm>
          <a:prstGeom prst="rect">
            <a:avLst/>
          </a:prstGeom>
        </p:spPr>
      </p:pic>
      <p:sp>
        <p:nvSpPr>
          <p:cNvPr id="10" name="文本框 9"/>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节气养生</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31965" y="2242320"/>
            <a:ext cx="6843071" cy="2862322"/>
          </a:xfrm>
          <a:prstGeom prst="rect">
            <a:avLst/>
          </a:prstGeom>
        </p:spPr>
        <p:txBody>
          <a:bodyPr vert="horz" wrap="square">
            <a:spAutoFit/>
          </a:bodyPr>
          <a:lstStyle/>
          <a:p>
            <a:pPr>
              <a:lnSpc>
                <a:spcPct val="150000"/>
              </a:lnSpc>
            </a:pPr>
            <a:r>
              <a:rPr lang="zh-CN" altLang="en-US" sz="2000" spc="300" dirty="0">
                <a:solidFill>
                  <a:prstClr val="black"/>
                </a:solidFill>
                <a:cs typeface="+mn-ea"/>
                <a:sym typeface="+mn-lt"/>
              </a:rPr>
              <a:t>泉州老人的说法是：霜降吃丁柿，不会流鼻涕。柿子一般是在霜降前后完全成熟，这时候的柿子皮薄肉鲜味美，营养价值高。柿子不但营养丰富，而且有较高的药用价值。生柿能清热解毒，是降压止血的良药，对治疗高血压、痔疮出血、便秘有良好的疗效，另外，柿蒡、柿叶都是很有价值的药材。</a:t>
            </a:r>
          </a:p>
        </p:txBody>
      </p:sp>
      <p:pic>
        <p:nvPicPr>
          <p:cNvPr id="2" name="图片 1" descr="84ed35548b2fc08bd61f1cce69bc5dfc"/>
          <p:cNvPicPr>
            <a:picLocks noChangeAspect="1"/>
          </p:cNvPicPr>
          <p:nvPr/>
        </p:nvPicPr>
        <p:blipFill>
          <a:blip r:embed="rId3" cstate="screen"/>
          <a:stretch>
            <a:fillRect/>
          </a:stretch>
        </p:blipFill>
        <p:spPr>
          <a:xfrm>
            <a:off x="8005872" y="1962402"/>
            <a:ext cx="3330822" cy="3330822"/>
          </a:xfrm>
          <a:prstGeom prst="rect">
            <a:avLst/>
          </a:prstGeom>
        </p:spPr>
      </p:pic>
      <p:sp>
        <p:nvSpPr>
          <p:cNvPr id="8" name="文本框 7"/>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节气养生</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cstate="screen"/>
          <a:srcRect/>
          <a:stretch>
            <a:fillRect/>
          </a:stretch>
        </p:blipFill>
        <p:spPr>
          <a:xfrm>
            <a:off x="0" y="4319552"/>
            <a:ext cx="2341756" cy="2356673"/>
          </a:xfrm>
          <a:prstGeom prst="rect">
            <a:avLst/>
          </a:prstGeom>
        </p:spPr>
      </p:pic>
      <p:pic>
        <p:nvPicPr>
          <p:cNvPr id="21" name="图片 20"/>
          <p:cNvPicPr>
            <a:picLocks noChangeAspect="1"/>
          </p:cNvPicPr>
          <p:nvPr/>
        </p:nvPicPr>
        <p:blipFill rotWithShape="1">
          <a:blip r:embed="rId5" cstate="screen"/>
          <a:srcRect/>
          <a:stretch>
            <a:fillRect/>
          </a:stretch>
        </p:blipFill>
        <p:spPr>
          <a:xfrm>
            <a:off x="0" y="4432610"/>
            <a:ext cx="12192000" cy="2408663"/>
          </a:xfrm>
          <a:custGeom>
            <a:avLst/>
            <a:gdLst>
              <a:gd name="connsiteX0" fmla="*/ 550134 w 4571570"/>
              <a:gd name="connsiteY0" fmla="*/ 0 h 2408663"/>
              <a:gd name="connsiteX1" fmla="*/ 3738342 w 4571570"/>
              <a:gd name="connsiteY1" fmla="*/ 0 h 2408663"/>
              <a:gd name="connsiteX2" fmla="*/ 3738342 w 4571570"/>
              <a:gd name="connsiteY2" fmla="*/ 676662 h 2408663"/>
              <a:gd name="connsiteX3" fmla="*/ 4571570 w 4571570"/>
              <a:gd name="connsiteY3" fmla="*/ 676662 h 2408663"/>
              <a:gd name="connsiteX4" fmla="*/ 4571570 w 4571570"/>
              <a:gd name="connsiteY4" fmla="*/ 2408663 h 2408663"/>
              <a:gd name="connsiteX5" fmla="*/ 0 w 4571570"/>
              <a:gd name="connsiteY5" fmla="*/ 2408663 h 2408663"/>
              <a:gd name="connsiteX6" fmla="*/ 0 w 4571570"/>
              <a:gd name="connsiteY6" fmla="*/ 1683298 h 2408663"/>
              <a:gd name="connsiteX7" fmla="*/ 14445 w 4571570"/>
              <a:gd name="connsiteY7" fmla="*/ 1682462 h 2408663"/>
              <a:gd name="connsiteX8" fmla="*/ 1904779 w 4571570"/>
              <a:gd name="connsiteY8" fmla="*/ 895738 h 2408663"/>
              <a:gd name="connsiteX9" fmla="*/ 552233 w 4571570"/>
              <a:gd name="connsiteY9" fmla="*/ 839 h 2408663"/>
              <a:gd name="connsiteX10" fmla="*/ 550134 w 4571570"/>
              <a:gd name="connsiteY10" fmla="*/ 0 h 24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570" h="2408663">
                <a:moveTo>
                  <a:pt x="550134" y="0"/>
                </a:moveTo>
                <a:lnTo>
                  <a:pt x="3738342" y="0"/>
                </a:lnTo>
                <a:lnTo>
                  <a:pt x="3738342" y="676662"/>
                </a:lnTo>
                <a:lnTo>
                  <a:pt x="4571570" y="676662"/>
                </a:lnTo>
                <a:lnTo>
                  <a:pt x="4571570" y="2408663"/>
                </a:lnTo>
                <a:lnTo>
                  <a:pt x="0" y="2408663"/>
                </a:lnTo>
                <a:lnTo>
                  <a:pt x="0" y="1683298"/>
                </a:lnTo>
                <a:lnTo>
                  <a:pt x="14445" y="1682462"/>
                </a:lnTo>
                <a:cubicBezTo>
                  <a:pt x="673704" y="1615148"/>
                  <a:pt x="1902845" y="1148548"/>
                  <a:pt x="1904779" y="895738"/>
                </a:cubicBezTo>
                <a:cubicBezTo>
                  <a:pt x="1906267" y="701269"/>
                  <a:pt x="1184699" y="267125"/>
                  <a:pt x="552233" y="839"/>
                </a:cubicBezTo>
                <a:lnTo>
                  <a:pt x="550134" y="0"/>
                </a:lnTo>
                <a:close/>
              </a:path>
            </a:pathLst>
          </a:custGeom>
        </p:spPr>
      </p:pic>
      <p:pic>
        <p:nvPicPr>
          <p:cNvPr id="29" name="图片 28"/>
          <p:cNvPicPr>
            <a:picLocks noChangeAspect="1"/>
          </p:cNvPicPr>
          <p:nvPr/>
        </p:nvPicPr>
        <p:blipFill rotWithShape="1">
          <a:blip r:embed="rId6" cstate="screen"/>
          <a:srcRect/>
          <a:stretch>
            <a:fillRect/>
          </a:stretch>
        </p:blipFill>
        <p:spPr>
          <a:xfrm>
            <a:off x="10247971" y="3636927"/>
            <a:ext cx="1944029" cy="1591366"/>
          </a:xfrm>
          <a:prstGeom prst="rect">
            <a:avLst/>
          </a:prstGeom>
        </p:spPr>
      </p:pic>
      <p:pic>
        <p:nvPicPr>
          <p:cNvPr id="30" name="图片 29"/>
          <p:cNvPicPr>
            <a:picLocks noChangeAspect="1"/>
          </p:cNvPicPr>
          <p:nvPr/>
        </p:nvPicPr>
        <p:blipFill rotWithShape="1">
          <a:blip r:embed="rId7" cstate="screen"/>
          <a:srcRect/>
          <a:stretch>
            <a:fillRect/>
          </a:stretch>
        </p:blipFill>
        <p:spPr>
          <a:xfrm>
            <a:off x="6021658" y="6038387"/>
            <a:ext cx="546410" cy="570694"/>
          </a:xfrm>
          <a:prstGeom prst="rect">
            <a:avLst/>
          </a:prstGeom>
        </p:spPr>
      </p:pic>
      <p:pic>
        <p:nvPicPr>
          <p:cNvPr id="31" name="图片 30"/>
          <p:cNvPicPr>
            <a:picLocks noChangeAspect="1"/>
          </p:cNvPicPr>
          <p:nvPr/>
        </p:nvPicPr>
        <p:blipFill rotWithShape="1">
          <a:blip r:embed="rId8" cstate="screen"/>
          <a:srcRect/>
          <a:stretch>
            <a:fillRect/>
          </a:stretch>
        </p:blipFill>
        <p:spPr>
          <a:xfrm>
            <a:off x="-1" y="0"/>
            <a:ext cx="2621487" cy="2085278"/>
          </a:xfrm>
          <a:prstGeom prst="rect">
            <a:avLst/>
          </a:prstGeom>
        </p:spPr>
      </p:pic>
      <p:pic>
        <p:nvPicPr>
          <p:cNvPr id="32" name="图片 31"/>
          <p:cNvPicPr>
            <a:picLocks noChangeAspect="1"/>
          </p:cNvPicPr>
          <p:nvPr/>
        </p:nvPicPr>
        <p:blipFill rotWithShape="1">
          <a:blip r:embed="rId9" cstate="screen"/>
          <a:srcRect/>
          <a:stretch>
            <a:fillRect/>
          </a:stretch>
        </p:blipFill>
        <p:spPr>
          <a:xfrm>
            <a:off x="918916" y="3529948"/>
            <a:ext cx="2210879" cy="840758"/>
          </a:xfrm>
          <a:prstGeom prst="rect">
            <a:avLst/>
          </a:prstGeom>
        </p:spPr>
      </p:pic>
      <p:pic>
        <p:nvPicPr>
          <p:cNvPr id="33" name="图片 32"/>
          <p:cNvPicPr>
            <a:picLocks noChangeAspect="1"/>
          </p:cNvPicPr>
          <p:nvPr/>
        </p:nvPicPr>
        <p:blipFill rotWithShape="1">
          <a:blip r:embed="rId10" cstate="screen"/>
          <a:srcRect/>
          <a:stretch>
            <a:fillRect/>
          </a:stretch>
        </p:blipFill>
        <p:spPr>
          <a:xfrm>
            <a:off x="10381785" y="790577"/>
            <a:ext cx="1810215" cy="2846350"/>
          </a:xfrm>
          <a:prstGeom prst="rect">
            <a:avLst/>
          </a:prstGeom>
        </p:spPr>
      </p:pic>
      <p:pic>
        <p:nvPicPr>
          <p:cNvPr id="36" name="图片 35"/>
          <p:cNvPicPr>
            <a:picLocks noChangeAspect="1"/>
          </p:cNvPicPr>
          <p:nvPr/>
        </p:nvPicPr>
        <p:blipFill rotWithShape="1">
          <a:blip r:embed="rId11" cstate="screen"/>
          <a:srcRect/>
          <a:stretch>
            <a:fillRect/>
          </a:stretch>
        </p:blipFill>
        <p:spPr>
          <a:xfrm>
            <a:off x="258629" y="2085278"/>
            <a:ext cx="334538" cy="2732049"/>
          </a:xfrm>
          <a:prstGeom prst="rect">
            <a:avLst/>
          </a:prstGeom>
        </p:spPr>
      </p:pic>
      <p:pic>
        <p:nvPicPr>
          <p:cNvPr id="2" name="图片 1"/>
          <p:cNvPicPr>
            <a:picLocks noChangeAspect="1"/>
          </p:cNvPicPr>
          <p:nvPr/>
        </p:nvPicPr>
        <p:blipFill rotWithShape="1">
          <a:blip r:embed="rId12" cstate="screen"/>
          <a:srcRect/>
          <a:stretch>
            <a:fillRect/>
          </a:stretch>
        </p:blipFill>
        <p:spPr>
          <a:xfrm>
            <a:off x="9999268" y="136839"/>
            <a:ext cx="1577121" cy="1011736"/>
          </a:xfrm>
          <a:prstGeom prst="rect">
            <a:avLst/>
          </a:prstGeom>
        </p:spPr>
      </p:pic>
      <p:grpSp>
        <p:nvGrpSpPr>
          <p:cNvPr id="25" name="组合 24"/>
          <p:cNvGrpSpPr/>
          <p:nvPr/>
        </p:nvGrpSpPr>
        <p:grpSpPr>
          <a:xfrm>
            <a:off x="2068575" y="1403237"/>
            <a:ext cx="2854411" cy="2854411"/>
            <a:chOff x="2364590" y="1833802"/>
            <a:chExt cx="2854411" cy="2854411"/>
          </a:xfrm>
        </p:grpSpPr>
        <p:sp>
          <p:nvSpPr>
            <p:cNvPr id="26" name="文本框 25"/>
            <p:cNvSpPr txBox="1"/>
            <p:nvPr/>
          </p:nvSpPr>
          <p:spPr>
            <a:xfrm>
              <a:off x="3092101" y="2454197"/>
              <a:ext cx="2026917" cy="1569660"/>
            </a:xfrm>
            <a:prstGeom prst="rect">
              <a:avLst/>
            </a:prstGeom>
            <a:noFill/>
          </p:spPr>
          <p:txBody>
            <a:bodyPr wrap="square" rtlCol="0">
              <a:spAutoFit/>
            </a:bodyPr>
            <a:lstStyle/>
            <a:p>
              <a:pPr defTabSz="457200">
                <a:defRPr/>
              </a:pPr>
              <a:r>
                <a:rPr lang="zh-CN" altLang="en-US" sz="9600" b="1" kern="0" dirty="0">
                  <a:effectLst>
                    <a:outerShdw blurRad="50800" dist="38100" dir="2700000" algn="tl" rotWithShape="0">
                      <a:prstClr val="black">
                        <a:alpha val="40000"/>
                      </a:prstClr>
                    </a:outerShdw>
                  </a:effectLst>
                  <a:cs typeface="+mn-ea"/>
                  <a:sym typeface="+mn-lt"/>
                </a:rPr>
                <a:t>肆</a:t>
              </a:r>
            </a:p>
          </p:txBody>
        </p:sp>
        <p:sp>
          <p:nvSpPr>
            <p:cNvPr id="34" name="菱形 33"/>
            <p:cNvSpPr/>
            <p:nvPr/>
          </p:nvSpPr>
          <p:spPr>
            <a:xfrm>
              <a:off x="2364590" y="1833802"/>
              <a:ext cx="2854411" cy="2854411"/>
            </a:xfrm>
            <a:prstGeom prst="diamond">
              <a:avLst/>
            </a:prstGeom>
            <a:noFill/>
            <a:ln w="12700" cap="flat" cmpd="sng" algn="ctr">
              <a:solidFill>
                <a:schemeClr val="bg1"/>
              </a:solidFill>
              <a:prstDash val="solid"/>
              <a:miter lim="800000"/>
            </a:ln>
            <a:effectLst/>
          </p:spPr>
          <p:txBody>
            <a:bodyPr rtlCol="0" anchor="ctr"/>
            <a:lstStyle/>
            <a:p>
              <a:pPr algn="ctr" defTabSz="457200">
                <a:defRPr/>
              </a:pPr>
              <a:endParaRPr lang="zh-CN" altLang="en-US" kern="0">
                <a:solidFill>
                  <a:prstClr val="white"/>
                </a:solidFill>
                <a:cs typeface="+mn-ea"/>
                <a:sym typeface="+mn-lt"/>
              </a:endParaRPr>
            </a:p>
          </p:txBody>
        </p:sp>
        <p:sp>
          <p:nvSpPr>
            <p:cNvPr id="37" name="菱形 36"/>
            <p:cNvSpPr/>
            <p:nvPr/>
          </p:nvSpPr>
          <p:spPr>
            <a:xfrm>
              <a:off x="2655898" y="1978996"/>
              <a:ext cx="2562752" cy="2562752"/>
            </a:xfrm>
            <a:prstGeom prst="diamond">
              <a:avLst/>
            </a:prstGeom>
            <a:noFill/>
            <a:ln w="12700" cap="flat" cmpd="sng" algn="ctr">
              <a:solidFill>
                <a:schemeClr val="bg1"/>
              </a:solidFill>
              <a:prstDash val="solid"/>
              <a:miter lim="800000"/>
            </a:ln>
            <a:effectLst/>
          </p:spPr>
          <p:txBody>
            <a:bodyPr rtlCol="0" anchor="ctr"/>
            <a:lstStyle/>
            <a:p>
              <a:pPr algn="ctr" defTabSz="457200">
                <a:defRPr/>
              </a:pPr>
              <a:endParaRPr lang="zh-CN" altLang="en-US" kern="0">
                <a:solidFill>
                  <a:prstClr val="white"/>
                </a:solidFill>
                <a:cs typeface="+mn-ea"/>
                <a:sym typeface="+mn-lt"/>
              </a:endParaRPr>
            </a:p>
          </p:txBody>
        </p:sp>
      </p:grpSp>
      <p:sp>
        <p:nvSpPr>
          <p:cNvPr id="38" name="文本框 37"/>
          <p:cNvSpPr txBox="1"/>
          <p:nvPr/>
        </p:nvSpPr>
        <p:spPr>
          <a:xfrm>
            <a:off x="4857015" y="2013364"/>
            <a:ext cx="5109091" cy="1569660"/>
          </a:xfrm>
          <a:prstGeom prst="rect">
            <a:avLst/>
          </a:prstGeom>
          <a:noFill/>
        </p:spPr>
        <p:txBody>
          <a:bodyPr wrap="none" rtlCol="0">
            <a:spAutoFit/>
          </a:bodyPr>
          <a:lstStyle/>
          <a:p>
            <a:pPr defTabSz="457200"/>
            <a:r>
              <a:rPr lang="zh-CN" altLang="en-US" sz="9600" dirty="0">
                <a:solidFill>
                  <a:srgbClr val="C00000"/>
                </a:solidFill>
                <a:effectLst>
                  <a:outerShdw blurRad="38100" dist="38100" dir="2700000" algn="tl">
                    <a:srgbClr val="000000">
                      <a:alpha val="43137"/>
                    </a:srgbClr>
                  </a:outerShdw>
                </a:effectLst>
                <a:cs typeface="+mn-ea"/>
                <a:sym typeface="+mn-lt"/>
              </a:rPr>
              <a:t>著名诗词</a:t>
            </a:r>
          </a:p>
        </p:txBody>
      </p:sp>
      <p:pic>
        <p:nvPicPr>
          <p:cNvPr id="16" name="图片 15" descr="c"/>
          <p:cNvPicPr>
            <a:picLocks noChangeAspect="1"/>
          </p:cNvPicPr>
          <p:nvPr/>
        </p:nvPicPr>
        <p:blipFill>
          <a:blip r:embed="rId13" cstate="screen"/>
          <a:srcRect/>
          <a:stretch>
            <a:fillRect/>
          </a:stretch>
        </p:blipFill>
        <p:spPr>
          <a:xfrm>
            <a:off x="6699321" y="1107252"/>
            <a:ext cx="1141095" cy="1221740"/>
          </a:xfrm>
          <a:prstGeom prst="rect">
            <a:avLst/>
          </a:prstGeom>
        </p:spPr>
      </p:pic>
      <p:pic>
        <p:nvPicPr>
          <p:cNvPr id="17" name="图片 16" descr="c"/>
          <p:cNvPicPr>
            <a:picLocks noChangeAspect="1"/>
          </p:cNvPicPr>
          <p:nvPr/>
        </p:nvPicPr>
        <p:blipFill>
          <a:blip r:embed="rId14" cstate="screen"/>
          <a:srcRect/>
          <a:stretch>
            <a:fillRect/>
          </a:stretch>
        </p:blipFill>
        <p:spPr>
          <a:xfrm>
            <a:off x="2924407" y="3884845"/>
            <a:ext cx="838200" cy="1005840"/>
          </a:xfrm>
          <a:prstGeom prst="rect">
            <a:avLst/>
          </a:prstGeom>
        </p:spPr>
      </p:pic>
      <p:pic>
        <p:nvPicPr>
          <p:cNvPr id="18" name="图片 17" descr="c"/>
          <p:cNvPicPr>
            <a:picLocks noChangeAspect="1"/>
          </p:cNvPicPr>
          <p:nvPr/>
        </p:nvPicPr>
        <p:blipFill>
          <a:blip r:embed="rId15" cstate="screen"/>
          <a:srcRect b="-280"/>
          <a:stretch>
            <a:fillRect/>
          </a:stretch>
        </p:blipFill>
        <p:spPr>
          <a:xfrm>
            <a:off x="9310041" y="3799358"/>
            <a:ext cx="610235" cy="829945"/>
          </a:xfrm>
          <a:prstGeom prst="rect">
            <a:avLst/>
          </a:prstGeom>
        </p:spPr>
      </p:pic>
      <p:pic>
        <p:nvPicPr>
          <p:cNvPr id="19" name="图片 18" descr="c"/>
          <p:cNvPicPr>
            <a:picLocks noChangeAspect="1"/>
          </p:cNvPicPr>
          <p:nvPr/>
        </p:nvPicPr>
        <p:blipFill>
          <a:blip r:embed="rId14" cstate="screen"/>
          <a:srcRect/>
          <a:stretch>
            <a:fillRect/>
          </a:stretch>
        </p:blipFill>
        <p:spPr>
          <a:xfrm>
            <a:off x="7269868" y="3296438"/>
            <a:ext cx="838200" cy="1005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f5860363600bf85dbd11630758d7e1"/>
          <p:cNvPicPr>
            <a:picLocks noChangeAspect="1"/>
          </p:cNvPicPr>
          <p:nvPr/>
        </p:nvPicPr>
        <p:blipFill>
          <a:blip r:embed="rId3" cstate="screen"/>
          <a:stretch>
            <a:fillRect/>
          </a:stretch>
        </p:blipFill>
        <p:spPr>
          <a:xfrm>
            <a:off x="310204" y="1933002"/>
            <a:ext cx="3429000" cy="3429000"/>
          </a:xfrm>
          <a:prstGeom prst="rect">
            <a:avLst/>
          </a:prstGeom>
        </p:spPr>
      </p:pic>
      <p:sp>
        <p:nvSpPr>
          <p:cNvPr id="3" name="矩形 2"/>
          <p:cNvSpPr/>
          <p:nvPr/>
        </p:nvSpPr>
        <p:spPr>
          <a:xfrm>
            <a:off x="3615612" y="1782119"/>
            <a:ext cx="7954347" cy="3785652"/>
          </a:xfrm>
          <a:prstGeom prst="rect">
            <a:avLst/>
          </a:prstGeom>
        </p:spPr>
        <p:txBody>
          <a:bodyPr vert="horz" wrap="square">
            <a:spAutoFit/>
          </a:bodyPr>
          <a:lstStyle/>
          <a:p>
            <a:pPr marL="285750" indent="-285750">
              <a:lnSpc>
                <a:spcPct val="150000"/>
              </a:lnSpc>
              <a:buFont typeface="Arial" panose="020B0604020202020204" pitchFamily="34" charset="0"/>
              <a:buChar char="•"/>
            </a:pPr>
            <a:r>
              <a:rPr lang="zh-CN" altLang="en-US" sz="2000" spc="300" dirty="0">
                <a:solidFill>
                  <a:prstClr val="black"/>
                </a:solidFill>
                <a:cs typeface="+mn-ea"/>
                <a:sym typeface="+mn-lt"/>
              </a:rPr>
              <a:t>霜降、寒露都在阳历10月，各地农谚综合于下</a:t>
            </a:r>
          </a:p>
          <a:p>
            <a:pPr marL="285750" indent="-285750">
              <a:lnSpc>
                <a:spcPct val="150000"/>
              </a:lnSpc>
              <a:buFont typeface="Arial" panose="020B0604020202020204" pitchFamily="34" charset="0"/>
              <a:buChar char="•"/>
            </a:pPr>
            <a:endParaRPr lang="zh-CN" altLang="en-US" sz="2000" spc="300" dirty="0">
              <a:solidFill>
                <a:prstClr val="black"/>
              </a:solidFill>
              <a:cs typeface="+mn-ea"/>
              <a:sym typeface="+mn-lt"/>
            </a:endParaRPr>
          </a:p>
          <a:p>
            <a:pPr marL="285750" indent="-285750">
              <a:lnSpc>
                <a:spcPct val="150000"/>
              </a:lnSpc>
              <a:buFont typeface="Arial" panose="020B0604020202020204" pitchFamily="34" charset="0"/>
              <a:buChar char="•"/>
            </a:pPr>
            <a:r>
              <a:rPr lang="zh-CN" altLang="en-US" sz="2000" spc="300" dirty="0">
                <a:solidFill>
                  <a:prstClr val="black"/>
                </a:solidFill>
                <a:cs typeface="+mn-ea"/>
                <a:sym typeface="+mn-lt"/>
              </a:rPr>
              <a:t>山西：时值寒露抓秋耕，秋收秋种莫放松。采棉刨薯回茬麦结合秋浇快进行。浇地造林集饲料，山药异地换种子。</a:t>
            </a:r>
          </a:p>
          <a:p>
            <a:pPr marL="285750" indent="-285750">
              <a:lnSpc>
                <a:spcPct val="150000"/>
              </a:lnSpc>
              <a:buFont typeface="Arial" panose="020B0604020202020204" pitchFamily="34" charset="0"/>
              <a:buChar char="•"/>
            </a:pPr>
            <a:endParaRPr lang="zh-CN" altLang="en-US" sz="2000" spc="300" dirty="0">
              <a:solidFill>
                <a:prstClr val="black"/>
              </a:solidFill>
              <a:cs typeface="+mn-ea"/>
              <a:sym typeface="+mn-lt"/>
            </a:endParaRPr>
          </a:p>
          <a:p>
            <a:pPr marL="285750" indent="-285750">
              <a:lnSpc>
                <a:spcPct val="150000"/>
              </a:lnSpc>
              <a:buFont typeface="Arial" panose="020B0604020202020204" pitchFamily="34" charset="0"/>
              <a:buChar char="•"/>
            </a:pPr>
            <a:r>
              <a:rPr lang="zh-CN" altLang="en-US" sz="2000" spc="300" dirty="0">
                <a:solidFill>
                  <a:prstClr val="black"/>
                </a:solidFill>
                <a:cs typeface="+mn-ea"/>
                <a:sym typeface="+mn-lt"/>
              </a:rPr>
              <a:t>河北：寒露霜降，收割大豆。抓紧打场，及时入库。晚茬小麦，突击播种。收割山草，好喂牲口。菠菜油菜，种上几亩。来年春季，能早收获。</a:t>
            </a:r>
          </a:p>
        </p:txBody>
      </p:sp>
      <p:sp>
        <p:nvSpPr>
          <p:cNvPr id="8" name="文本框 7"/>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著名诗词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67516" y="2054329"/>
            <a:ext cx="6009145" cy="3323987"/>
          </a:xfrm>
          <a:prstGeom prst="rect">
            <a:avLst/>
          </a:prstGeom>
        </p:spPr>
        <p:txBody>
          <a:bodyPr vert="horz" wrap="square">
            <a:spAutoFit/>
          </a:bodyPr>
          <a:lstStyle/>
          <a:p>
            <a:pPr>
              <a:lnSpc>
                <a:spcPct val="150000"/>
              </a:lnSpc>
            </a:pPr>
            <a:r>
              <a:rPr lang="zh-CN" altLang="en-US" sz="2000" spc="300" dirty="0">
                <a:solidFill>
                  <a:prstClr val="black"/>
                </a:solidFill>
                <a:cs typeface="+mn-ea"/>
                <a:sym typeface="+mn-lt"/>
              </a:rPr>
              <a:t>江苏：寒露无青稻，霜降一齐倒。</a:t>
            </a:r>
          </a:p>
          <a:p>
            <a:pPr>
              <a:lnSpc>
                <a:spcPct val="150000"/>
              </a:lnSpc>
            </a:pPr>
            <a:r>
              <a:rPr lang="zh-CN" altLang="en-US" sz="2000" spc="300" dirty="0">
                <a:solidFill>
                  <a:prstClr val="black"/>
                </a:solidFill>
                <a:cs typeface="+mn-ea"/>
                <a:sym typeface="+mn-lt"/>
              </a:rPr>
              <a:t>上海：十月寒露接霜降，秋收秋种冬活忙，晚稻脱粒棉翻晒，精收细打妥收藏。</a:t>
            </a:r>
          </a:p>
          <a:p>
            <a:pPr>
              <a:lnSpc>
                <a:spcPct val="150000"/>
              </a:lnSpc>
            </a:pPr>
            <a:r>
              <a:rPr lang="zh-CN" altLang="en-US" sz="2000" spc="300" dirty="0">
                <a:solidFill>
                  <a:prstClr val="black"/>
                </a:solidFill>
                <a:cs typeface="+mn-ea"/>
                <a:sym typeface="+mn-lt"/>
              </a:rPr>
              <a:t>安徽，寒露收割罢，霜降把地翻。</a:t>
            </a:r>
          </a:p>
          <a:p>
            <a:pPr>
              <a:lnSpc>
                <a:spcPct val="150000"/>
              </a:lnSpc>
            </a:pPr>
            <a:r>
              <a:rPr lang="zh-CN" altLang="en-US" sz="2000" spc="300" dirty="0">
                <a:solidFill>
                  <a:prstClr val="black"/>
                </a:solidFill>
                <a:cs typeface="+mn-ea"/>
                <a:sym typeface="+mn-lt"/>
              </a:rPr>
              <a:t>湖南：十月寒露霜降到，收割晚稻又挖薯。</a:t>
            </a:r>
          </a:p>
          <a:p>
            <a:pPr>
              <a:lnSpc>
                <a:spcPct val="150000"/>
              </a:lnSpc>
            </a:pPr>
            <a:r>
              <a:rPr lang="zh-CN" altLang="en-US" sz="2000" spc="300" dirty="0">
                <a:solidFill>
                  <a:prstClr val="black"/>
                </a:solidFill>
                <a:cs typeface="+mn-ea"/>
                <a:sym typeface="+mn-lt"/>
              </a:rPr>
              <a:t>福建：十月寒露霜降临，稻香千里逐片黄，冬种计划积肥足，添修工具稻登场。</a:t>
            </a:r>
          </a:p>
        </p:txBody>
      </p:sp>
      <p:sp>
        <p:nvSpPr>
          <p:cNvPr id="8" name="文本框 7"/>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著名诗词</a:t>
            </a:r>
          </a:p>
        </p:txBody>
      </p:sp>
      <p:pic>
        <p:nvPicPr>
          <p:cNvPr id="3" name="图片 2"/>
          <p:cNvPicPr>
            <a:picLocks noChangeAspect="1"/>
          </p:cNvPicPr>
          <p:nvPr/>
        </p:nvPicPr>
        <p:blipFill>
          <a:blip r:embed="rId4"/>
          <a:stretch>
            <a:fillRect/>
          </a:stretch>
        </p:blipFill>
        <p:spPr>
          <a:xfrm>
            <a:off x="6674498" y="2262415"/>
            <a:ext cx="4572000" cy="285292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8336" y="2989980"/>
            <a:ext cx="5948942" cy="1938992"/>
          </a:xfrm>
          <a:prstGeom prst="rect">
            <a:avLst/>
          </a:prstGeom>
          <a:noFill/>
        </p:spPr>
        <p:txBody>
          <a:bodyPr vert="horz" wrap="square" rtlCol="0">
            <a:spAutoFit/>
          </a:bodyPr>
          <a:lstStyle/>
          <a:p>
            <a:pPr algn="ctr">
              <a:lnSpc>
                <a:spcPct val="150000"/>
              </a:lnSpc>
            </a:pPr>
            <a:r>
              <a:rPr lang="zh-CN" altLang="en-US" sz="2000" spc="1800" dirty="0">
                <a:cs typeface="+mn-ea"/>
                <a:sym typeface="+mn-lt"/>
              </a:rPr>
              <a:t>泊舟淮水次，霜降夕流清。</a:t>
            </a:r>
          </a:p>
          <a:p>
            <a:pPr algn="ctr">
              <a:lnSpc>
                <a:spcPct val="150000"/>
              </a:lnSpc>
            </a:pPr>
            <a:r>
              <a:rPr lang="zh-CN" altLang="en-US" sz="2000" spc="1800" dirty="0">
                <a:cs typeface="+mn-ea"/>
                <a:sym typeface="+mn-lt"/>
              </a:rPr>
              <a:t>夜久潮侵岸，天寒月近城。</a:t>
            </a:r>
          </a:p>
          <a:p>
            <a:pPr algn="ctr">
              <a:lnSpc>
                <a:spcPct val="150000"/>
              </a:lnSpc>
            </a:pPr>
            <a:r>
              <a:rPr lang="zh-CN" altLang="en-US" sz="2000" spc="1800" dirty="0">
                <a:cs typeface="+mn-ea"/>
                <a:sym typeface="+mn-lt"/>
              </a:rPr>
              <a:t>平沙依雁宿，候馆听鸡鸣。</a:t>
            </a:r>
          </a:p>
          <a:p>
            <a:pPr algn="ctr">
              <a:lnSpc>
                <a:spcPct val="150000"/>
              </a:lnSpc>
            </a:pPr>
            <a:r>
              <a:rPr lang="zh-CN" altLang="en-US" sz="2000" spc="1800" dirty="0">
                <a:cs typeface="+mn-ea"/>
                <a:sym typeface="+mn-lt"/>
              </a:rPr>
              <a:t>乡国云霄外，谁堪羁旅情。</a:t>
            </a:r>
          </a:p>
        </p:txBody>
      </p:sp>
      <p:sp>
        <p:nvSpPr>
          <p:cNvPr id="17" name="文本框 16"/>
          <p:cNvSpPr txBox="1"/>
          <p:nvPr/>
        </p:nvSpPr>
        <p:spPr>
          <a:xfrm>
            <a:off x="1910113" y="1995459"/>
            <a:ext cx="3850891" cy="749885"/>
          </a:xfrm>
          <a:prstGeom prst="rect">
            <a:avLst/>
          </a:prstGeom>
          <a:noFill/>
        </p:spPr>
        <p:txBody>
          <a:bodyPr vert="horz" wrap="square" rtlCol="0">
            <a:spAutoFit/>
          </a:bodyPr>
          <a:lstStyle/>
          <a:p>
            <a:pPr algn="ctr">
              <a:lnSpc>
                <a:spcPct val="150000"/>
              </a:lnSpc>
            </a:pPr>
            <a:r>
              <a:rPr lang="zh-CN" altLang="en-US" sz="3200" b="1" dirty="0">
                <a:cs typeface="+mn-ea"/>
                <a:sym typeface="+mn-lt"/>
              </a:rPr>
              <a:t>《泊舟盱眙》 韦建</a:t>
            </a:r>
          </a:p>
        </p:txBody>
      </p:sp>
      <p:pic>
        <p:nvPicPr>
          <p:cNvPr id="6" name="图片 5" descr="22b907b3714b59ef22472df3bc04da1a"/>
          <p:cNvPicPr>
            <a:picLocks noChangeAspect="1"/>
          </p:cNvPicPr>
          <p:nvPr/>
        </p:nvPicPr>
        <p:blipFill>
          <a:blip r:embed="rId3" cstate="screen"/>
          <a:stretch>
            <a:fillRect/>
          </a:stretch>
        </p:blipFill>
        <p:spPr>
          <a:xfrm>
            <a:off x="7241889" y="2183319"/>
            <a:ext cx="3471955" cy="3051154"/>
          </a:xfrm>
          <a:prstGeom prst="rect">
            <a:avLst/>
          </a:prstGeom>
        </p:spPr>
      </p:pic>
      <p:sp>
        <p:nvSpPr>
          <p:cNvPr id="9" name="文本框 8"/>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著名诗词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11400" y="3000649"/>
            <a:ext cx="6069651" cy="1938992"/>
          </a:xfrm>
          <a:prstGeom prst="rect">
            <a:avLst/>
          </a:prstGeom>
          <a:noFill/>
        </p:spPr>
        <p:txBody>
          <a:bodyPr vert="horz" wrap="square" rtlCol="0">
            <a:spAutoFit/>
          </a:bodyPr>
          <a:lstStyle/>
          <a:p>
            <a:pPr algn="ctr">
              <a:lnSpc>
                <a:spcPct val="150000"/>
              </a:lnSpc>
            </a:pPr>
            <a:r>
              <a:rPr lang="zh-CN" altLang="en-US" sz="2000" spc="1800" dirty="0">
                <a:cs typeface="+mn-ea"/>
                <a:sym typeface="+mn-lt"/>
              </a:rPr>
              <a:t>霜降三旬后，蓂馀一叶秋。玄阴迎落日，凉魄尽残钩。</a:t>
            </a:r>
          </a:p>
          <a:p>
            <a:pPr algn="ctr">
              <a:lnSpc>
                <a:spcPct val="150000"/>
              </a:lnSpc>
            </a:pPr>
            <a:r>
              <a:rPr lang="zh-CN" altLang="en-US" sz="2000" spc="1800" dirty="0">
                <a:cs typeface="+mn-ea"/>
                <a:sym typeface="+mn-lt"/>
              </a:rPr>
              <a:t>半夜灰移管，明朝帝御裘。潘安过今夕，休咏赋中愁。</a:t>
            </a:r>
          </a:p>
        </p:txBody>
      </p:sp>
      <p:sp>
        <p:nvSpPr>
          <p:cNvPr id="19" name="文本框 18"/>
          <p:cNvSpPr txBox="1"/>
          <p:nvPr/>
        </p:nvSpPr>
        <p:spPr>
          <a:xfrm>
            <a:off x="4955275" y="1948167"/>
            <a:ext cx="5942965" cy="749885"/>
          </a:xfrm>
          <a:prstGeom prst="rect">
            <a:avLst/>
          </a:prstGeom>
          <a:noFill/>
        </p:spPr>
        <p:txBody>
          <a:bodyPr vert="horz" wrap="square" rtlCol="0">
            <a:spAutoFit/>
          </a:bodyPr>
          <a:lstStyle/>
          <a:p>
            <a:pPr algn="ctr">
              <a:lnSpc>
                <a:spcPct val="150000"/>
              </a:lnSpc>
            </a:pPr>
            <a:r>
              <a:rPr lang="zh-CN" altLang="en-US" sz="3200" b="1" dirty="0">
                <a:cs typeface="+mn-ea"/>
                <a:sym typeface="+mn-lt"/>
              </a:rPr>
              <a:t>《赋得九月尽(秋字)》元稹</a:t>
            </a:r>
          </a:p>
        </p:txBody>
      </p:sp>
      <p:pic>
        <p:nvPicPr>
          <p:cNvPr id="7" name="图片 6" descr="f0c83f8af5b0cfd6fa58637bded2124d"/>
          <p:cNvPicPr>
            <a:picLocks noChangeAspect="1"/>
          </p:cNvPicPr>
          <p:nvPr/>
        </p:nvPicPr>
        <p:blipFill>
          <a:blip r:embed="rId3" cstate="screen"/>
          <a:stretch>
            <a:fillRect/>
          </a:stretch>
        </p:blipFill>
        <p:spPr>
          <a:xfrm>
            <a:off x="910949" y="1948167"/>
            <a:ext cx="3283288" cy="3230323"/>
          </a:xfrm>
          <a:prstGeom prst="rect">
            <a:avLst/>
          </a:prstGeom>
        </p:spPr>
      </p:pic>
      <p:sp>
        <p:nvSpPr>
          <p:cNvPr id="9" name="文本框 8"/>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著名诗词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9489" y="2899392"/>
            <a:ext cx="5496511" cy="1938992"/>
          </a:xfrm>
          <a:prstGeom prst="rect">
            <a:avLst/>
          </a:prstGeom>
          <a:noFill/>
        </p:spPr>
        <p:txBody>
          <a:bodyPr vert="horz" wrap="square" rtlCol="0">
            <a:spAutoFit/>
          </a:bodyPr>
          <a:lstStyle/>
          <a:p>
            <a:pPr algn="ctr">
              <a:lnSpc>
                <a:spcPct val="150000"/>
              </a:lnSpc>
            </a:pPr>
            <a:r>
              <a:rPr lang="zh-CN" altLang="en-US" sz="2000" spc="1800" dirty="0">
                <a:cs typeface="+mn-ea"/>
                <a:sym typeface="+mn-lt"/>
              </a:rPr>
              <a:t>一朝秋暮露成霜，</a:t>
            </a:r>
            <a:endParaRPr lang="en-US" altLang="zh-CN" sz="2000" spc="1800" dirty="0">
              <a:cs typeface="+mn-ea"/>
              <a:sym typeface="+mn-lt"/>
            </a:endParaRPr>
          </a:p>
          <a:p>
            <a:pPr algn="ctr">
              <a:lnSpc>
                <a:spcPct val="150000"/>
              </a:lnSpc>
            </a:pPr>
            <a:r>
              <a:rPr lang="zh-CN" altLang="en-US" sz="2000" spc="1800" dirty="0">
                <a:cs typeface="+mn-ea"/>
                <a:sym typeface="+mn-lt"/>
              </a:rPr>
              <a:t>几份凝结几份阳。</a:t>
            </a:r>
          </a:p>
          <a:p>
            <a:pPr algn="ctr">
              <a:lnSpc>
                <a:spcPct val="150000"/>
              </a:lnSpc>
            </a:pPr>
            <a:r>
              <a:rPr lang="zh-CN" altLang="en-US" sz="2000" spc="1800" dirty="0">
                <a:cs typeface="+mn-ea"/>
                <a:sym typeface="+mn-lt"/>
              </a:rPr>
              <a:t>荷败千池萧瑟岸，</a:t>
            </a:r>
            <a:endParaRPr lang="en-US" altLang="zh-CN" sz="2000" spc="1800" dirty="0">
              <a:cs typeface="+mn-ea"/>
              <a:sym typeface="+mn-lt"/>
            </a:endParaRPr>
          </a:p>
          <a:p>
            <a:pPr algn="ctr">
              <a:lnSpc>
                <a:spcPct val="150000"/>
              </a:lnSpc>
            </a:pPr>
            <a:r>
              <a:rPr lang="zh-CN" altLang="en-US" sz="2000" spc="1800" dirty="0">
                <a:cs typeface="+mn-ea"/>
                <a:sym typeface="+mn-lt"/>
              </a:rPr>
              <a:t>棉白万顷采收忙。</a:t>
            </a:r>
          </a:p>
        </p:txBody>
      </p:sp>
      <p:sp>
        <p:nvSpPr>
          <p:cNvPr id="19" name="文本框 18"/>
          <p:cNvSpPr txBox="1"/>
          <p:nvPr/>
        </p:nvSpPr>
        <p:spPr>
          <a:xfrm>
            <a:off x="152779" y="2069465"/>
            <a:ext cx="5942965" cy="749885"/>
          </a:xfrm>
          <a:prstGeom prst="rect">
            <a:avLst/>
          </a:prstGeom>
          <a:noFill/>
        </p:spPr>
        <p:txBody>
          <a:bodyPr vert="horz" wrap="square" rtlCol="0">
            <a:spAutoFit/>
          </a:bodyPr>
          <a:lstStyle/>
          <a:p>
            <a:pPr algn="ctr">
              <a:lnSpc>
                <a:spcPct val="150000"/>
              </a:lnSpc>
            </a:pPr>
            <a:r>
              <a:rPr lang="en-US" altLang="zh-CN" sz="3200" b="1" dirty="0">
                <a:cs typeface="+mn-ea"/>
                <a:sym typeface="+mn-lt"/>
              </a:rPr>
              <a:t>《</a:t>
            </a:r>
            <a:r>
              <a:rPr lang="zh-CN" altLang="en-US" sz="3200" b="1" dirty="0">
                <a:cs typeface="+mn-ea"/>
                <a:sym typeface="+mn-lt"/>
              </a:rPr>
              <a:t>霜降</a:t>
            </a:r>
            <a:r>
              <a:rPr lang="en-US" altLang="zh-CN" sz="3200" b="1" dirty="0">
                <a:cs typeface="+mn-ea"/>
                <a:sym typeface="+mn-lt"/>
              </a:rPr>
              <a:t>》</a:t>
            </a:r>
            <a:r>
              <a:rPr lang="zh-CN" altLang="en-US" sz="3200" b="1" dirty="0">
                <a:cs typeface="+mn-ea"/>
                <a:sym typeface="+mn-lt"/>
              </a:rPr>
              <a:t>（左河水）</a:t>
            </a:r>
          </a:p>
        </p:txBody>
      </p:sp>
      <p:sp>
        <p:nvSpPr>
          <p:cNvPr id="9" name="文本框 8"/>
          <p:cNvSpPr txBox="1"/>
          <p:nvPr/>
        </p:nvSpPr>
        <p:spPr>
          <a:xfrm>
            <a:off x="867516" y="15775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著名诗词</a:t>
            </a:r>
          </a:p>
        </p:txBody>
      </p:sp>
      <p:pic>
        <p:nvPicPr>
          <p:cNvPr id="4" name="图片 3"/>
          <p:cNvPicPr>
            <a:picLocks noChangeAspect="1"/>
          </p:cNvPicPr>
          <p:nvPr/>
        </p:nvPicPr>
        <p:blipFill rotWithShape="1">
          <a:blip r:embed="rId3" cstate="screen"/>
          <a:srcRect/>
          <a:stretch>
            <a:fillRect/>
          </a:stretch>
        </p:blipFill>
        <p:spPr>
          <a:xfrm>
            <a:off x="6252677" y="2071983"/>
            <a:ext cx="4322690" cy="27140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cstate="screen"/>
          <a:srcRect/>
          <a:stretch>
            <a:fillRect/>
          </a:stretch>
        </p:blipFill>
        <p:spPr>
          <a:xfrm>
            <a:off x="0" y="4319552"/>
            <a:ext cx="2341756" cy="2356673"/>
          </a:xfrm>
          <a:prstGeom prst="rect">
            <a:avLst/>
          </a:prstGeom>
        </p:spPr>
      </p:pic>
      <p:pic>
        <p:nvPicPr>
          <p:cNvPr id="21" name="图片 20"/>
          <p:cNvPicPr>
            <a:picLocks noChangeAspect="1"/>
          </p:cNvPicPr>
          <p:nvPr/>
        </p:nvPicPr>
        <p:blipFill rotWithShape="1">
          <a:blip r:embed="rId5" cstate="screen"/>
          <a:srcRect/>
          <a:stretch>
            <a:fillRect/>
          </a:stretch>
        </p:blipFill>
        <p:spPr>
          <a:xfrm>
            <a:off x="0" y="4432610"/>
            <a:ext cx="12192000" cy="2408663"/>
          </a:xfrm>
          <a:custGeom>
            <a:avLst/>
            <a:gdLst>
              <a:gd name="connsiteX0" fmla="*/ 550134 w 4571570"/>
              <a:gd name="connsiteY0" fmla="*/ 0 h 2408663"/>
              <a:gd name="connsiteX1" fmla="*/ 3738342 w 4571570"/>
              <a:gd name="connsiteY1" fmla="*/ 0 h 2408663"/>
              <a:gd name="connsiteX2" fmla="*/ 3738342 w 4571570"/>
              <a:gd name="connsiteY2" fmla="*/ 676662 h 2408663"/>
              <a:gd name="connsiteX3" fmla="*/ 4571570 w 4571570"/>
              <a:gd name="connsiteY3" fmla="*/ 676662 h 2408663"/>
              <a:gd name="connsiteX4" fmla="*/ 4571570 w 4571570"/>
              <a:gd name="connsiteY4" fmla="*/ 2408663 h 2408663"/>
              <a:gd name="connsiteX5" fmla="*/ 0 w 4571570"/>
              <a:gd name="connsiteY5" fmla="*/ 2408663 h 2408663"/>
              <a:gd name="connsiteX6" fmla="*/ 0 w 4571570"/>
              <a:gd name="connsiteY6" fmla="*/ 1683298 h 2408663"/>
              <a:gd name="connsiteX7" fmla="*/ 14445 w 4571570"/>
              <a:gd name="connsiteY7" fmla="*/ 1682462 h 2408663"/>
              <a:gd name="connsiteX8" fmla="*/ 1904779 w 4571570"/>
              <a:gd name="connsiteY8" fmla="*/ 895738 h 2408663"/>
              <a:gd name="connsiteX9" fmla="*/ 552233 w 4571570"/>
              <a:gd name="connsiteY9" fmla="*/ 839 h 2408663"/>
              <a:gd name="connsiteX10" fmla="*/ 550134 w 4571570"/>
              <a:gd name="connsiteY10" fmla="*/ 0 h 24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570" h="2408663">
                <a:moveTo>
                  <a:pt x="550134" y="0"/>
                </a:moveTo>
                <a:lnTo>
                  <a:pt x="3738342" y="0"/>
                </a:lnTo>
                <a:lnTo>
                  <a:pt x="3738342" y="676662"/>
                </a:lnTo>
                <a:lnTo>
                  <a:pt x="4571570" y="676662"/>
                </a:lnTo>
                <a:lnTo>
                  <a:pt x="4571570" y="2408663"/>
                </a:lnTo>
                <a:lnTo>
                  <a:pt x="0" y="2408663"/>
                </a:lnTo>
                <a:lnTo>
                  <a:pt x="0" y="1683298"/>
                </a:lnTo>
                <a:lnTo>
                  <a:pt x="14445" y="1682462"/>
                </a:lnTo>
                <a:cubicBezTo>
                  <a:pt x="673704" y="1615148"/>
                  <a:pt x="1902845" y="1148548"/>
                  <a:pt x="1904779" y="895738"/>
                </a:cubicBezTo>
                <a:cubicBezTo>
                  <a:pt x="1906267" y="701269"/>
                  <a:pt x="1184699" y="267125"/>
                  <a:pt x="552233" y="839"/>
                </a:cubicBezTo>
                <a:lnTo>
                  <a:pt x="550134" y="0"/>
                </a:lnTo>
                <a:close/>
              </a:path>
            </a:pathLst>
          </a:custGeom>
        </p:spPr>
      </p:pic>
      <p:pic>
        <p:nvPicPr>
          <p:cNvPr id="29" name="图片 28"/>
          <p:cNvPicPr>
            <a:picLocks noChangeAspect="1"/>
          </p:cNvPicPr>
          <p:nvPr/>
        </p:nvPicPr>
        <p:blipFill rotWithShape="1">
          <a:blip r:embed="rId6" cstate="screen"/>
          <a:srcRect/>
          <a:stretch>
            <a:fillRect/>
          </a:stretch>
        </p:blipFill>
        <p:spPr>
          <a:xfrm>
            <a:off x="10247971" y="3636927"/>
            <a:ext cx="1944029" cy="1591366"/>
          </a:xfrm>
          <a:prstGeom prst="rect">
            <a:avLst/>
          </a:prstGeom>
        </p:spPr>
      </p:pic>
      <p:pic>
        <p:nvPicPr>
          <p:cNvPr id="30" name="图片 29"/>
          <p:cNvPicPr>
            <a:picLocks noChangeAspect="1"/>
          </p:cNvPicPr>
          <p:nvPr/>
        </p:nvPicPr>
        <p:blipFill rotWithShape="1">
          <a:blip r:embed="rId7" cstate="screen"/>
          <a:srcRect/>
          <a:stretch>
            <a:fillRect/>
          </a:stretch>
        </p:blipFill>
        <p:spPr>
          <a:xfrm>
            <a:off x="6021658" y="6038387"/>
            <a:ext cx="546410" cy="570694"/>
          </a:xfrm>
          <a:prstGeom prst="rect">
            <a:avLst/>
          </a:prstGeom>
        </p:spPr>
      </p:pic>
      <p:pic>
        <p:nvPicPr>
          <p:cNvPr id="31" name="图片 30"/>
          <p:cNvPicPr>
            <a:picLocks noChangeAspect="1"/>
          </p:cNvPicPr>
          <p:nvPr/>
        </p:nvPicPr>
        <p:blipFill rotWithShape="1">
          <a:blip r:embed="rId8" cstate="screen"/>
          <a:srcRect/>
          <a:stretch>
            <a:fillRect/>
          </a:stretch>
        </p:blipFill>
        <p:spPr>
          <a:xfrm>
            <a:off x="-1" y="0"/>
            <a:ext cx="2621487" cy="2085278"/>
          </a:xfrm>
          <a:prstGeom prst="rect">
            <a:avLst/>
          </a:prstGeom>
        </p:spPr>
      </p:pic>
      <p:pic>
        <p:nvPicPr>
          <p:cNvPr id="32" name="图片 31"/>
          <p:cNvPicPr>
            <a:picLocks noChangeAspect="1"/>
          </p:cNvPicPr>
          <p:nvPr/>
        </p:nvPicPr>
        <p:blipFill rotWithShape="1">
          <a:blip r:embed="rId9" cstate="screen"/>
          <a:srcRect/>
          <a:stretch>
            <a:fillRect/>
          </a:stretch>
        </p:blipFill>
        <p:spPr>
          <a:xfrm>
            <a:off x="1110019" y="2880961"/>
            <a:ext cx="2210879" cy="840758"/>
          </a:xfrm>
          <a:prstGeom prst="rect">
            <a:avLst/>
          </a:prstGeom>
        </p:spPr>
      </p:pic>
      <p:pic>
        <p:nvPicPr>
          <p:cNvPr id="33" name="图片 32"/>
          <p:cNvPicPr>
            <a:picLocks noChangeAspect="1"/>
          </p:cNvPicPr>
          <p:nvPr/>
        </p:nvPicPr>
        <p:blipFill rotWithShape="1">
          <a:blip r:embed="rId10" cstate="screen"/>
          <a:srcRect/>
          <a:stretch>
            <a:fillRect/>
          </a:stretch>
        </p:blipFill>
        <p:spPr>
          <a:xfrm>
            <a:off x="10381785" y="790577"/>
            <a:ext cx="1810215" cy="2846350"/>
          </a:xfrm>
          <a:prstGeom prst="rect">
            <a:avLst/>
          </a:prstGeom>
        </p:spPr>
      </p:pic>
      <p:pic>
        <p:nvPicPr>
          <p:cNvPr id="34" name="图片 33"/>
          <p:cNvPicPr>
            <a:picLocks noChangeAspect="1"/>
          </p:cNvPicPr>
          <p:nvPr/>
        </p:nvPicPr>
        <p:blipFill rotWithShape="1">
          <a:blip r:embed="rId11" cstate="screen"/>
          <a:srcRect/>
          <a:stretch>
            <a:fillRect/>
          </a:stretch>
        </p:blipFill>
        <p:spPr>
          <a:xfrm>
            <a:off x="4871862" y="136839"/>
            <a:ext cx="2655711" cy="5341433"/>
          </a:xfrm>
          <a:prstGeom prst="rect">
            <a:avLst/>
          </a:prstGeom>
          <a:effectLst>
            <a:outerShdw blurRad="63500" sx="102000" sy="102000" algn="ctr" rotWithShape="0">
              <a:prstClr val="black">
                <a:alpha val="40000"/>
              </a:prstClr>
            </a:outerShdw>
          </a:effectLst>
        </p:spPr>
      </p:pic>
      <p:pic>
        <p:nvPicPr>
          <p:cNvPr id="36" name="图片 35"/>
          <p:cNvPicPr>
            <a:picLocks noChangeAspect="1"/>
          </p:cNvPicPr>
          <p:nvPr/>
        </p:nvPicPr>
        <p:blipFill rotWithShape="1">
          <a:blip r:embed="rId12" cstate="screen"/>
          <a:srcRect/>
          <a:stretch>
            <a:fillRect/>
          </a:stretch>
        </p:blipFill>
        <p:spPr>
          <a:xfrm>
            <a:off x="258629" y="2085278"/>
            <a:ext cx="334538" cy="2732049"/>
          </a:xfrm>
          <a:prstGeom prst="rect">
            <a:avLst/>
          </a:prstGeom>
        </p:spPr>
      </p:pic>
      <p:pic>
        <p:nvPicPr>
          <p:cNvPr id="37" name="图片 36" descr="c"/>
          <p:cNvPicPr>
            <a:picLocks noChangeAspect="1"/>
          </p:cNvPicPr>
          <p:nvPr/>
        </p:nvPicPr>
        <p:blipFill>
          <a:blip r:embed="rId13" cstate="screen"/>
          <a:srcRect/>
          <a:stretch>
            <a:fillRect/>
          </a:stretch>
        </p:blipFill>
        <p:spPr>
          <a:xfrm>
            <a:off x="8173530" y="1543684"/>
            <a:ext cx="1141095" cy="1221740"/>
          </a:xfrm>
          <a:prstGeom prst="rect">
            <a:avLst/>
          </a:prstGeom>
        </p:spPr>
      </p:pic>
      <p:pic>
        <p:nvPicPr>
          <p:cNvPr id="38" name="图片 37" descr="c"/>
          <p:cNvPicPr>
            <a:picLocks noChangeAspect="1"/>
          </p:cNvPicPr>
          <p:nvPr/>
        </p:nvPicPr>
        <p:blipFill>
          <a:blip r:embed="rId14" cstate="screen"/>
          <a:srcRect/>
          <a:stretch>
            <a:fillRect/>
          </a:stretch>
        </p:blipFill>
        <p:spPr>
          <a:xfrm>
            <a:off x="3284315" y="3134007"/>
            <a:ext cx="838200" cy="1005840"/>
          </a:xfrm>
          <a:prstGeom prst="rect">
            <a:avLst/>
          </a:prstGeom>
        </p:spPr>
      </p:pic>
      <p:pic>
        <p:nvPicPr>
          <p:cNvPr id="39" name="图片 38" descr="c"/>
          <p:cNvPicPr>
            <a:picLocks noChangeAspect="1"/>
          </p:cNvPicPr>
          <p:nvPr/>
        </p:nvPicPr>
        <p:blipFill>
          <a:blip r:embed="rId15" cstate="screen"/>
          <a:srcRect b="-280"/>
          <a:stretch>
            <a:fillRect/>
          </a:stretch>
        </p:blipFill>
        <p:spPr>
          <a:xfrm>
            <a:off x="9389033" y="3928022"/>
            <a:ext cx="610235" cy="829945"/>
          </a:xfrm>
          <a:prstGeom prst="rect">
            <a:avLst/>
          </a:prstGeom>
        </p:spPr>
      </p:pic>
      <p:pic>
        <p:nvPicPr>
          <p:cNvPr id="40" name="图片 39" descr="c"/>
          <p:cNvPicPr>
            <a:picLocks noChangeAspect="1"/>
          </p:cNvPicPr>
          <p:nvPr/>
        </p:nvPicPr>
        <p:blipFill>
          <a:blip r:embed="rId14" cstate="screen"/>
          <a:srcRect/>
          <a:stretch>
            <a:fillRect/>
          </a:stretch>
        </p:blipFill>
        <p:spPr>
          <a:xfrm>
            <a:off x="7431452" y="3244925"/>
            <a:ext cx="838200" cy="1005840"/>
          </a:xfrm>
          <a:prstGeom prst="rect">
            <a:avLst/>
          </a:prstGeom>
        </p:spPr>
      </p:pic>
      <p:pic>
        <p:nvPicPr>
          <p:cNvPr id="2" name="图片 1"/>
          <p:cNvPicPr>
            <a:picLocks noChangeAspect="1"/>
          </p:cNvPicPr>
          <p:nvPr/>
        </p:nvPicPr>
        <p:blipFill rotWithShape="1">
          <a:blip r:embed="rId16" cstate="screen"/>
          <a:srcRect/>
          <a:stretch>
            <a:fillRect/>
          </a:stretch>
        </p:blipFill>
        <p:spPr>
          <a:xfrm>
            <a:off x="9999268" y="136839"/>
            <a:ext cx="1577121" cy="1011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par>
                                <p:cTn id="18" presetID="53"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4" cstate="screen"/>
          <a:srcRect/>
          <a:stretch>
            <a:fillRect/>
          </a:stretch>
        </p:blipFill>
        <p:spPr>
          <a:xfrm>
            <a:off x="0" y="4319552"/>
            <a:ext cx="2341756" cy="2356673"/>
          </a:xfrm>
          <a:prstGeom prst="rect">
            <a:avLst/>
          </a:prstGeom>
        </p:spPr>
      </p:pic>
      <p:pic>
        <p:nvPicPr>
          <p:cNvPr id="21" name="图片 20"/>
          <p:cNvPicPr>
            <a:picLocks noChangeAspect="1"/>
          </p:cNvPicPr>
          <p:nvPr/>
        </p:nvPicPr>
        <p:blipFill rotWithShape="1">
          <a:blip r:embed="rId5" cstate="screen"/>
          <a:srcRect/>
          <a:stretch>
            <a:fillRect/>
          </a:stretch>
        </p:blipFill>
        <p:spPr>
          <a:xfrm>
            <a:off x="0" y="4432610"/>
            <a:ext cx="12192000" cy="2408663"/>
          </a:xfrm>
          <a:custGeom>
            <a:avLst/>
            <a:gdLst>
              <a:gd name="connsiteX0" fmla="*/ 550134 w 4571570"/>
              <a:gd name="connsiteY0" fmla="*/ 0 h 2408663"/>
              <a:gd name="connsiteX1" fmla="*/ 3738342 w 4571570"/>
              <a:gd name="connsiteY1" fmla="*/ 0 h 2408663"/>
              <a:gd name="connsiteX2" fmla="*/ 3738342 w 4571570"/>
              <a:gd name="connsiteY2" fmla="*/ 676662 h 2408663"/>
              <a:gd name="connsiteX3" fmla="*/ 4571570 w 4571570"/>
              <a:gd name="connsiteY3" fmla="*/ 676662 h 2408663"/>
              <a:gd name="connsiteX4" fmla="*/ 4571570 w 4571570"/>
              <a:gd name="connsiteY4" fmla="*/ 2408663 h 2408663"/>
              <a:gd name="connsiteX5" fmla="*/ 0 w 4571570"/>
              <a:gd name="connsiteY5" fmla="*/ 2408663 h 2408663"/>
              <a:gd name="connsiteX6" fmla="*/ 0 w 4571570"/>
              <a:gd name="connsiteY6" fmla="*/ 1683298 h 2408663"/>
              <a:gd name="connsiteX7" fmla="*/ 14445 w 4571570"/>
              <a:gd name="connsiteY7" fmla="*/ 1682462 h 2408663"/>
              <a:gd name="connsiteX8" fmla="*/ 1904779 w 4571570"/>
              <a:gd name="connsiteY8" fmla="*/ 895738 h 2408663"/>
              <a:gd name="connsiteX9" fmla="*/ 552233 w 4571570"/>
              <a:gd name="connsiteY9" fmla="*/ 839 h 2408663"/>
              <a:gd name="connsiteX10" fmla="*/ 550134 w 4571570"/>
              <a:gd name="connsiteY10" fmla="*/ 0 h 240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570" h="2408663">
                <a:moveTo>
                  <a:pt x="550134" y="0"/>
                </a:moveTo>
                <a:lnTo>
                  <a:pt x="3738342" y="0"/>
                </a:lnTo>
                <a:lnTo>
                  <a:pt x="3738342" y="676662"/>
                </a:lnTo>
                <a:lnTo>
                  <a:pt x="4571570" y="676662"/>
                </a:lnTo>
                <a:lnTo>
                  <a:pt x="4571570" y="2408663"/>
                </a:lnTo>
                <a:lnTo>
                  <a:pt x="0" y="2408663"/>
                </a:lnTo>
                <a:lnTo>
                  <a:pt x="0" y="1683298"/>
                </a:lnTo>
                <a:lnTo>
                  <a:pt x="14445" y="1682462"/>
                </a:lnTo>
                <a:cubicBezTo>
                  <a:pt x="673704" y="1615148"/>
                  <a:pt x="1902845" y="1148548"/>
                  <a:pt x="1904779" y="895738"/>
                </a:cubicBezTo>
                <a:cubicBezTo>
                  <a:pt x="1906267" y="701269"/>
                  <a:pt x="1184699" y="267125"/>
                  <a:pt x="552233" y="839"/>
                </a:cubicBezTo>
                <a:lnTo>
                  <a:pt x="550134" y="0"/>
                </a:lnTo>
                <a:close/>
              </a:path>
            </a:pathLst>
          </a:custGeom>
        </p:spPr>
      </p:pic>
      <p:pic>
        <p:nvPicPr>
          <p:cNvPr id="29" name="图片 28"/>
          <p:cNvPicPr>
            <a:picLocks noChangeAspect="1"/>
          </p:cNvPicPr>
          <p:nvPr/>
        </p:nvPicPr>
        <p:blipFill rotWithShape="1">
          <a:blip r:embed="rId6" cstate="screen"/>
          <a:srcRect/>
          <a:stretch>
            <a:fillRect/>
          </a:stretch>
        </p:blipFill>
        <p:spPr>
          <a:xfrm>
            <a:off x="10247971" y="3636927"/>
            <a:ext cx="1944029" cy="1591366"/>
          </a:xfrm>
          <a:prstGeom prst="rect">
            <a:avLst/>
          </a:prstGeom>
        </p:spPr>
      </p:pic>
      <p:pic>
        <p:nvPicPr>
          <p:cNvPr id="30" name="图片 29"/>
          <p:cNvPicPr>
            <a:picLocks noChangeAspect="1"/>
          </p:cNvPicPr>
          <p:nvPr/>
        </p:nvPicPr>
        <p:blipFill rotWithShape="1">
          <a:blip r:embed="rId7" cstate="screen"/>
          <a:srcRect/>
          <a:stretch>
            <a:fillRect/>
          </a:stretch>
        </p:blipFill>
        <p:spPr>
          <a:xfrm>
            <a:off x="6021658" y="6038387"/>
            <a:ext cx="546410" cy="570694"/>
          </a:xfrm>
          <a:prstGeom prst="rect">
            <a:avLst/>
          </a:prstGeom>
        </p:spPr>
      </p:pic>
      <p:pic>
        <p:nvPicPr>
          <p:cNvPr id="31" name="图片 30"/>
          <p:cNvPicPr>
            <a:picLocks noChangeAspect="1"/>
          </p:cNvPicPr>
          <p:nvPr/>
        </p:nvPicPr>
        <p:blipFill rotWithShape="1">
          <a:blip r:embed="rId8" cstate="screen"/>
          <a:srcRect/>
          <a:stretch>
            <a:fillRect/>
          </a:stretch>
        </p:blipFill>
        <p:spPr>
          <a:xfrm>
            <a:off x="-1" y="0"/>
            <a:ext cx="2621487" cy="2085278"/>
          </a:xfrm>
          <a:prstGeom prst="rect">
            <a:avLst/>
          </a:prstGeom>
        </p:spPr>
      </p:pic>
      <p:pic>
        <p:nvPicPr>
          <p:cNvPr id="32" name="图片 31"/>
          <p:cNvPicPr>
            <a:picLocks noChangeAspect="1"/>
          </p:cNvPicPr>
          <p:nvPr/>
        </p:nvPicPr>
        <p:blipFill rotWithShape="1">
          <a:blip r:embed="rId9" cstate="screen"/>
          <a:srcRect/>
          <a:stretch>
            <a:fillRect/>
          </a:stretch>
        </p:blipFill>
        <p:spPr>
          <a:xfrm>
            <a:off x="918916" y="3529948"/>
            <a:ext cx="2210879" cy="840758"/>
          </a:xfrm>
          <a:prstGeom prst="rect">
            <a:avLst/>
          </a:prstGeom>
        </p:spPr>
      </p:pic>
      <p:pic>
        <p:nvPicPr>
          <p:cNvPr id="33" name="图片 32"/>
          <p:cNvPicPr>
            <a:picLocks noChangeAspect="1"/>
          </p:cNvPicPr>
          <p:nvPr/>
        </p:nvPicPr>
        <p:blipFill rotWithShape="1">
          <a:blip r:embed="rId10" cstate="screen"/>
          <a:srcRect/>
          <a:stretch>
            <a:fillRect/>
          </a:stretch>
        </p:blipFill>
        <p:spPr>
          <a:xfrm>
            <a:off x="10381785" y="790577"/>
            <a:ext cx="1810215" cy="2846350"/>
          </a:xfrm>
          <a:prstGeom prst="rect">
            <a:avLst/>
          </a:prstGeom>
        </p:spPr>
      </p:pic>
      <p:pic>
        <p:nvPicPr>
          <p:cNvPr id="36" name="图片 35"/>
          <p:cNvPicPr>
            <a:picLocks noChangeAspect="1"/>
          </p:cNvPicPr>
          <p:nvPr/>
        </p:nvPicPr>
        <p:blipFill rotWithShape="1">
          <a:blip r:embed="rId11" cstate="screen"/>
          <a:srcRect/>
          <a:stretch>
            <a:fillRect/>
          </a:stretch>
        </p:blipFill>
        <p:spPr>
          <a:xfrm>
            <a:off x="258629" y="2085278"/>
            <a:ext cx="334538" cy="2732049"/>
          </a:xfrm>
          <a:prstGeom prst="rect">
            <a:avLst/>
          </a:prstGeom>
        </p:spPr>
      </p:pic>
      <p:pic>
        <p:nvPicPr>
          <p:cNvPr id="2" name="图片 1"/>
          <p:cNvPicPr>
            <a:picLocks noChangeAspect="1"/>
          </p:cNvPicPr>
          <p:nvPr/>
        </p:nvPicPr>
        <p:blipFill rotWithShape="1">
          <a:blip r:embed="rId12" cstate="screen"/>
          <a:srcRect/>
          <a:stretch>
            <a:fillRect/>
          </a:stretch>
        </p:blipFill>
        <p:spPr>
          <a:xfrm>
            <a:off x="9999268" y="136839"/>
            <a:ext cx="1577121" cy="1011736"/>
          </a:xfrm>
          <a:prstGeom prst="rect">
            <a:avLst/>
          </a:prstGeom>
        </p:spPr>
      </p:pic>
      <p:grpSp>
        <p:nvGrpSpPr>
          <p:cNvPr id="25" name="组合 24"/>
          <p:cNvGrpSpPr/>
          <p:nvPr/>
        </p:nvGrpSpPr>
        <p:grpSpPr>
          <a:xfrm>
            <a:off x="2068575" y="1403237"/>
            <a:ext cx="2854411" cy="2854411"/>
            <a:chOff x="2364590" y="1833802"/>
            <a:chExt cx="2854411" cy="2854411"/>
          </a:xfrm>
        </p:grpSpPr>
        <p:sp>
          <p:nvSpPr>
            <p:cNvPr id="26" name="文本框 25"/>
            <p:cNvSpPr txBox="1"/>
            <p:nvPr/>
          </p:nvSpPr>
          <p:spPr>
            <a:xfrm>
              <a:off x="3092101" y="2454197"/>
              <a:ext cx="2026917" cy="1569660"/>
            </a:xfrm>
            <a:prstGeom prst="rect">
              <a:avLst/>
            </a:prstGeom>
            <a:noFill/>
          </p:spPr>
          <p:txBody>
            <a:bodyPr wrap="square" rtlCol="0">
              <a:spAutoFit/>
            </a:bodyPr>
            <a:lstStyle/>
            <a:p>
              <a:pPr defTabSz="457200">
                <a:defRPr/>
              </a:pPr>
              <a:r>
                <a:rPr lang="zh-CN" altLang="en-US" sz="9600" b="1" kern="0" dirty="0">
                  <a:effectLst>
                    <a:outerShdw blurRad="50800" dist="38100" dir="2700000" algn="tl" rotWithShape="0">
                      <a:prstClr val="black">
                        <a:alpha val="40000"/>
                      </a:prstClr>
                    </a:outerShdw>
                  </a:effectLst>
                  <a:cs typeface="+mn-ea"/>
                  <a:sym typeface="+mn-lt"/>
                </a:rPr>
                <a:t>壹</a:t>
              </a:r>
            </a:p>
          </p:txBody>
        </p:sp>
        <p:sp>
          <p:nvSpPr>
            <p:cNvPr id="34" name="菱形 33"/>
            <p:cNvSpPr/>
            <p:nvPr/>
          </p:nvSpPr>
          <p:spPr>
            <a:xfrm>
              <a:off x="2364590" y="1833802"/>
              <a:ext cx="2854411" cy="2854411"/>
            </a:xfrm>
            <a:prstGeom prst="diamond">
              <a:avLst/>
            </a:prstGeom>
            <a:noFill/>
            <a:ln w="12700" cap="flat" cmpd="sng" algn="ctr">
              <a:solidFill>
                <a:schemeClr val="bg1"/>
              </a:solidFill>
              <a:prstDash val="solid"/>
              <a:miter lim="800000"/>
            </a:ln>
            <a:effectLst/>
          </p:spPr>
          <p:txBody>
            <a:bodyPr rtlCol="0" anchor="ctr"/>
            <a:lstStyle/>
            <a:p>
              <a:pPr algn="ctr" defTabSz="457200">
                <a:lnSpc>
                  <a:spcPct val="150000"/>
                </a:lnSpc>
                <a:defRPr/>
              </a:pPr>
              <a:endParaRPr lang="zh-CN" altLang="en-US" kern="0">
                <a:solidFill>
                  <a:prstClr val="white"/>
                </a:solidFill>
                <a:cs typeface="+mn-ea"/>
                <a:sym typeface="+mn-lt"/>
              </a:endParaRPr>
            </a:p>
          </p:txBody>
        </p:sp>
        <p:sp>
          <p:nvSpPr>
            <p:cNvPr id="37" name="菱形 36"/>
            <p:cNvSpPr/>
            <p:nvPr/>
          </p:nvSpPr>
          <p:spPr>
            <a:xfrm>
              <a:off x="2655898" y="1978996"/>
              <a:ext cx="2562752" cy="2562752"/>
            </a:xfrm>
            <a:prstGeom prst="diamond">
              <a:avLst/>
            </a:prstGeom>
            <a:noFill/>
            <a:ln w="12700" cap="flat" cmpd="sng" algn="ctr">
              <a:solidFill>
                <a:schemeClr val="bg1"/>
              </a:solidFill>
              <a:prstDash val="solid"/>
              <a:miter lim="800000"/>
            </a:ln>
            <a:effectLst/>
          </p:spPr>
          <p:txBody>
            <a:bodyPr rtlCol="0" anchor="ctr"/>
            <a:lstStyle/>
            <a:p>
              <a:pPr algn="ctr" defTabSz="457200">
                <a:lnSpc>
                  <a:spcPct val="150000"/>
                </a:lnSpc>
                <a:defRPr/>
              </a:pPr>
              <a:endParaRPr lang="zh-CN" altLang="en-US" kern="0">
                <a:solidFill>
                  <a:prstClr val="white"/>
                </a:solidFill>
                <a:cs typeface="+mn-ea"/>
                <a:sym typeface="+mn-lt"/>
              </a:endParaRPr>
            </a:p>
          </p:txBody>
        </p:sp>
      </p:grpSp>
      <p:sp>
        <p:nvSpPr>
          <p:cNvPr id="38" name="文本框 37"/>
          <p:cNvSpPr txBox="1"/>
          <p:nvPr/>
        </p:nvSpPr>
        <p:spPr>
          <a:xfrm>
            <a:off x="4857015" y="2013364"/>
            <a:ext cx="5109091" cy="1569660"/>
          </a:xfrm>
          <a:prstGeom prst="rect">
            <a:avLst/>
          </a:prstGeom>
          <a:noFill/>
        </p:spPr>
        <p:txBody>
          <a:bodyPr wrap="none" rtlCol="0">
            <a:spAutoFit/>
          </a:bodyPr>
          <a:lstStyle/>
          <a:p>
            <a:pPr defTabSz="457200"/>
            <a:r>
              <a:rPr lang="zh-CN" altLang="en-US" sz="9600" dirty="0">
                <a:solidFill>
                  <a:srgbClr val="C00000"/>
                </a:solidFill>
                <a:effectLst>
                  <a:outerShdw blurRad="38100" dist="38100" dir="2700000" algn="tl">
                    <a:srgbClr val="000000">
                      <a:alpha val="43137"/>
                    </a:srgbClr>
                  </a:outerShdw>
                </a:effectLst>
                <a:cs typeface="+mn-ea"/>
                <a:sym typeface="+mn-lt"/>
              </a:rPr>
              <a:t>节气由来</a:t>
            </a:r>
          </a:p>
        </p:txBody>
      </p:sp>
      <p:pic>
        <p:nvPicPr>
          <p:cNvPr id="39" name="图片 38" descr="c"/>
          <p:cNvPicPr>
            <a:picLocks noChangeAspect="1"/>
          </p:cNvPicPr>
          <p:nvPr/>
        </p:nvPicPr>
        <p:blipFill>
          <a:blip r:embed="rId13" cstate="screen"/>
          <a:srcRect/>
          <a:stretch>
            <a:fillRect/>
          </a:stretch>
        </p:blipFill>
        <p:spPr>
          <a:xfrm>
            <a:off x="6699321" y="1107252"/>
            <a:ext cx="1141095" cy="1221740"/>
          </a:xfrm>
          <a:prstGeom prst="rect">
            <a:avLst/>
          </a:prstGeom>
        </p:spPr>
      </p:pic>
      <p:pic>
        <p:nvPicPr>
          <p:cNvPr id="40" name="图片 39" descr="c"/>
          <p:cNvPicPr>
            <a:picLocks noChangeAspect="1"/>
          </p:cNvPicPr>
          <p:nvPr/>
        </p:nvPicPr>
        <p:blipFill>
          <a:blip r:embed="rId14" cstate="screen"/>
          <a:srcRect/>
          <a:stretch>
            <a:fillRect/>
          </a:stretch>
        </p:blipFill>
        <p:spPr>
          <a:xfrm>
            <a:off x="2924407" y="3884845"/>
            <a:ext cx="838200" cy="1005840"/>
          </a:xfrm>
          <a:prstGeom prst="rect">
            <a:avLst/>
          </a:prstGeom>
        </p:spPr>
      </p:pic>
      <p:pic>
        <p:nvPicPr>
          <p:cNvPr id="41" name="图片 40" descr="c"/>
          <p:cNvPicPr>
            <a:picLocks noChangeAspect="1"/>
          </p:cNvPicPr>
          <p:nvPr/>
        </p:nvPicPr>
        <p:blipFill>
          <a:blip r:embed="rId15" cstate="screen"/>
          <a:srcRect b="-280"/>
          <a:stretch>
            <a:fillRect/>
          </a:stretch>
        </p:blipFill>
        <p:spPr>
          <a:xfrm>
            <a:off x="9310041" y="3799358"/>
            <a:ext cx="610235" cy="829945"/>
          </a:xfrm>
          <a:prstGeom prst="rect">
            <a:avLst/>
          </a:prstGeom>
        </p:spPr>
      </p:pic>
      <p:pic>
        <p:nvPicPr>
          <p:cNvPr id="45" name="图片 44" descr="c"/>
          <p:cNvPicPr>
            <a:picLocks noChangeAspect="1"/>
          </p:cNvPicPr>
          <p:nvPr/>
        </p:nvPicPr>
        <p:blipFill>
          <a:blip r:embed="rId14" cstate="screen"/>
          <a:srcRect/>
          <a:stretch>
            <a:fillRect/>
          </a:stretch>
        </p:blipFill>
        <p:spPr>
          <a:xfrm>
            <a:off x="7269868" y="3296438"/>
            <a:ext cx="838200" cy="1005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53" presetClass="entr" presetSubtype="16"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7a596ea46165e11a077350ba7c18bc4"/>
          <p:cNvPicPr>
            <a:picLocks noChangeAspect="1"/>
          </p:cNvPicPr>
          <p:nvPr/>
        </p:nvPicPr>
        <p:blipFill>
          <a:blip r:embed="rId3" cstate="screen"/>
          <a:stretch>
            <a:fillRect/>
          </a:stretch>
        </p:blipFill>
        <p:spPr>
          <a:xfrm>
            <a:off x="8755380" y="2005330"/>
            <a:ext cx="3131820" cy="3222625"/>
          </a:xfrm>
          <a:prstGeom prst="rect">
            <a:avLst/>
          </a:prstGeom>
        </p:spPr>
      </p:pic>
      <p:sp>
        <p:nvSpPr>
          <p:cNvPr id="8" name="文本框 7"/>
          <p:cNvSpPr txBox="1"/>
          <p:nvPr/>
        </p:nvSpPr>
        <p:spPr>
          <a:xfrm>
            <a:off x="867516" y="273871"/>
            <a:ext cx="1685077" cy="523220"/>
          </a:xfrm>
          <a:prstGeom prst="rect">
            <a:avLst/>
          </a:prstGeom>
          <a:noFill/>
        </p:spPr>
        <p:txBody>
          <a:bodyPr vert="horz" wrap="none" rtlCol="0">
            <a:spAutoFit/>
          </a:bodyPr>
          <a:lstStyle/>
          <a:p>
            <a:r>
              <a:rPr lang="zh-CN" altLang="en-US" sz="2800" dirty="0">
                <a:solidFill>
                  <a:schemeClr val="bg1"/>
                </a:solidFill>
                <a:effectLst>
                  <a:outerShdw blurRad="38100" dist="38100" dir="2700000" algn="tl">
                    <a:srgbClr val="000000">
                      <a:alpha val="43137"/>
                    </a:srgbClr>
                  </a:outerShdw>
                </a:effectLst>
                <a:cs typeface="+mn-ea"/>
                <a:sym typeface="+mn-lt"/>
              </a:rPr>
              <a:t>节气由来</a:t>
            </a:r>
          </a:p>
        </p:txBody>
      </p:sp>
      <p:sp>
        <p:nvSpPr>
          <p:cNvPr id="4" name="矩形 3"/>
          <p:cNvSpPr/>
          <p:nvPr/>
        </p:nvSpPr>
        <p:spPr>
          <a:xfrm>
            <a:off x="1239429" y="2212924"/>
            <a:ext cx="7515951" cy="2862322"/>
          </a:xfrm>
          <a:prstGeom prst="rect">
            <a:avLst/>
          </a:prstGeom>
        </p:spPr>
        <p:txBody>
          <a:bodyPr wrap="square">
            <a:spAutoFit/>
          </a:bodyPr>
          <a:lstStyle/>
          <a:p>
            <a:pPr algn="just">
              <a:lnSpc>
                <a:spcPct val="150000"/>
              </a:lnSpc>
              <a:defRPr/>
            </a:pPr>
            <a:r>
              <a:rPr lang="zh-CN" altLang="en-US" sz="2000" spc="900" dirty="0">
                <a:solidFill>
                  <a:prstClr val="black"/>
                </a:solidFill>
                <a:cs typeface="+mn-ea"/>
                <a:sym typeface="+mn-lt"/>
              </a:rPr>
              <a:t>霜降，二十四节气之一，每年公历</a:t>
            </a:r>
            <a:r>
              <a:rPr lang="en-US" altLang="zh-CN" sz="2000" spc="900" dirty="0">
                <a:solidFill>
                  <a:prstClr val="black"/>
                </a:solidFill>
                <a:cs typeface="+mn-ea"/>
                <a:sym typeface="+mn-lt"/>
              </a:rPr>
              <a:t>10</a:t>
            </a:r>
            <a:r>
              <a:rPr lang="zh-CN" altLang="en-US" sz="2000" spc="900" dirty="0">
                <a:solidFill>
                  <a:prstClr val="black"/>
                </a:solidFill>
                <a:cs typeface="+mn-ea"/>
                <a:sym typeface="+mn-lt"/>
              </a:rPr>
              <a:t>月</a:t>
            </a:r>
            <a:r>
              <a:rPr lang="en-US" altLang="zh-CN" sz="2000" spc="900" dirty="0">
                <a:solidFill>
                  <a:prstClr val="black"/>
                </a:solidFill>
                <a:cs typeface="+mn-ea"/>
                <a:sym typeface="+mn-lt"/>
              </a:rPr>
              <a:t>23</a:t>
            </a:r>
            <a:r>
              <a:rPr lang="zh-CN" altLang="en-US" sz="2000" spc="900" dirty="0">
                <a:solidFill>
                  <a:prstClr val="black"/>
                </a:solidFill>
                <a:cs typeface="+mn-ea"/>
                <a:sym typeface="+mn-lt"/>
              </a:rPr>
              <a:t>日左右，霜降节气含有天气渐冷、初霜出现的意思，是秋季的最后一个节气，也意味着冬天的开始，霜降时节，养生保健尤为重要，民间有谚语</a:t>
            </a:r>
            <a:r>
              <a:rPr lang="en-US" altLang="zh-CN" sz="2000" spc="900" dirty="0">
                <a:solidFill>
                  <a:prstClr val="black"/>
                </a:solidFill>
                <a:cs typeface="+mn-ea"/>
                <a:sym typeface="+mn-lt"/>
              </a:rPr>
              <a:t>"</a:t>
            </a:r>
            <a:r>
              <a:rPr lang="zh-CN" altLang="en-US" sz="2000" spc="900" dirty="0">
                <a:solidFill>
                  <a:prstClr val="black"/>
                </a:solidFill>
                <a:cs typeface="+mn-ea"/>
                <a:sym typeface="+mn-lt"/>
              </a:rPr>
              <a:t>一年补透透，不如补霜降</a:t>
            </a:r>
            <a:r>
              <a:rPr lang="en-US" altLang="zh-CN" sz="2000" spc="900" dirty="0">
                <a:solidFill>
                  <a:prstClr val="black"/>
                </a:solidFill>
                <a:cs typeface="+mn-ea"/>
                <a:sym typeface="+mn-lt"/>
              </a:rPr>
              <a:t>"</a:t>
            </a:r>
            <a:r>
              <a:rPr lang="zh-CN" altLang="en-US" sz="2000" spc="900" dirty="0">
                <a:solidFill>
                  <a:prstClr val="black"/>
                </a:solidFill>
                <a:cs typeface="+mn-ea"/>
                <a:sym typeface="+mn-lt"/>
              </a:rPr>
              <a:t>，足见这个节气对我们的影响。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d390c6687089fa3cf873911dc3b324e"/>
          <p:cNvPicPr>
            <a:picLocks noChangeAspect="1"/>
          </p:cNvPicPr>
          <p:nvPr/>
        </p:nvPicPr>
        <p:blipFill>
          <a:blip r:embed="rId3" cstate="screen"/>
          <a:stretch>
            <a:fillRect/>
          </a:stretch>
        </p:blipFill>
        <p:spPr>
          <a:xfrm>
            <a:off x="8556625" y="3222625"/>
            <a:ext cx="3635375" cy="3635375"/>
          </a:xfrm>
          <a:prstGeom prst="rect">
            <a:avLst/>
          </a:prstGeom>
        </p:spPr>
      </p:pic>
      <p:sp>
        <p:nvSpPr>
          <p:cNvPr id="2" name="文本框 1"/>
          <p:cNvSpPr txBox="1"/>
          <p:nvPr/>
        </p:nvSpPr>
        <p:spPr>
          <a:xfrm>
            <a:off x="1187268" y="1819048"/>
            <a:ext cx="9001760" cy="2400657"/>
          </a:xfrm>
          <a:prstGeom prst="rect">
            <a:avLst/>
          </a:prstGeom>
          <a:noFill/>
        </p:spPr>
        <p:txBody>
          <a:bodyPr vert="horz" wrap="square">
            <a:spAutoFit/>
          </a:bodyPr>
          <a:lstStyle/>
          <a:p>
            <a:pPr algn="just">
              <a:lnSpc>
                <a:spcPct val="150000"/>
              </a:lnSpc>
              <a:defRPr/>
            </a:pPr>
            <a:r>
              <a:rPr sz="2000" dirty="0">
                <a:solidFill>
                  <a:prstClr val="black"/>
                </a:solidFill>
                <a:cs typeface="+mn-ea"/>
                <a:sym typeface="+mn-lt"/>
              </a:rPr>
              <a:t>霜降二十四节气之一，天气渐冷，开始有霜。霜降一般是在每年公历的10月23日，太阳到达黄经210度时为二十四节气中的霜降。霜降是秋季的最后一个节气，是秋季到冬季的过渡节气。秋晚地面上散热很多，温度骤然下降到0度以下，空气中的水蒸气在地面或植物上直接凝结形成细微的冰针，有的成为六角形的霜花，色白且结构疏松。</a:t>
            </a:r>
          </a:p>
        </p:txBody>
      </p:sp>
      <p:sp>
        <p:nvSpPr>
          <p:cNvPr id="8" name="文本框 7"/>
          <p:cNvSpPr txBox="1"/>
          <p:nvPr/>
        </p:nvSpPr>
        <p:spPr>
          <a:xfrm>
            <a:off x="853002" y="128727"/>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节气由来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7516" y="2139678"/>
            <a:ext cx="7013741" cy="2862322"/>
          </a:xfrm>
          <a:prstGeom prst="rect">
            <a:avLst/>
          </a:prstGeom>
          <a:noFill/>
        </p:spPr>
        <p:txBody>
          <a:bodyPr vert="horz" wrap="square" rtlCol="0">
            <a:spAutoFit/>
          </a:bodyPr>
          <a:lstStyle/>
          <a:p>
            <a:pPr>
              <a:lnSpc>
                <a:spcPct val="150000"/>
              </a:lnSpc>
            </a:pPr>
            <a:r>
              <a:rPr lang="zh-CN" altLang="en-US" sz="2000" dirty="0">
                <a:solidFill>
                  <a:prstClr val="black">
                    <a:lumMod val="95000"/>
                    <a:lumOff val="5000"/>
                  </a:prstClr>
                </a:solidFill>
                <a:cs typeface="+mn-ea"/>
                <a:sym typeface="+mn-lt"/>
              </a:rPr>
              <a:t>古籍《二十四节气解》中说："气肃而霜降，阴始凝也。"可见"霜降"表示天气逐渐变冷，开始降霜。气象学上，一般把秋季出现的第一次霜叫做"早霜"或"初霜"，而把春季出现的最后一次霜称为"晚霜"或"终霜"。从终霜到初霜的间隔时期，就是无霜期。也有把早霜叫"菊花霜"的，因为此时菊花盛开，北宋大文学家苏轼有诗曰："千树扫作一番黄，只有芙蓉独自芳"。</a:t>
            </a:r>
          </a:p>
        </p:txBody>
      </p:sp>
      <p:sp>
        <p:nvSpPr>
          <p:cNvPr id="8" name="文本框 7"/>
          <p:cNvSpPr txBox="1"/>
          <p:nvPr/>
        </p:nvSpPr>
        <p:spPr>
          <a:xfrm>
            <a:off x="867516" y="128725"/>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节气由来</a:t>
            </a:r>
          </a:p>
        </p:txBody>
      </p:sp>
      <p:pic>
        <p:nvPicPr>
          <p:cNvPr id="4" name="图片 3"/>
          <p:cNvPicPr>
            <a:picLocks noChangeAspect="1"/>
          </p:cNvPicPr>
          <p:nvPr/>
        </p:nvPicPr>
        <p:blipFill>
          <a:blip r:embed="rId3">
            <a:clrChange>
              <a:clrFrom>
                <a:srgbClr val="F6F6F6"/>
              </a:clrFrom>
              <a:clrTo>
                <a:srgbClr val="F6F6F6">
                  <a:alpha val="0"/>
                </a:srgbClr>
              </a:clrTo>
            </a:clrChange>
            <a:extLst>
              <a:ext uri="{BEBA8EAE-BF5A-486C-A8C5-ECC9F3942E4B}">
                <a14:imgProps xmlns:a14="http://schemas.microsoft.com/office/drawing/2010/main">
                  <a14:imgLayer r:embed="rId4">
                    <a14:imgEffect>
                      <a14:backgroundRemoval t="10000" b="98197" l="1311" r="98689"/>
                    </a14:imgEffect>
                  </a14:imgLayer>
                </a14:imgProps>
              </a:ext>
            </a:extLst>
          </a:blip>
          <a:stretch>
            <a:fillRect/>
          </a:stretch>
        </p:blipFill>
        <p:spPr>
          <a:xfrm>
            <a:off x="7881257" y="1374553"/>
            <a:ext cx="4337684" cy="4337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5482" y="2409007"/>
            <a:ext cx="7880803" cy="2400657"/>
          </a:xfrm>
          <a:prstGeom prst="rect">
            <a:avLst/>
          </a:prstGeom>
          <a:noFill/>
        </p:spPr>
        <p:txBody>
          <a:bodyPr vert="horz" wrap="square" rtlCol="0">
            <a:spAutoFit/>
          </a:bodyPr>
          <a:lstStyle/>
          <a:p>
            <a:pPr>
              <a:lnSpc>
                <a:spcPct val="150000"/>
              </a:lnSpc>
            </a:pP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逸周书</a:t>
            </a: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周月</a:t>
            </a: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：“秋三月中气：处暑、秋分、霜降。”</a:t>
            </a:r>
          </a:p>
          <a:p>
            <a:pPr>
              <a:lnSpc>
                <a:spcPct val="150000"/>
              </a:lnSpc>
            </a:pP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国语</a:t>
            </a: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周语中</a:t>
            </a: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：“火见而清风戒寒。” 三国 吴 韦昭 注：“谓霜降之后，清风先至，所以戒人为寒备也。”</a:t>
            </a:r>
          </a:p>
          <a:p>
            <a:pPr>
              <a:lnSpc>
                <a:spcPct val="150000"/>
              </a:lnSpc>
            </a:pPr>
            <a:r>
              <a:rPr lang="zh-CN" altLang="en-US" sz="2000" dirty="0">
                <a:solidFill>
                  <a:prstClr val="black">
                    <a:lumMod val="95000"/>
                    <a:lumOff val="5000"/>
                  </a:prstClr>
                </a:solidFill>
                <a:cs typeface="+mn-ea"/>
                <a:sym typeface="+mn-lt"/>
              </a:rPr>
              <a:t>魏巍 </a:t>
            </a: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东方</a:t>
            </a:r>
            <a:r>
              <a:rPr lang="en-US" altLang="zh-CN" sz="2000" dirty="0">
                <a:solidFill>
                  <a:prstClr val="black">
                    <a:lumMod val="95000"/>
                    <a:lumOff val="5000"/>
                  </a:prstClr>
                </a:solidFill>
                <a:cs typeface="+mn-ea"/>
                <a:sym typeface="+mn-lt"/>
              </a:rPr>
              <a:t>》</a:t>
            </a:r>
            <a:r>
              <a:rPr lang="zh-CN" altLang="en-US" sz="2000" dirty="0">
                <a:solidFill>
                  <a:prstClr val="black">
                    <a:lumMod val="95000"/>
                    <a:lumOff val="5000"/>
                  </a:prstClr>
                </a:solidFill>
                <a:cs typeface="+mn-ea"/>
                <a:sym typeface="+mn-lt"/>
              </a:rPr>
              <a:t>第一部第十五章：“论节气，还不到霜降，这里已经下了好几场霜。” </a:t>
            </a:r>
          </a:p>
        </p:txBody>
      </p:sp>
      <p:pic>
        <p:nvPicPr>
          <p:cNvPr id="3" name="图片 2" descr="c148a7ca403ccebb5582a22d273ef138"/>
          <p:cNvPicPr>
            <a:picLocks noChangeAspect="1"/>
          </p:cNvPicPr>
          <p:nvPr/>
        </p:nvPicPr>
        <p:blipFill>
          <a:blip r:embed="rId3" cstate="screen"/>
          <a:stretch>
            <a:fillRect/>
          </a:stretch>
        </p:blipFill>
        <p:spPr>
          <a:xfrm>
            <a:off x="867516" y="2323918"/>
            <a:ext cx="2438368" cy="2667000"/>
          </a:xfrm>
          <a:prstGeom prst="rect">
            <a:avLst/>
          </a:prstGeom>
        </p:spPr>
      </p:pic>
      <p:sp>
        <p:nvSpPr>
          <p:cNvPr id="8" name="文本框 7"/>
          <p:cNvSpPr txBox="1"/>
          <p:nvPr/>
        </p:nvSpPr>
        <p:spPr>
          <a:xfrm>
            <a:off x="867516" y="128728"/>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节气由来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txBox="1"/>
          <p:nvPr/>
        </p:nvSpPr>
        <p:spPr>
          <a:xfrm>
            <a:off x="1527810" y="1464945"/>
            <a:ext cx="10546080" cy="19640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150000"/>
              </a:lnSpc>
              <a:spcBef>
                <a:spcPts val="0"/>
              </a:spcBef>
              <a:buFont typeface="Arial" panose="020B0604020202020204" pitchFamily="34" charset="0"/>
              <a:buNone/>
            </a:pPr>
            <a:r>
              <a:rPr lang="zh-CN" altLang="en-US" sz="2400" b="1" dirty="0">
                <a:solidFill>
                  <a:schemeClr val="tx1"/>
                </a:solidFill>
                <a:cs typeface="+mn-ea"/>
                <a:sym typeface="+mn-lt"/>
              </a:rPr>
              <a:t>由于冻则有霜(有时没有霜称黑霜)，所以把秋霜和春霜统称霜冻。</a:t>
            </a:r>
          </a:p>
        </p:txBody>
      </p:sp>
      <p:sp>
        <p:nvSpPr>
          <p:cNvPr id="40" name="Content Placeholder 2"/>
          <p:cNvSpPr txBox="1"/>
          <p:nvPr/>
        </p:nvSpPr>
        <p:spPr>
          <a:xfrm>
            <a:off x="5840520" y="2814180"/>
            <a:ext cx="5368290" cy="1964055"/>
          </a:xfrm>
          <a:prstGeom prst="rect">
            <a:avLst/>
          </a:prstGeom>
        </p:spPr>
        <p:txBody>
          <a:bodyPr vert="eaVert"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150000"/>
              </a:lnSpc>
              <a:spcBef>
                <a:spcPts val="0"/>
              </a:spcBef>
              <a:buFont typeface="Arial" panose="020B0604020202020204" pitchFamily="34" charset="0"/>
              <a:buNone/>
            </a:pPr>
            <a:r>
              <a:rPr lang="zh-CN" altLang="en-US" sz="2000" spc="900" dirty="0">
                <a:solidFill>
                  <a:schemeClr val="tx1"/>
                </a:solidFill>
                <a:cs typeface="+mn-ea"/>
                <a:sym typeface="+mn-lt"/>
              </a:rPr>
              <a:t>霜降节气含有天气渐冷、开始降霜的意思。纬度偏南的南方地区，平均气温多在16℃左右，离初霜日期还有三个节气。</a:t>
            </a:r>
          </a:p>
        </p:txBody>
      </p:sp>
      <p:pic>
        <p:nvPicPr>
          <p:cNvPr id="3" name="图片 2" descr="t012af2546edb8a7a83"/>
          <p:cNvPicPr>
            <a:picLocks noChangeAspect="1"/>
          </p:cNvPicPr>
          <p:nvPr/>
        </p:nvPicPr>
        <p:blipFill>
          <a:blip r:embed="rId3"/>
          <a:stretch>
            <a:fillRect/>
          </a:stretch>
        </p:blipFill>
        <p:spPr>
          <a:xfrm>
            <a:off x="1640415" y="2723197"/>
            <a:ext cx="3138805" cy="2339340"/>
          </a:xfrm>
          <a:prstGeom prst="rect">
            <a:avLst/>
          </a:prstGeom>
        </p:spPr>
      </p:pic>
      <p:sp>
        <p:nvSpPr>
          <p:cNvPr id="9" name="文本框 8"/>
          <p:cNvSpPr txBox="1"/>
          <p:nvPr/>
        </p:nvSpPr>
        <p:spPr>
          <a:xfrm>
            <a:off x="867516" y="128729"/>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气候特点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1000"/>
                                        <p:tgtEl>
                                          <p:spTgt spid="4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1012659" y="3355607"/>
            <a:ext cx="3857176" cy="258073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49705">
              <a:lnSpc>
                <a:spcPct val="150000"/>
              </a:lnSpc>
              <a:spcBef>
                <a:spcPts val="0"/>
              </a:spcBef>
            </a:pPr>
            <a:r>
              <a:rPr lang="zh-CN" altLang="en-US" sz="2000" spc="300" dirty="0">
                <a:solidFill>
                  <a:prstClr val="black">
                    <a:lumMod val="85000"/>
                    <a:lumOff val="15000"/>
                  </a:prstClr>
                </a:solidFill>
                <a:cs typeface="+mn-ea"/>
                <a:sym typeface="+mn-lt"/>
              </a:rPr>
              <a:t>秋季出现的第一次霜称为初霜，初霜愈早对作物危害愈大。我国各地的初霜是自北向南、自高山向平原逐渐推迟的。</a:t>
            </a:r>
          </a:p>
        </p:txBody>
      </p:sp>
      <p:sp>
        <p:nvSpPr>
          <p:cNvPr id="3" name="Content Placeholder 2"/>
          <p:cNvSpPr txBox="1"/>
          <p:nvPr/>
        </p:nvSpPr>
        <p:spPr>
          <a:xfrm>
            <a:off x="1012659" y="1374956"/>
            <a:ext cx="10647846" cy="186626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49705">
              <a:lnSpc>
                <a:spcPct val="150000"/>
              </a:lnSpc>
              <a:spcBef>
                <a:spcPts val="0"/>
              </a:spcBef>
            </a:pPr>
            <a:r>
              <a:rPr lang="zh-CN" altLang="en-US" sz="2000" spc="300" dirty="0">
                <a:solidFill>
                  <a:prstClr val="black">
                    <a:lumMod val="85000"/>
                    <a:lumOff val="15000"/>
                  </a:prstClr>
                </a:solidFill>
                <a:cs typeface="+mn-ea"/>
                <a:sym typeface="+mn-lt"/>
              </a:rPr>
              <a:t>霜是地面的水气遇到寒冷天气凝结成的，所以霜降不是降霜，而是表示天气寒冷，大地将产生初霜的现象。用科学的眼光来看，“露结为霜”的说法是不准确的。露滴冻结而成的冻露，是坚硬的小冰珠。而霜冻是指由于温度剧降而引起的作物冻害现象。</a:t>
            </a:r>
          </a:p>
        </p:txBody>
      </p:sp>
      <p:sp>
        <p:nvSpPr>
          <p:cNvPr id="7" name="文本框 6"/>
          <p:cNvSpPr txBox="1"/>
          <p:nvPr/>
        </p:nvSpPr>
        <p:spPr>
          <a:xfrm>
            <a:off x="867516" y="157757"/>
            <a:ext cx="1620957" cy="669094"/>
          </a:xfrm>
          <a:prstGeom prst="rect">
            <a:avLst/>
          </a:prstGeom>
          <a:noFill/>
        </p:spPr>
        <p:txBody>
          <a:bodyPr vert="horz" wrap="none" rtlCol="0">
            <a:spAutoFit/>
          </a:bodyPr>
          <a:lstStyle/>
          <a:p>
            <a:pPr>
              <a:lnSpc>
                <a:spcPct val="150000"/>
              </a:lnSpc>
            </a:pPr>
            <a:r>
              <a:rPr lang="zh-CN" altLang="en-US" sz="2800" dirty="0">
                <a:solidFill>
                  <a:schemeClr val="bg1"/>
                </a:solidFill>
                <a:effectLst>
                  <a:outerShdw blurRad="38100" dist="38100" dir="2700000" algn="tl">
                    <a:srgbClr val="000000">
                      <a:alpha val="43137"/>
                    </a:srgbClr>
                  </a:outerShdw>
                </a:effectLst>
                <a:cs typeface="+mn-ea"/>
                <a:sym typeface="+mn-lt"/>
              </a:rPr>
              <a:t>霜降三候</a:t>
            </a:r>
          </a:p>
        </p:txBody>
      </p:sp>
      <p:pic>
        <p:nvPicPr>
          <p:cNvPr id="4" name="图片 3"/>
          <p:cNvPicPr>
            <a:picLocks noChangeAspect="1"/>
          </p:cNvPicPr>
          <p:nvPr/>
        </p:nvPicPr>
        <p:blipFill>
          <a:blip r:embed="rId3" cstate="screen"/>
          <a:stretch>
            <a:fillRect/>
          </a:stretch>
        </p:blipFill>
        <p:spPr>
          <a:xfrm>
            <a:off x="6269246" y="2786742"/>
            <a:ext cx="3339216" cy="3435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ynglkq2">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1698</Words>
  <Application>Microsoft Office PowerPoint</Application>
  <PresentationFormat>宽屏</PresentationFormat>
  <Paragraphs>111</Paragraphs>
  <Slides>28</Slides>
  <Notes>28</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28</vt:i4>
      </vt:variant>
    </vt:vector>
  </HeadingPairs>
  <TitlesOfParts>
    <vt:vector size="35" baseType="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2022-03-10T06:09:34Z</dcterms:created>
  <dcterms:modified xsi:type="dcterms:W3CDTF">2023-01-10T10:23:04Z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D3260E6C0F2B4429BD80AF74487FBF97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