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493" r:id="rId3"/>
    <p:sldId id="481" r:id="rId4"/>
    <p:sldId id="495" r:id="rId5"/>
    <p:sldId id="496" r:id="rId6"/>
    <p:sldId id="500" r:id="rId7"/>
    <p:sldId id="436" r:id="rId8"/>
    <p:sldId id="502" r:id="rId9"/>
    <p:sldId id="501" r:id="rId10"/>
    <p:sldId id="424" r:id="rId11"/>
    <p:sldId id="475" r:id="rId12"/>
    <p:sldId id="417" r:id="rId13"/>
    <p:sldId id="416" r:id="rId14"/>
    <p:sldId id="504" r:id="rId15"/>
    <p:sldId id="494" r:id="rId16"/>
    <p:sldId id="503" r:id="rId17"/>
    <p:sldId id="498" r:id="rId18"/>
    <p:sldId id="488" r:id="rId19"/>
    <p:sldId id="489" r:id="rId20"/>
    <p:sldId id="490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CD9B"/>
    <a:srgbClr val="809083"/>
    <a:srgbClr val="FBFDFA"/>
    <a:srgbClr val="E7E8EA"/>
    <a:srgbClr val="FBF7F8"/>
    <a:srgbClr val="FAF9F5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FD1BFD9-323A-4820-8C6A-05F69B7087E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76646BE-7862-432F-BEB1-AAB4D1E03AF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3EFE4D9-1D56-4A48-9209-3E25D361544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54314AF-F7B4-4D70-8BE0-4DB9010BF0B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9456E09-37BF-4E71-8B9C-EF66B86C01DF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14AF-F7B4-4D70-8BE0-4DB9010BF0B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361A699-874C-497D-858E-0293CEBFE720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C0F7178-D30B-4171-9473-62AF8AE74CDB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CDA9DD6-35AA-42AD-8549-D3EE509CB460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4803BD9-597E-4907-BA70-B83D3B484904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AFA9535-260A-46C1-B947-EA802F36A7B7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130FD20-493B-420D-8515-A62CC618D94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D9DF383-F7D3-45A5-AD9D-AF2A7A71FBF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AF77-9820-455A-8B37-5B1A6F05FDF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6432-36B9-4BC0-BE56-3F5015307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6\Lesson32%20&#25945;&#23398;&#35838;&#20214;\4.mp3" TargetMode="External"/><Relationship Id="rId13" Type="http://schemas.openxmlformats.org/officeDocument/2006/relationships/image" Target="../media/image10.png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2.mp3" TargetMode="External"/><Relationship Id="rId7" Type="http://schemas.microsoft.com/office/2007/relationships/media" Target="file:///E:\&#20154;&#25945;&#26032;&#29256;4&#19979;\UNIT6\Lesson32%20&#25945;&#23398;&#35838;&#20214;\4.mp3" TargetMode="External"/><Relationship Id="rId12" Type="http://schemas.openxmlformats.org/officeDocument/2006/relationships/image" Target="../media/image20.jpe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1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1.mp3" TargetMode="External"/><Relationship Id="rId6" Type="http://schemas.openxmlformats.org/officeDocument/2006/relationships/audio" Target="file:///E:\&#20154;&#25945;&#26032;&#29256;4&#19979;\UNIT6\Lesson32%20&#25945;&#23398;&#35838;&#20214;\3.mp3" TargetMode="External"/><Relationship Id="rId11" Type="http://schemas.openxmlformats.org/officeDocument/2006/relationships/slideLayout" Target="../slideLayouts/slideLayout7.xml"/><Relationship Id="rId5" Type="http://schemas.microsoft.com/office/2007/relationships/media" Target="file:///E:\&#20154;&#25945;&#26032;&#29256;4&#19979;\UNIT6\Lesson32%20&#25945;&#23398;&#35838;&#20214;\3.mp3" TargetMode="External"/><Relationship Id="rId10" Type="http://schemas.openxmlformats.org/officeDocument/2006/relationships/audio" Target="file:///E:\&#20154;&#25945;&#26032;&#29256;4&#19979;\UNIT6\Lesson32%20&#25945;&#23398;&#35838;&#20214;\5.mp3" TargetMode="External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2.mp3" TargetMode="External"/><Relationship Id="rId9" Type="http://schemas.microsoft.com/office/2007/relationships/media" Target="file:///E:\&#20154;&#25945;&#26032;&#29256;4&#19979;\UNIT6\Lesson32%20&#25945;&#23398;&#35838;&#20214;\5.mp3" TargetMode="Externa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media" Target="file:///E:\&#20154;&#25945;&#26032;&#29256;4&#19979;\UNIT6\Lesson32%20&#25945;&#23398;&#35838;&#20214;\7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4&#19979;\UNIT6\Lesson32%20&#25945;&#23398;&#35838;&#20214;\6.mp3" TargetMode="External"/><Relationship Id="rId1" Type="http://schemas.microsoft.com/office/2007/relationships/media" Target="file:///E:\&#20154;&#25945;&#26032;&#29256;4&#19979;\UNIT6\Lesson32%20&#25945;&#23398;&#35838;&#20214;\6.mp3" TargetMode="External"/><Relationship Id="rId6" Type="http://schemas.openxmlformats.org/officeDocument/2006/relationships/audio" Target="file:///E:\&#20154;&#25945;&#26032;&#29256;4&#19979;\UNIT6\Lesson32%20&#25945;&#23398;&#35838;&#20214;\8.mp3" TargetMode="External"/><Relationship Id="rId5" Type="http://schemas.microsoft.com/office/2007/relationships/media" Target="file:///E:\&#20154;&#25945;&#26032;&#29256;4&#19979;\UNIT6\Lesson32%20&#25945;&#23398;&#35838;&#20214;\8.mp3" TargetMode="External"/><Relationship Id="rId10" Type="http://schemas.openxmlformats.org/officeDocument/2006/relationships/image" Target="../media/image13.png"/><Relationship Id="rId4" Type="http://schemas.openxmlformats.org/officeDocument/2006/relationships/audio" Target="file:///E:\&#20154;&#25945;&#26032;&#29256;4&#19979;\UNIT6\Lesson32%20&#25945;&#23398;&#35838;&#20214;\7.mp3" TargetMode="Externa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Lesson32Let&#8217;schant&#35838;&#25991;&#24405;&#38899;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Lesson32Let&#8217;schant&#35838;&#25991;&#24405;&#38899;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Lesson31__Let&#8217;s__sing&#35838;&#25991;&#21160;&#30011;.SW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panda_128k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monkey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monkey_128k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panda_128k.mp3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tiger_128k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bear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bear_128k.mp3" TargetMode="Externa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tiger_128k.mp3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Lesson32__Just__talk&#35838;&#25991;&#21160;&#30011;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giraffe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giraffe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camel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2%20&#25945;&#23398;&#35838;&#20214;\camel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060848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6000" b="1" dirty="0" smtClean="0">
                <a:solidFill>
                  <a:srgbClr val="C00000"/>
                </a:solidFill>
              </a:rPr>
              <a:t>Unit6 Would you like to take a trip?</a:t>
            </a:r>
            <a:endParaRPr lang="zh-CN" altLang="en-US" sz="6000" b="1" dirty="0" smtClean="0">
              <a:solidFill>
                <a:srgbClr val="C000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980728"/>
            <a:ext cx="5976664" cy="78298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汉仪大宋简" pitchFamily="49" charset="-122"/>
                <a:ea typeface="汉仪大宋简" pitchFamily="49" charset="-122"/>
              </a:rPr>
              <a:t>人教精通版四年级下册</a:t>
            </a:r>
            <a:endParaRPr lang="zh-CN" altLang="en-US" sz="3200" b="1" dirty="0">
              <a:solidFill>
                <a:srgbClr val="C000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8707" y="5426119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" y="1020386"/>
            <a:ext cx="8818536" cy="4556502"/>
          </a:xfrm>
          <a:prstGeom prst="rect">
            <a:avLst/>
          </a:prstGeom>
        </p:spPr>
      </p:pic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图片 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296863" y="1276350"/>
            <a:ext cx="2649537" cy="1179513"/>
            <a:chOff x="251535" y="917278"/>
            <a:chExt cx="2649432" cy="1177249"/>
          </a:xfrm>
        </p:grpSpPr>
        <p:sp>
          <p:nvSpPr>
            <p:cNvPr id="17" name="圆角矩形标注 16"/>
            <p:cNvSpPr/>
            <p:nvPr/>
          </p:nvSpPr>
          <p:spPr>
            <a:xfrm>
              <a:off x="251535" y="1077308"/>
              <a:ext cx="2649432" cy="1017219"/>
            </a:xfrm>
            <a:prstGeom prst="wedgeRoundRectCallout">
              <a:avLst>
                <a:gd name="adj1" fmla="val -6125"/>
                <a:gd name="adj2" fmla="val 11070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Come along, boys and girls!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16714" y="917278"/>
              <a:ext cx="331774" cy="2867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23850" y="5145088"/>
            <a:ext cx="2606675" cy="900112"/>
            <a:chOff x="251534" y="1129319"/>
            <a:chExt cx="2606885" cy="901690"/>
          </a:xfrm>
        </p:grpSpPr>
        <p:sp>
          <p:nvSpPr>
            <p:cNvPr id="22" name="圆角矩形标注 21"/>
            <p:cNvSpPr/>
            <p:nvPr/>
          </p:nvSpPr>
          <p:spPr>
            <a:xfrm>
              <a:off x="251534" y="1129319"/>
              <a:ext cx="2606885" cy="737891"/>
            </a:xfrm>
            <a:prstGeom prst="wedgeRoundRectCallout">
              <a:avLst>
                <a:gd name="adj1" fmla="val -3243"/>
                <a:gd name="adj2" fmla="val -6944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 giraffe.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61306" y="1743168"/>
              <a:ext cx="331815" cy="2878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1930400" y="2355850"/>
            <a:ext cx="2835275" cy="1235075"/>
            <a:chOff x="3836987" y="2963254"/>
            <a:chExt cx="2835275" cy="1234845"/>
          </a:xfrm>
        </p:grpSpPr>
        <p:grpSp>
          <p:nvGrpSpPr>
            <p:cNvPr id="27674" name="组合 30720"/>
            <p:cNvGrpSpPr/>
            <p:nvPr/>
          </p:nvGrpSpPr>
          <p:grpSpPr bwMode="auto">
            <a:xfrm>
              <a:off x="3836987" y="3120924"/>
              <a:ext cx="2835275" cy="1077175"/>
              <a:chOff x="3837461" y="2945976"/>
              <a:chExt cx="1870340" cy="617247"/>
            </a:xfrm>
          </p:grpSpPr>
          <p:sp>
            <p:nvSpPr>
              <p:cNvPr id="46" name="圆角矩形标注 45"/>
              <p:cNvSpPr/>
              <p:nvPr/>
            </p:nvSpPr>
            <p:spPr bwMode="auto">
              <a:xfrm>
                <a:off x="3837461" y="2950216"/>
                <a:ext cx="1860915" cy="613007"/>
              </a:xfrm>
              <a:prstGeom prst="wedgeRoundRectCallout">
                <a:avLst>
                  <a:gd name="adj1" fmla="val -34776"/>
                  <a:gd name="adj2" fmla="val 7332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Hooray!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圆角矩形标注 46"/>
              <p:cNvSpPr/>
              <p:nvPr/>
            </p:nvSpPr>
            <p:spPr bwMode="auto">
              <a:xfrm>
                <a:off x="3837461" y="2950216"/>
                <a:ext cx="1860915" cy="613007"/>
              </a:xfrm>
              <a:prstGeom prst="wedgeRoundRectCallout">
                <a:avLst>
                  <a:gd name="adj1" fmla="val -12364"/>
                  <a:gd name="adj2" fmla="val 7635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Hooray!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圆角矩形标注 19"/>
              <p:cNvSpPr/>
              <p:nvPr/>
            </p:nvSpPr>
            <p:spPr bwMode="auto">
              <a:xfrm>
                <a:off x="3837461" y="2945669"/>
                <a:ext cx="1870340" cy="613007"/>
              </a:xfrm>
              <a:prstGeom prst="wedgeRoundRectCallout">
                <a:avLst>
                  <a:gd name="adj1" fmla="val 13148"/>
                  <a:gd name="adj2" fmla="val 7443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Wow! What’s this in English?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 bwMode="auto">
            <a:xfrm>
              <a:off x="5097462" y="2963254"/>
              <a:ext cx="330200" cy="2872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779838" y="5129213"/>
            <a:ext cx="3251200" cy="1108075"/>
            <a:chOff x="3686999" y="4947861"/>
            <a:chExt cx="3250901" cy="1107466"/>
          </a:xfrm>
        </p:grpSpPr>
        <p:grpSp>
          <p:nvGrpSpPr>
            <p:cNvPr id="27669" name="组合 31"/>
            <p:cNvGrpSpPr/>
            <p:nvPr/>
          </p:nvGrpSpPr>
          <p:grpSpPr bwMode="auto">
            <a:xfrm>
              <a:off x="3686999" y="4947861"/>
              <a:ext cx="3250901" cy="925646"/>
              <a:chOff x="3815222" y="2945976"/>
              <a:chExt cx="1883053" cy="617247"/>
            </a:xfrm>
          </p:grpSpPr>
          <p:sp>
            <p:nvSpPr>
              <p:cNvPr id="34" name="圆角矩形标注 33"/>
              <p:cNvSpPr/>
              <p:nvPr/>
            </p:nvSpPr>
            <p:spPr bwMode="auto">
              <a:xfrm>
                <a:off x="3837289" y="2950208"/>
                <a:ext cx="1860986" cy="612586"/>
              </a:xfrm>
              <a:prstGeom prst="wedgeRoundRectCallout">
                <a:avLst>
                  <a:gd name="adj1" fmla="val 8105"/>
                  <a:gd name="adj2" fmla="val -6660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Hooray!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圆角矩形标注 34"/>
              <p:cNvSpPr/>
              <p:nvPr/>
            </p:nvSpPr>
            <p:spPr bwMode="auto">
              <a:xfrm>
                <a:off x="3815222" y="2950208"/>
                <a:ext cx="1860986" cy="612586"/>
              </a:xfrm>
              <a:prstGeom prst="wedgeRoundRectCallout">
                <a:avLst>
                  <a:gd name="adj1" fmla="val -8667"/>
                  <a:gd name="adj2" fmla="val -6913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Hooray!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圆角矩形标注 35"/>
              <p:cNvSpPr/>
              <p:nvPr/>
            </p:nvSpPr>
            <p:spPr bwMode="auto">
              <a:xfrm>
                <a:off x="3819819" y="2945976"/>
                <a:ext cx="1878456" cy="612586"/>
              </a:xfrm>
              <a:prstGeom prst="wedgeRoundRectCallout">
                <a:avLst>
                  <a:gd name="adj1" fmla="val -34318"/>
                  <a:gd name="adj2" fmla="val -6549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Look! The giraffe is so tall!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 bwMode="auto">
            <a:xfrm>
              <a:off x="5218795" y="5768147"/>
              <a:ext cx="330170" cy="287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992813" y="2363788"/>
            <a:ext cx="2540000" cy="1227137"/>
            <a:chOff x="5992374" y="2308577"/>
            <a:chExt cx="2540066" cy="1227578"/>
          </a:xfrm>
        </p:grpSpPr>
        <p:grpSp>
          <p:nvGrpSpPr>
            <p:cNvPr id="27664" name="组合 37"/>
            <p:cNvGrpSpPr/>
            <p:nvPr/>
          </p:nvGrpSpPr>
          <p:grpSpPr bwMode="auto">
            <a:xfrm>
              <a:off x="5992374" y="2452855"/>
              <a:ext cx="2540066" cy="1083300"/>
              <a:chOff x="3831320" y="2945976"/>
              <a:chExt cx="1866955" cy="617247"/>
            </a:xfrm>
          </p:grpSpPr>
          <p:sp>
            <p:nvSpPr>
              <p:cNvPr id="40" name="圆角矩形标注 39"/>
              <p:cNvSpPr/>
              <p:nvPr/>
            </p:nvSpPr>
            <p:spPr bwMode="auto">
              <a:xfrm>
                <a:off x="3837154" y="2950635"/>
                <a:ext cx="1861121" cy="612588"/>
              </a:xfrm>
              <a:prstGeom prst="wedgeRoundRectCallout">
                <a:avLst>
                  <a:gd name="adj1" fmla="val -34776"/>
                  <a:gd name="adj2" fmla="val 7332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Hooray!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圆角矩形标注 40"/>
              <p:cNvSpPr/>
              <p:nvPr/>
            </p:nvSpPr>
            <p:spPr bwMode="auto">
              <a:xfrm>
                <a:off x="3837154" y="2950635"/>
                <a:ext cx="1861121" cy="612588"/>
              </a:xfrm>
              <a:prstGeom prst="wedgeRoundRectCallout">
                <a:avLst>
                  <a:gd name="adj1" fmla="val -10019"/>
                  <a:gd name="adj2" fmla="val 7193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Hooray!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圆角矩形标注 41"/>
              <p:cNvSpPr/>
              <p:nvPr/>
            </p:nvSpPr>
            <p:spPr bwMode="auto">
              <a:xfrm>
                <a:off x="3831320" y="2946111"/>
                <a:ext cx="1861120" cy="612588"/>
              </a:xfrm>
              <a:prstGeom prst="wedgeRoundRectCallout">
                <a:avLst>
                  <a:gd name="adj1" fmla="val 17838"/>
                  <a:gd name="adj2" fmla="val 689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Yes, it has a long neck.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椭圆 38"/>
            <p:cNvSpPr/>
            <p:nvPr/>
          </p:nvSpPr>
          <p:spPr bwMode="auto">
            <a:xfrm>
              <a:off x="7154454" y="2308577"/>
              <a:ext cx="330209" cy="287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671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813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272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292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2813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" y="1124744"/>
            <a:ext cx="8818536" cy="4897464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797175" y="2201863"/>
            <a:ext cx="2841625" cy="1635125"/>
            <a:chOff x="2594223" y="1576784"/>
            <a:chExt cx="2841873" cy="1636316"/>
          </a:xfrm>
        </p:grpSpPr>
        <p:sp>
          <p:nvSpPr>
            <p:cNvPr id="26" name="圆角矩形标注 25"/>
            <p:cNvSpPr/>
            <p:nvPr/>
          </p:nvSpPr>
          <p:spPr bwMode="auto">
            <a:xfrm>
              <a:off x="2594223" y="1732472"/>
              <a:ext cx="2841873" cy="1480628"/>
            </a:xfrm>
            <a:prstGeom prst="wedgeRoundRectCallout">
              <a:avLst>
                <a:gd name="adj1" fmla="val -50361"/>
                <a:gd name="adj2" fmla="val 840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Look! Miss Liu. What’s this in English?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850046" y="1576784"/>
              <a:ext cx="330229" cy="2875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03213" y="2624138"/>
            <a:ext cx="2376487" cy="793750"/>
            <a:chOff x="271471" y="2713820"/>
            <a:chExt cx="2376264" cy="793619"/>
          </a:xfrm>
        </p:grpSpPr>
        <p:sp>
          <p:nvSpPr>
            <p:cNvPr id="32" name="圆角矩形标注 31"/>
            <p:cNvSpPr/>
            <p:nvPr/>
          </p:nvSpPr>
          <p:spPr bwMode="auto">
            <a:xfrm>
              <a:off x="271471" y="2858258"/>
              <a:ext cx="2376264" cy="649181"/>
            </a:xfrm>
            <a:prstGeom prst="wedgeRoundRectCallout">
              <a:avLst>
                <a:gd name="adj1" fmla="val -7932"/>
                <a:gd name="adj2" fmla="val 8185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 camel.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255629" y="2713820"/>
              <a:ext cx="333344" cy="2872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6053138" y="2703513"/>
            <a:ext cx="2592387" cy="1225550"/>
            <a:chOff x="1950250" y="845492"/>
            <a:chExt cx="2594345" cy="1041095"/>
          </a:xfrm>
        </p:grpSpPr>
        <p:sp>
          <p:nvSpPr>
            <p:cNvPr id="41" name="圆角矩形标注 40"/>
            <p:cNvSpPr/>
            <p:nvPr/>
          </p:nvSpPr>
          <p:spPr>
            <a:xfrm>
              <a:off x="1950250" y="992486"/>
              <a:ext cx="2594345" cy="894101"/>
            </a:xfrm>
            <a:prstGeom prst="wedgeRoundRectCallout">
              <a:avLst>
                <a:gd name="adj1" fmla="val -19768"/>
                <a:gd name="adj2" fmla="val 7933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Oh, the camel is so big!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081404" y="845492"/>
              <a:ext cx="332038" cy="2683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36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432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3929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29703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4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小组合作，试着表演出来吧。</a:t>
            </a:r>
          </a:p>
        </p:txBody>
      </p:sp>
      <p:pic>
        <p:nvPicPr>
          <p:cNvPr id="29706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77875"/>
            <a:ext cx="533717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1749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7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1772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751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2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5415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1757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1758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176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176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1761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2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1763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1764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765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66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767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74675"/>
            <a:ext cx="16303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65350" y="1117600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175" y="1211263"/>
            <a:ext cx="3248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missing?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1588" y="3978275"/>
            <a:ext cx="16271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1450" y="1870075"/>
            <a:ext cx="14351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33488" y="2265363"/>
            <a:ext cx="13938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84638" y="2271713"/>
            <a:ext cx="13509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96975" y="4371975"/>
            <a:ext cx="1860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46525" y="4198938"/>
            <a:ext cx="16637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4187825" y="1879600"/>
            <a:ext cx="47053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Look at the _______.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 _________.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has __________.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can __________.</a:t>
            </a:r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2138" y="252413"/>
            <a:ext cx="34417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write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732588" y="2035175"/>
            <a:ext cx="1566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giraffe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24525" y="2778125"/>
            <a:ext cx="135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 tall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67400" y="3451225"/>
            <a:ext cx="194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long neck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089650" y="4211638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dance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34826" name="组合 5"/>
          <p:cNvGrpSpPr/>
          <p:nvPr/>
        </p:nvGrpSpPr>
        <p:grpSpPr bwMode="auto">
          <a:xfrm>
            <a:off x="1127125" y="1052513"/>
            <a:ext cx="2019300" cy="4800600"/>
            <a:chOff x="1084263" y="1003796"/>
            <a:chExt cx="2019300" cy="48006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263" y="1003796"/>
              <a:ext cx="2019300" cy="4800600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1084263" y="5588496"/>
              <a:ext cx="111125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4691063" y="1808163"/>
            <a:ext cx="47053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Look at the ______.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 _________.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has __________.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can </a:t>
            </a:r>
            <a:r>
              <a:rPr lang="en-US" altLang="zh-CN" sz="3200" dirty="0" smtClean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__________.</a:t>
            </a:r>
            <a:endParaRPr lang="en-US" altLang="zh-CN" sz="3200" dirty="0">
              <a:solidFill>
                <a:srgbClr val="1F1F2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584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2138" y="252413"/>
            <a:ext cx="34417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write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212013" y="1952625"/>
            <a:ext cx="1262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camel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67438" y="2706688"/>
            <a:ext cx="130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 big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27763" y="3436938"/>
            <a:ext cx="209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small ears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10325" y="4152900"/>
            <a:ext cx="1055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sing 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056780"/>
            <a:ext cx="40957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圆角矩形 5"/>
          <p:cNvSpPr/>
          <p:nvPr/>
        </p:nvSpPr>
        <p:spPr>
          <a:xfrm>
            <a:off x="107950" y="1268760"/>
            <a:ext cx="8928546" cy="4536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7" y="1556792"/>
            <a:ext cx="9072768" cy="388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813" y="274638"/>
            <a:ext cx="26050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esson32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70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9000" y="3989388"/>
            <a:ext cx="14382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4557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标题 4"/>
          <p:cNvSpPr>
            <a:spLocks noGrp="1"/>
          </p:cNvSpPr>
          <p:nvPr>
            <p:ph type="title"/>
          </p:nvPr>
        </p:nvSpPr>
        <p:spPr bwMode="auto">
          <a:xfrm>
            <a:off x="1619250" y="381000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</a:rPr>
              <a:t>Summary </a:t>
            </a:r>
            <a:endParaRPr lang="zh-CN" altLang="en-US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1800" y="1160463"/>
            <a:ext cx="8280400" cy="500538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8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950"/>
            <a:ext cx="13874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矩形 8"/>
          <p:cNvSpPr>
            <a:spLocks noChangeArrowheads="1"/>
          </p:cNvSpPr>
          <p:nvPr/>
        </p:nvSpPr>
        <p:spPr bwMode="auto">
          <a:xfrm>
            <a:off x="1487488" y="15208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8920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92800" y="1881188"/>
            <a:ext cx="12684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图片 1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9463" y="2276475"/>
            <a:ext cx="12319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16313" y="2282825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图片 1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4388" y="4383088"/>
            <a:ext cx="16446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图片 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63938" y="4210050"/>
            <a:ext cx="14700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51663" y="4551363"/>
            <a:ext cx="1566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giraffe</a:t>
            </a:r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482850" y="4581525"/>
            <a:ext cx="1570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tiger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46288" y="2522538"/>
            <a:ext cx="1570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panda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800600" y="2522538"/>
            <a:ext cx="1571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bear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946900" y="2522538"/>
            <a:ext cx="1684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monkey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076825" y="4581525"/>
            <a:ext cx="1570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camel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25" y="213360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4"/>
          <p:cNvSpPr>
            <a:spLocks noGrp="1"/>
          </p:cNvSpPr>
          <p:nvPr>
            <p:ph type="title"/>
          </p:nvPr>
        </p:nvSpPr>
        <p:spPr bwMode="auto">
          <a:xfrm>
            <a:off x="1691680" y="41592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87413" y="1255713"/>
            <a:ext cx="7381875" cy="45497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5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5925"/>
            <a:ext cx="14478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20900" y="3106738"/>
            <a:ext cx="567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this in English?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2038350" y="2141538"/>
            <a:ext cx="6710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19313" y="4078288"/>
            <a:ext cx="495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a/an …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945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172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071562"/>
            <a:ext cx="6677025" cy="4714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462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4724400"/>
            <a:ext cx="958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4"/>
          <p:cNvSpPr>
            <a:spLocks noGrp="1"/>
          </p:cNvSpPr>
          <p:nvPr>
            <p:ph type="title"/>
          </p:nvPr>
        </p:nvSpPr>
        <p:spPr bwMode="auto">
          <a:xfrm>
            <a:off x="800721" y="39823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algn="ctr" eaLnBrk="1" hangingPunct="1"/>
            <a:r>
              <a:rPr lang="en-US" altLang="zh-CN" sz="4400" dirty="0" smtClean="0">
                <a:solidFill>
                  <a:srgbClr val="1A93C8"/>
                </a:solidFill>
              </a:rPr>
              <a:t>Homework </a:t>
            </a:r>
            <a:endParaRPr lang="zh-CN" altLang="en-US" sz="4400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70874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268413"/>
            <a:ext cx="7554912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01700" y="1736725"/>
            <a:ext cx="7331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在四线三格中正确书写本课的新单词，不少于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遍，并听写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遍。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33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9163" y="3011488"/>
            <a:ext cx="36655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0" y="3011488"/>
            <a:ext cx="35893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79613" y="5254625"/>
            <a:ext cx="10795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zoo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840413" y="5254625"/>
            <a:ext cx="14684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farm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5425" y="1477963"/>
            <a:ext cx="3890963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Where shall we go?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48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4475" y="765175"/>
            <a:ext cx="5861050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Would you like to take a trip?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490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9788" y="747713"/>
            <a:ext cx="6381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9788" y="1471613"/>
            <a:ext cx="638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514475" y="2203450"/>
            <a:ext cx="3914775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want to go to 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50" y="2197100"/>
            <a:ext cx="638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8" name="矩形 8"/>
          <p:cNvSpPr>
            <a:spLocks noChangeArrowheads="1"/>
          </p:cNvSpPr>
          <p:nvPr/>
        </p:nvSpPr>
        <p:spPr bwMode="auto">
          <a:xfrm>
            <a:off x="963613" y="855663"/>
            <a:ext cx="728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animals can you see in the zoo?</a:t>
            </a:r>
            <a:endParaRPr lang="zh-CN" altLang="en-US" dirty="0"/>
          </a:p>
        </p:txBody>
      </p:sp>
      <p:pic>
        <p:nvPicPr>
          <p:cNvPr id="2150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5"/>
          <p:cNvSpPr txBox="1">
            <a:spLocks noChangeArrowheads="1"/>
          </p:cNvSpPr>
          <p:nvPr/>
        </p:nvSpPr>
        <p:spPr bwMode="auto">
          <a:xfrm>
            <a:off x="1238250" y="98425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21063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65" y="1628800"/>
            <a:ext cx="5667270" cy="468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2" name="图片 1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6280" y="1340168"/>
            <a:ext cx="21828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28775" y="2058670"/>
            <a:ext cx="225266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325688" y="4779963"/>
            <a:ext cx="15557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panda</a:t>
            </a:r>
            <a:endParaRPr lang="zh-CN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249988" y="4838700"/>
            <a:ext cx="19478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monkey</a:t>
            </a:r>
            <a:endParaRPr lang="zh-CN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2084388" y="809625"/>
            <a:ext cx="508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in English?</a:t>
            </a:r>
            <a:endParaRPr lang="zh-CN" altLang="en-US" sz="2000" dirty="0"/>
          </a:p>
        </p:txBody>
      </p:sp>
      <p:pic>
        <p:nvPicPr>
          <p:cNvPr id="3" name="monke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591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nda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555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795338" y="4895850"/>
            <a:ext cx="3360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_____.</a:t>
            </a:r>
            <a:endParaRPr lang="zh-CN" altLang="en-US" sz="2400" dirty="0"/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4738688" y="4916488"/>
            <a:ext cx="3681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______.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4" grpId="0"/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355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452688" y="4816475"/>
            <a:ext cx="12795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bear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78588" y="4814888"/>
            <a:ext cx="1371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tiger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2084388" y="982663"/>
            <a:ext cx="508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in English?</a:t>
            </a:r>
            <a:endParaRPr lang="zh-CN" altLang="en-US" sz="2000"/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795338" y="4895850"/>
            <a:ext cx="3360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_____.</a:t>
            </a:r>
            <a:endParaRPr lang="zh-CN" altLang="en-US" sz="2400"/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4738688" y="4905375"/>
            <a:ext cx="3681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______.</a:t>
            </a:r>
            <a:endParaRPr lang="zh-CN" altLang="en-US" sz="2400"/>
          </a:p>
        </p:txBody>
      </p:sp>
      <p:pic>
        <p:nvPicPr>
          <p:cNvPr id="23561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09725" y="2038350"/>
            <a:ext cx="23542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1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67338" y="2063750"/>
            <a:ext cx="28432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5565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ger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5565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/>
      <p:bldP spid="14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225" y="1943496"/>
            <a:ext cx="7613199" cy="4065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3419475" y="219075"/>
            <a:ext cx="31353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0" name="矩形 2"/>
          <p:cNvSpPr>
            <a:spLocks noChangeArrowheads="1"/>
          </p:cNvSpPr>
          <p:nvPr/>
        </p:nvSpPr>
        <p:spPr bwMode="auto">
          <a:xfrm>
            <a:off x="584200" y="91281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sunny day. The teacher and her class are in the zoo. What are they looking at?</a:t>
            </a:r>
          </a:p>
        </p:txBody>
      </p:sp>
      <p:pic>
        <p:nvPicPr>
          <p:cNvPr id="2458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6475" y="5084763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5763" y="1039813"/>
            <a:ext cx="316865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468313" y="2265363"/>
            <a:ext cx="508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in English?</a:t>
            </a:r>
            <a:endParaRPr lang="zh-CN" altLang="en-US" sz="2000"/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9750" y="3573463"/>
            <a:ext cx="3478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giraffe.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" name="giraff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281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2413" y="1341438"/>
            <a:ext cx="3462337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323850" y="2349500"/>
            <a:ext cx="508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in English?</a:t>
            </a:r>
            <a:endParaRPr lang="zh-CN" altLang="en-US" sz="2000"/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387350" y="357346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camel.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" name="came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281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全屏显示(4:3)</PresentationFormat>
  <Paragraphs>130</Paragraphs>
  <Slides>20</Slides>
  <Notes>7</Notes>
  <HiddenSlides>0</HiddenSlides>
  <MMClips>15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汉仪大宋简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</vt:lpstr>
      <vt:lpstr>Unit6 Would you like to take a trip?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5FB6D32D33294538A28EC93E65F2B26E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