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1" r:id="rId2"/>
    <p:sldId id="290" r:id="rId3"/>
    <p:sldId id="270" r:id="rId4"/>
    <p:sldId id="367" r:id="rId5"/>
    <p:sldId id="384" r:id="rId6"/>
    <p:sldId id="405" r:id="rId7"/>
    <p:sldId id="382" r:id="rId8"/>
    <p:sldId id="383" r:id="rId9"/>
    <p:sldId id="406" r:id="rId10"/>
    <p:sldId id="408" r:id="rId11"/>
    <p:sldId id="407" r:id="rId12"/>
    <p:sldId id="396" r:id="rId13"/>
    <p:sldId id="281" r:id="rId14"/>
    <p:sldId id="409" r:id="rId15"/>
    <p:sldId id="410" r:id="rId16"/>
    <p:sldId id="401" r:id="rId17"/>
    <p:sldId id="286" r:id="rId18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8">
          <p15:clr>
            <a:srgbClr val="A4A3A4"/>
          </p15:clr>
        </p15:guide>
        <p15:guide id="2" orient="horz" pos="3305">
          <p15:clr>
            <a:srgbClr val="A4A3A4"/>
          </p15:clr>
        </p15:guide>
        <p15:guide id="3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006600"/>
    <a:srgbClr val="6600CC"/>
    <a:srgbClr val="3333FF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59" autoAdjust="0"/>
  </p:normalViewPr>
  <p:slideViewPr>
    <p:cSldViewPr snapToGrid="0" snapToObjects="1">
      <p:cViewPr>
        <p:scale>
          <a:sx n="80" d="100"/>
          <a:sy n="80" d="100"/>
        </p:scale>
        <p:origin x="-2514" y="-720"/>
      </p:cViewPr>
      <p:guideLst>
        <p:guide orient="horz" pos="1138"/>
        <p:guide orient="horz" pos="3305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D79D693-176E-481C-B5B9-91CFB9D3136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E5AD-117A-4527-B054-5D530D7CDD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0D1C4-625B-4907-9FE6-5F55D6285B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38C65-F46D-496F-B7DF-BC0B8BB161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6090A-BDC9-4653-8D50-44353D7586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010B8-5250-4C44-B49A-E029F1B35B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18531-2BEE-45EB-ABE0-C5F42E8AA5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DFE24-85A6-4009-B4FD-BF7D0A727D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DFDC4-353B-46AB-BEDF-02F4943F6C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090B1-0F62-4334-B186-D37CDE1FA9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AB95D-0113-477F-B3C1-4D941430F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94B9229-EEA4-4684-A06B-9183415B971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10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hyperlink" Target="1.Listen%20and%20chant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4" Type="http://schemas.openxmlformats.org/officeDocument/2006/relationships/hyperlink" Target="2.Listen%20and%20read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4.Listen%20and%20read.Then%20say%20the%20poem.mp4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pic>
        <p:nvPicPr>
          <p:cNvPr id="4098" name="图片 23" descr="草地00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846638"/>
            <a:ext cx="91440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4" descr="小花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53534">
            <a:off x="7737475" y="52911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4" y="1061061"/>
            <a:ext cx="8152248" cy="2165536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3" name="Picture 39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0" descr="구름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401638" y="1433513"/>
            <a:ext cx="8267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                 Module 10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6" name="TextBox 4"/>
          <p:cNvSpPr txBox="1">
            <a:spLocks noChangeArrowheads="1"/>
          </p:cNvSpPr>
          <p:nvPr/>
        </p:nvSpPr>
        <p:spPr bwMode="auto">
          <a:xfrm>
            <a:off x="3521075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WY   </a:t>
            </a:r>
            <a:r>
              <a:rPr lang="zh-CN" altLang="en-US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六年级下册 </a:t>
            </a:r>
          </a:p>
        </p:txBody>
      </p:sp>
      <p:pic>
        <p:nvPicPr>
          <p:cNvPr id="4107" name="图片 70" descr="蝴蝶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8291536" flipH="1">
            <a:off x="7834313" y="3452813"/>
            <a:ext cx="10191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9" name="Picture 50" descr="나뭇잎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5" name="文本框 4"/>
          <p:cNvSpPr txBox="1"/>
          <p:nvPr/>
        </p:nvSpPr>
        <p:spPr>
          <a:xfrm>
            <a:off x="0" y="4286031"/>
            <a:ext cx="9143999" cy="6694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3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Unit 2   What are you going to study?</a:t>
            </a:r>
          </a:p>
        </p:txBody>
      </p:sp>
      <p:sp>
        <p:nvSpPr>
          <p:cNvPr id="22" name="矩形 21"/>
          <p:cNvSpPr/>
          <p:nvPr/>
        </p:nvSpPr>
        <p:spPr>
          <a:xfrm>
            <a:off x="3182036" y="601151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 21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3314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5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674688" y="1058863"/>
            <a:ext cx="798195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2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趣味活动：未来畅想。  </a:t>
            </a:r>
          </a:p>
          <a:p>
            <a:pPr>
              <a:lnSpc>
                <a:spcPct val="2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你未来的生活将是怎样的？快拿起画笔画一画，然后用“be going to + 动词原形”来描述一下并在小组内展示一下吧！</a:t>
            </a:r>
          </a:p>
        </p:txBody>
      </p:sp>
      <p:pic>
        <p:nvPicPr>
          <p:cNvPr id="13317" name="图片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4338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39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222330" y="133112"/>
            <a:ext cx="4712335" cy="7683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6. Write and talk.</a:t>
            </a:r>
          </a:p>
        </p:txBody>
      </p:sp>
      <p:pic>
        <p:nvPicPr>
          <p:cNvPr id="14341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5"/>
          <p:cNvSpPr txBox="1">
            <a:spLocks noChangeArrowheads="1"/>
          </p:cNvSpPr>
          <p:nvPr/>
        </p:nvSpPr>
        <p:spPr bwMode="auto">
          <a:xfrm>
            <a:off x="603250" y="939800"/>
            <a:ext cx="7840663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Write about your middle school and talk about it.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Which middle school are you going to？ Where is it?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How will you go to school?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When will you go to school every day?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When will you go home?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What subjects will you study there?</a:t>
            </a:r>
          </a:p>
          <a:p>
            <a:pPr algn="ctr"/>
            <a:r>
              <a:rPr lang="en-US" altLang="zh-CN" sz="2400" b="1">
                <a:latin typeface="Times New Roman" panose="02020603050405020304" pitchFamily="18" charset="0"/>
              </a:rPr>
              <a:t>My middle school</a:t>
            </a:r>
          </a:p>
          <a:p>
            <a:pPr algn="just">
              <a:lnSpc>
                <a:spcPct val="180000"/>
              </a:lnSpc>
            </a:pPr>
            <a:r>
              <a:rPr lang="en-US" altLang="zh-CN" sz="2400" b="1" u="sng">
                <a:latin typeface="Times New Roman" panose="02020603050405020304" pitchFamily="18" charset="0"/>
              </a:rPr>
              <a:t>I’m going to ... </a:t>
            </a:r>
            <a:r>
              <a:rPr lang="en-US" altLang="zh-CN" sz="2400">
                <a:latin typeface="Times New Roman" panose="02020603050405020304" pitchFamily="18" charset="0"/>
              </a:rPr>
              <a:t>_____________________________________ </a:t>
            </a:r>
            <a:r>
              <a:rPr lang="en-US" altLang="zh-CN" sz="2400" u="sng">
                <a:latin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altLang="zh-CN" sz="2400">
                <a:latin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altLang="zh-CN" sz="2400" u="sng">
                <a:latin typeface="Times New Roman" panose="02020603050405020304" pitchFamily="18" charset="0"/>
              </a:rPr>
              <a:t>                                                                       </a:t>
            </a:r>
          </a:p>
          <a:p>
            <a:pPr algn="just">
              <a:lnSpc>
                <a:spcPct val="18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__________________________________________________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536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64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915988" y="1047750"/>
            <a:ext cx="8153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It’ s so hot. What about ______ ?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go swim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B. go swimming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C. going swimming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4710113" y="20653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282700" y="4773613"/>
            <a:ext cx="6750050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147888" y="4775200"/>
            <a:ext cx="6265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about后接动词的­ing形式。</a:t>
            </a:r>
          </a:p>
        </p:txBody>
      </p:sp>
      <p:pic>
        <p:nvPicPr>
          <p:cNvPr id="1536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 24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638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88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2"/>
          <p:cNvSpPr txBox="1">
            <a:spLocks noChangeArrowheads="1"/>
          </p:cNvSpPr>
          <p:nvPr/>
        </p:nvSpPr>
        <p:spPr bwMode="auto">
          <a:xfrm>
            <a:off x="731838" y="1003300"/>
            <a:ext cx="84375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二、根据图片提示完成句子。</a:t>
            </a:r>
            <a:endParaRPr lang="en-US" altLang="zh-CN" sz="24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—What is your favourite subject</a:t>
            </a:r>
            <a:r>
              <a:rPr 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Daming</a:t>
            </a:r>
            <a:r>
              <a:rPr 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marL="290195" indent="9525" eaLnBrk="1" hangingPunct="1">
              <a:lnSpc>
                <a:spcPct val="200000"/>
              </a:lnSpc>
              <a:buFontTx/>
              <a:buNone/>
              <a:defRPr/>
            </a:pPr>
            <a:r>
              <a:rPr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—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is my favourite subject.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endParaRPr lang="en-US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—Are you going to study History</a:t>
            </a:r>
            <a:r>
              <a:rPr 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marL="299720" eaLnBrk="1" hangingPunct="1">
              <a:lnSpc>
                <a:spcPct val="200000"/>
              </a:lnSpc>
              <a:buFontTx/>
              <a:buNone/>
              <a:defRPr/>
            </a:pPr>
            <a:r>
              <a:rPr sz="2400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—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</a:t>
            </a:r>
            <a:r>
              <a:rPr sz="2400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.</a:t>
            </a:r>
            <a:endParaRPr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665288" y="2720975"/>
            <a:ext cx="1350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Physics</a:t>
            </a:r>
          </a:p>
        </p:txBody>
      </p:sp>
      <p:pic>
        <p:nvPicPr>
          <p:cNvPr id="16391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图片 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64375" y="2127250"/>
            <a:ext cx="14668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图片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5913" y="4191000"/>
            <a:ext cx="135255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55750" y="4927600"/>
            <a:ext cx="2473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No, I’m not.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 24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741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2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2"/>
          <p:cNvSpPr txBox="1">
            <a:spLocks noChangeArrowheads="1"/>
          </p:cNvSpPr>
          <p:nvPr/>
        </p:nvSpPr>
        <p:spPr bwMode="auto">
          <a:xfrm>
            <a:off x="588963" y="1608138"/>
            <a:ext cx="84375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三、情景选择。</a:t>
            </a:r>
          </a:p>
          <a:p>
            <a:pPr indent="628650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你想知道玲玲将要学什么科目，应这样问：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    )</a:t>
            </a:r>
          </a:p>
          <a:p>
            <a:pPr indent="628650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What are you going to study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indent="628650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B. What are you going to write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7385050" y="2578100"/>
            <a:ext cx="40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1741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 24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8434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436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2"/>
          <p:cNvSpPr txBox="1">
            <a:spLocks noChangeArrowheads="1"/>
          </p:cNvSpPr>
          <p:nvPr/>
        </p:nvSpPr>
        <p:spPr bwMode="auto">
          <a:xfrm>
            <a:off x="588963" y="1430338"/>
            <a:ext cx="8437562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四、写出句子的汉语意思。</a:t>
            </a:r>
          </a:p>
          <a:p>
            <a:pPr indent="441325" eaLnBrk="1" hangingPunct="1">
              <a:lnSpc>
                <a:spcPct val="25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 like playing football. What about you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indent="430530" eaLnBrk="1" hangingPunct="1">
              <a:lnSpc>
                <a:spcPct val="2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068388" y="3635375"/>
            <a:ext cx="4208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我喜欢踢足球，你呢？</a:t>
            </a:r>
          </a:p>
        </p:txBody>
      </p:sp>
      <p:pic>
        <p:nvPicPr>
          <p:cNvPr id="1843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 11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9458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60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903288" y="1293813"/>
            <a:ext cx="7131050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927100" y="2952750"/>
            <a:ext cx="7637463" cy="3046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重点词汇：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chemistry, physics </a:t>
            </a:r>
            <a:endParaRPr lang="en-US" altLang="zh-CN" sz="2400" b="1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1512570" indent="-1512570">
              <a:lnSpc>
                <a:spcPct val="200000"/>
              </a:lnSpc>
              <a:defRPr/>
            </a:pP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Are you going to middle school in September，Lingling?</a:t>
            </a:r>
          </a:p>
          <a:p>
            <a:pPr indent="1484630">
              <a:lnSpc>
                <a:spcPct val="200000"/>
              </a:lnSpc>
              <a:defRPr/>
            </a:pP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What are you going to study?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 18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2048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484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935038" y="1851025"/>
            <a:ext cx="446087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35038" y="33607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935038" y="4476750"/>
            <a:ext cx="446087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950913" y="1765300"/>
            <a:ext cx="77692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ts val="4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9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Listen and read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的内容朗读流利。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9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配套的课后作业。</a:t>
            </a:r>
          </a:p>
        </p:txBody>
      </p:sp>
      <p:pic>
        <p:nvPicPr>
          <p:cNvPr id="2048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 22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512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6" descr="C:\Users\Administrator\Desktop\小学点拨课件副本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4375" y="328613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图片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16100" y="1306513"/>
            <a:ext cx="586740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文本框 2"/>
          <p:cNvSpPr txBox="1">
            <a:spLocks noChangeArrowheads="1"/>
          </p:cNvSpPr>
          <p:nvPr/>
        </p:nvSpPr>
        <p:spPr bwMode="auto">
          <a:xfrm>
            <a:off x="1727200" y="4679950"/>
            <a:ext cx="6045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What subjects will you learn in middle school?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614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139345" y="209609"/>
            <a:ext cx="551946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Listen and chant.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6149" name="Picture 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62688" y="4264025"/>
            <a:ext cx="2116137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文本框 1"/>
          <p:cNvSpPr txBox="1">
            <a:spLocks noChangeArrowheads="1"/>
          </p:cNvSpPr>
          <p:nvPr/>
        </p:nvSpPr>
        <p:spPr bwMode="auto">
          <a:xfrm>
            <a:off x="334963" y="1585913"/>
            <a:ext cx="5345112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 going to study History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Science and Chemistry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Maths and Geography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and learn with my new friends happily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!</a:t>
            </a:r>
          </a:p>
        </p:txBody>
      </p:sp>
      <p:sp>
        <p:nvSpPr>
          <p:cNvPr id="16" name="矩形 15"/>
          <p:cNvSpPr/>
          <p:nvPr/>
        </p:nvSpPr>
        <p:spPr>
          <a:xfrm>
            <a:off x="5707063" y="1585913"/>
            <a:ext cx="3192462" cy="2306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noProof="1"/>
          </a:p>
        </p:txBody>
      </p:sp>
      <p:pic>
        <p:nvPicPr>
          <p:cNvPr id="6153" name="图片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68988" y="1760538"/>
            <a:ext cx="2903537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717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162486" y="168646"/>
            <a:ext cx="5149850" cy="7683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Listen and read.</a:t>
            </a:r>
          </a:p>
        </p:txBody>
      </p:sp>
      <p:sp>
        <p:nvSpPr>
          <p:cNvPr id="15" name="矩形 14"/>
          <p:cNvSpPr/>
          <p:nvPr/>
        </p:nvSpPr>
        <p:spPr>
          <a:xfrm>
            <a:off x="6448425" y="2039938"/>
            <a:ext cx="2559050" cy="17700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sp>
        <p:nvSpPr>
          <p:cNvPr id="11273" name="矩形 1"/>
          <p:cNvSpPr>
            <a:spLocks noChangeArrowheads="1"/>
          </p:cNvSpPr>
          <p:nvPr/>
        </p:nvSpPr>
        <p:spPr bwMode="auto">
          <a:xfrm>
            <a:off x="619125" y="854075"/>
            <a:ext cx="5921375" cy="5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89610" indent="-689610" algn="just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Amy: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 going to middle school in September，Lingling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063625" indent="-1063625" algn="just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I am.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I’m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going to Park Middle School. What about you?</a:t>
            </a:r>
          </a:p>
          <a:p>
            <a:pPr marL="1614805" indent="-1614805" algn="just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going to Lake Middle School.</a:t>
            </a:r>
          </a:p>
          <a:p>
            <a:pPr marL="1614805" indent="-1614805" algn="just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Lingling: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going to study?</a:t>
            </a:r>
          </a:p>
          <a:p>
            <a:pPr marL="689610" indent="-689610" algn="just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Amy: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going to study History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Geography and French.</a:t>
            </a:r>
          </a:p>
          <a:p>
            <a:pPr marL="1054100" indent="-1054100" algn="just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going to study Physics, Chemistry and Chinese. I’m also going to study History and Geography. But I’m not going to study French.</a:t>
            </a:r>
          </a:p>
        </p:txBody>
      </p:sp>
      <p:pic>
        <p:nvPicPr>
          <p:cNvPr id="7175" name="Picture 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9088" y="4200525"/>
            <a:ext cx="21161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图片 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69075" y="2135188"/>
            <a:ext cx="229552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8194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5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6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文本框 17"/>
          <p:cNvSpPr txBox="1">
            <a:spLocks noChangeArrowheads="1"/>
          </p:cNvSpPr>
          <p:nvPr/>
        </p:nvSpPr>
        <p:spPr bwMode="auto">
          <a:xfrm>
            <a:off x="2559050" y="1338263"/>
            <a:ext cx="6100763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Are you going to middle school in September,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Lingling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你九月份将要去中学了吗，玲玲？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749300" y="14557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8199" name="文本框 19"/>
          <p:cNvSpPr txBox="1">
            <a:spLocks noChangeArrowheads="1"/>
          </p:cNvSpPr>
          <p:nvPr/>
        </p:nvSpPr>
        <p:spPr bwMode="auto">
          <a:xfrm>
            <a:off x="1128713" y="1455738"/>
            <a:ext cx="1487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200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738" y="1366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1819275" y="2478088"/>
            <a:ext cx="62499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这是询问某人是否将要做某事的问句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374900" y="3187700"/>
            <a:ext cx="58435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动词+ 主语+ going to + 其他？</a:t>
            </a:r>
          </a:p>
        </p:txBody>
      </p:sp>
      <p:sp>
        <p:nvSpPr>
          <p:cNvPr id="8203" name="矩形 1"/>
          <p:cNvSpPr>
            <a:spLocks noChangeArrowheads="1"/>
          </p:cNvSpPr>
          <p:nvPr/>
        </p:nvSpPr>
        <p:spPr bwMode="auto">
          <a:xfrm>
            <a:off x="874713" y="3335338"/>
            <a:ext cx="171291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句型结构：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8204" name="矩形 3"/>
          <p:cNvSpPr>
            <a:spLocks noChangeArrowheads="1"/>
          </p:cNvSpPr>
          <p:nvPr/>
        </p:nvSpPr>
        <p:spPr bwMode="auto">
          <a:xfrm>
            <a:off x="898525" y="2616200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820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矩形 3"/>
          <p:cNvSpPr>
            <a:spLocks noChangeArrowheads="1"/>
          </p:cNvSpPr>
          <p:nvPr/>
        </p:nvSpPr>
        <p:spPr bwMode="auto">
          <a:xfrm>
            <a:off x="887413" y="3975100"/>
            <a:ext cx="11001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答语：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8207" name="矩形 3"/>
          <p:cNvSpPr>
            <a:spLocks noChangeArrowheads="1"/>
          </p:cNvSpPr>
          <p:nvPr/>
        </p:nvSpPr>
        <p:spPr bwMode="auto">
          <a:xfrm>
            <a:off x="936625" y="4659313"/>
            <a:ext cx="11017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58950" y="3841750"/>
            <a:ext cx="7858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Yes，主语+ am/is/are. 或：No，主语+ am/is/are not.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914525" y="4597400"/>
            <a:ext cx="5535613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—Are they going to Hainan this week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          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这周他们将要去海吗？                      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—No，they aren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t. 不，他们不去。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9218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9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0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文本框 17"/>
          <p:cNvSpPr txBox="1">
            <a:spLocks noChangeArrowheads="1"/>
          </p:cNvSpPr>
          <p:nvPr/>
        </p:nvSpPr>
        <p:spPr bwMode="auto">
          <a:xfrm>
            <a:off x="2570163" y="1290638"/>
            <a:ext cx="610076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are you going to study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你将要学习什么？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749300" y="14081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9223" name="文本框 19"/>
          <p:cNvSpPr txBox="1">
            <a:spLocks noChangeArrowheads="1"/>
          </p:cNvSpPr>
          <p:nvPr/>
        </p:nvSpPr>
        <p:spPr bwMode="auto">
          <a:xfrm>
            <a:off x="1117600" y="1397000"/>
            <a:ext cx="1487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224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738" y="13192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1795463" y="2478088"/>
            <a:ext cx="62499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这是询问对方将要学习什么课程的句型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409825" y="3249613"/>
            <a:ext cx="58435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+ be 动词+ 主语+ going to study ？</a:t>
            </a:r>
          </a:p>
        </p:txBody>
      </p:sp>
      <p:sp>
        <p:nvSpPr>
          <p:cNvPr id="9227" name="矩形 1"/>
          <p:cNvSpPr>
            <a:spLocks noChangeArrowheads="1"/>
          </p:cNvSpPr>
          <p:nvPr/>
        </p:nvSpPr>
        <p:spPr bwMode="auto">
          <a:xfrm>
            <a:off x="874713" y="3397250"/>
            <a:ext cx="1712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句型结构：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9228" name="矩形 3"/>
          <p:cNvSpPr>
            <a:spLocks noChangeArrowheads="1"/>
          </p:cNvSpPr>
          <p:nvPr/>
        </p:nvSpPr>
        <p:spPr bwMode="auto">
          <a:xfrm>
            <a:off x="887413" y="261620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922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矩形 3"/>
          <p:cNvSpPr>
            <a:spLocks noChangeArrowheads="1"/>
          </p:cNvSpPr>
          <p:nvPr/>
        </p:nvSpPr>
        <p:spPr bwMode="auto">
          <a:xfrm>
            <a:off x="887413" y="4132263"/>
            <a:ext cx="1100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答语：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9231" name="矩形 3"/>
          <p:cNvSpPr>
            <a:spLocks noChangeArrowheads="1"/>
          </p:cNvSpPr>
          <p:nvPr/>
        </p:nvSpPr>
        <p:spPr bwMode="auto">
          <a:xfrm>
            <a:off x="889000" y="4875213"/>
            <a:ext cx="1101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82763" y="3987800"/>
            <a:ext cx="60309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主语+ be 动词+ going to study + 课程名称.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857375" y="4711700"/>
            <a:ext cx="66262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—What is she going to study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她将要学习什么？</a:t>
            </a:r>
          </a:p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—She is going to study French. 她将要学习法语。</a:t>
            </a:r>
          </a:p>
        </p:txBody>
      </p:sp>
      <p:pic>
        <p:nvPicPr>
          <p:cNvPr id="9234" name="图片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70538" y="1825625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024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1697821" y="239791"/>
            <a:ext cx="6098540" cy="6140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Now answer the questions.</a:t>
            </a:r>
          </a:p>
        </p:txBody>
      </p:sp>
      <p:pic>
        <p:nvPicPr>
          <p:cNvPr id="1024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15"/>
          <p:cNvSpPr txBox="1">
            <a:spLocks noChangeArrowheads="1"/>
          </p:cNvSpPr>
          <p:nvPr/>
        </p:nvSpPr>
        <p:spPr bwMode="auto">
          <a:xfrm>
            <a:off x="846138" y="1092200"/>
            <a:ext cx="7348537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1. Is Lingling going to middle school in September?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2. Which school is Amy going to?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__________________________________________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3. What is Lingling going to study?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__________________________________________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__________________________________________ </a:t>
            </a:r>
            <a:endParaRPr lang="en-US" altLang="zh-CN" sz="240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4. Which middle school do you like? Why?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__________________________________________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62063" y="1776413"/>
            <a:ext cx="4248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she is.</a:t>
            </a:r>
            <a:endParaRPr lang="zh-CN" altLang="en-US" sz="24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62063" y="2876550"/>
            <a:ext cx="508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She's going to Lake Middle School.</a:t>
            </a:r>
            <a:endParaRPr lang="zh-CN" altLang="en-US" sz="2400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12850" y="3865563"/>
            <a:ext cx="6802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She's going to study Physics, Chemistry, Chinese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History and Geography.</a:t>
            </a:r>
            <a:endParaRPr lang="zh-CN" altLang="en-US" sz="2400" b="1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8538" y="5600700"/>
            <a:ext cx="6804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 like Lake Middle School. Because I like Science.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答案不唯一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zh-CN" altLang="en-US" sz="2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126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1959316" y="712"/>
            <a:ext cx="556952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4. Listen and read. Then say the poem.</a:t>
            </a:r>
            <a:endParaRPr kumimoji="1" lang="zh-CN" altLang="en-US" sz="3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1126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923925" y="1135063"/>
            <a:ext cx="6846888" cy="50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School is nearly finished.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It’s time to start anew.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Now I can speak English.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I can speak to you.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It’s time to say goodbye now.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School is going to end.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But we can write in English and we will always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be friends.</a:t>
            </a:r>
          </a:p>
        </p:txBody>
      </p:sp>
      <p:sp>
        <p:nvSpPr>
          <p:cNvPr id="16" name="矩形 15"/>
          <p:cNvSpPr/>
          <p:nvPr/>
        </p:nvSpPr>
        <p:spPr>
          <a:xfrm>
            <a:off x="5240338" y="1506538"/>
            <a:ext cx="3411537" cy="2386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noProof="1"/>
          </a:p>
        </p:txBody>
      </p:sp>
      <p:pic>
        <p:nvPicPr>
          <p:cNvPr id="11272" name="图片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40363" y="1657350"/>
            <a:ext cx="3017837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1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88038" y="4102100"/>
            <a:ext cx="2116137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229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053421" y="133112"/>
            <a:ext cx="4909820" cy="7683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5. Follow and say.</a:t>
            </a:r>
          </a:p>
        </p:txBody>
      </p:sp>
      <p:pic>
        <p:nvPicPr>
          <p:cNvPr id="12293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15"/>
          <p:cNvSpPr txBox="1">
            <a:spLocks noChangeArrowheads="1"/>
          </p:cNvSpPr>
          <p:nvPr/>
        </p:nvSpPr>
        <p:spPr bwMode="auto">
          <a:xfrm>
            <a:off x="1462088" y="939800"/>
            <a:ext cx="6272212" cy="47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8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</a:rPr>
              <a:t>What are you going to study in middle school?</a:t>
            </a:r>
          </a:p>
          <a:p>
            <a:pPr algn="just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I’m going to study English.</a:t>
            </a:r>
          </a:p>
          <a:p>
            <a:pPr algn="just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He’s going to study English and I’m going to study Chemistry.</a:t>
            </a:r>
          </a:p>
          <a:p>
            <a:pPr algn="just"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He’s going to study English, she’s going to study Chemistry and I’m going to study History.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全屏显示(4:3)</PresentationFormat>
  <Paragraphs>113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Adobe 黑体 Std R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2023-01-16T15:55:42Z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7F97C18906C1458AB78736E78D76808B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