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3.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470" r:id="rId2"/>
    <p:sldId id="353" r:id="rId3"/>
    <p:sldId id="471" r:id="rId4"/>
    <p:sldId id="498" r:id="rId5"/>
    <p:sldId id="352" r:id="rId6"/>
    <p:sldId id="491" r:id="rId7"/>
    <p:sldId id="494" r:id="rId8"/>
    <p:sldId id="499" r:id="rId9"/>
    <p:sldId id="492" r:id="rId10"/>
    <p:sldId id="495" r:id="rId11"/>
    <p:sldId id="501" r:id="rId12"/>
    <p:sldId id="500" r:id="rId13"/>
    <p:sldId id="502" r:id="rId14"/>
    <p:sldId id="503" r:id="rId15"/>
    <p:sldId id="504" r:id="rId16"/>
    <p:sldId id="505" r:id="rId17"/>
    <p:sldId id="506" r:id="rId18"/>
    <p:sldId id="507" r:id="rId19"/>
    <p:sldId id="508" r:id="rId20"/>
    <p:sldId id="509" r:id="rId21"/>
    <p:sldId id="510" r:id="rId22"/>
    <p:sldId id="493" r:id="rId23"/>
    <p:sldId id="496" r:id="rId24"/>
    <p:sldId id="297" r:id="rId25"/>
  </p:sldIdLst>
  <p:sldSz cx="9144000" cy="5143500" type="screen16x9"/>
  <p:notesSz cx="6858000" cy="9144000"/>
  <p:custDataLst>
    <p:tags r:id="rId28"/>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6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5436"/>
    <a:srgbClr val="E7DDC4"/>
    <a:srgbClr val="AD7149"/>
    <a:srgbClr val="826C4E"/>
    <a:srgbClr val="3296A8"/>
    <a:srgbClr val="6D8AAB"/>
    <a:srgbClr val="31709C"/>
    <a:srgbClr val="7697B3"/>
    <a:srgbClr val="6FA094"/>
    <a:srgbClr val="94BC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7778" autoAdjust="0"/>
  </p:normalViewPr>
  <p:slideViewPr>
    <p:cSldViewPr snapToGrid="0" showGuides="1">
      <p:cViewPr>
        <p:scale>
          <a:sx n="140" d="100"/>
          <a:sy n="140" d="100"/>
        </p:scale>
        <p:origin x="-906" y="-276"/>
      </p:cViewPr>
      <p:guideLst>
        <p:guide orient="horz" pos="1620"/>
        <p:guide pos="286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7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4C4A29-59CA-42F0-B09C-20AF6517E704}"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91CDE4-1B27-4437-B323-CCBE2B961100}"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597822"/>
            <a:ext cx="7772400" cy="1102518"/>
          </a:xfrm>
        </p:spPr>
        <p:txBody>
          <a:bodyPr/>
          <a:lstStyle/>
          <a:p>
            <a:r>
              <a:rPr lang="en-US"/>
              <a:t>Click to edit Master title style</a:t>
            </a:r>
          </a:p>
        </p:txBody>
      </p:sp>
      <p:sp>
        <p:nvSpPr>
          <p:cNvPr id="3" name="Subtitle 2"/>
          <p:cNvSpPr>
            <a:spLocks noGrp="1"/>
          </p:cNvSpPr>
          <p:nvPr>
            <p:ph type="subTitle" idx="1"/>
          </p:nvPr>
        </p:nvSpPr>
        <p:spPr>
          <a:xfrm>
            <a:off x="1371601"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lstStyle>
            <a:lvl1pPr>
              <a:defRPr sz="32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9"/>
            <a:ext cx="3008313" cy="3518297"/>
          </a:xfrm>
        </p:spPr>
        <p:txBody>
          <a:bodyPr/>
          <a:lstStyle>
            <a:lvl1pPr marL="0" indent="0">
              <a:buNone/>
              <a:defRPr sz="1400"/>
            </a:lvl1pPr>
            <a:lvl2pPr marL="457200" indent="0">
              <a:buNone/>
              <a:defRPr sz="1200"/>
            </a:lvl2pPr>
            <a:lvl3pPr marL="914400" indent="0">
              <a:buNone/>
              <a:defRPr sz="11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t>1/10/2023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2"/>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3"/>
            <a:ext cx="5486400" cy="3086100"/>
          </a:xfrm>
        </p:spPr>
        <p:txBody>
          <a:bodyPr/>
          <a:lstStyle>
            <a:lvl1pPr marL="0" indent="0">
              <a:buNone/>
              <a:defRPr sz="3200"/>
            </a:lvl1pPr>
            <a:lvl2pPr marL="457200" indent="0">
              <a:buNone/>
              <a:defRPr sz="29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1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t>1/10/2023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1"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177"/>
            <a:ext cx="7772400" cy="1021556"/>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7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200152"/>
            <a:ext cx="4038600" cy="3394472"/>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1" y="1200152"/>
            <a:ext cx="4038600" cy="3394472"/>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t>1/10/2023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6"/>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700" b="1"/>
            </a:lvl4pPr>
            <a:lvl5pPr marL="1828800" indent="0">
              <a:buNone/>
              <a:defRPr sz="1700" b="1"/>
            </a:lvl5pPr>
            <a:lvl6pPr marL="2286000" indent="0">
              <a:buNone/>
              <a:defRPr sz="1700" b="1"/>
            </a:lvl6pPr>
            <a:lvl7pPr marL="2743200" indent="0">
              <a:buNone/>
              <a:defRPr sz="1700" b="1"/>
            </a:lvl7pPr>
            <a:lvl8pPr marL="3200400" indent="0">
              <a:buNone/>
              <a:defRPr sz="1700" b="1"/>
            </a:lvl8pPr>
            <a:lvl9pPr marL="3657600" indent="0">
              <a:buNone/>
              <a:defRPr sz="1700" b="1"/>
            </a:lvl9pPr>
          </a:lstStyle>
          <a:p>
            <a:pPr lvl="0"/>
            <a:r>
              <a:rPr lang="en-US"/>
              <a:t>Click to edit Master text styles</a:t>
            </a:r>
          </a:p>
        </p:txBody>
      </p:sp>
      <p:sp>
        <p:nvSpPr>
          <p:cNvPr id="4" name="Content Placeholder 3"/>
          <p:cNvSpPr>
            <a:spLocks noGrp="1"/>
          </p:cNvSpPr>
          <p:nvPr>
            <p:ph sz="half" idx="2"/>
          </p:nvPr>
        </p:nvSpPr>
        <p:spPr>
          <a:xfrm>
            <a:off x="457201" y="1631158"/>
            <a:ext cx="4040188" cy="2963466"/>
          </a:xfrm>
        </p:spPr>
        <p:txBody>
          <a:bodyPr/>
          <a:lstStyle>
            <a:lvl1pPr>
              <a:defRPr sz="24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6"/>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700" b="1"/>
            </a:lvl4pPr>
            <a:lvl5pPr marL="1828800" indent="0">
              <a:buNone/>
              <a:defRPr sz="1700" b="1"/>
            </a:lvl5pPr>
            <a:lvl6pPr marL="2286000" indent="0">
              <a:buNone/>
              <a:defRPr sz="1700" b="1"/>
            </a:lvl6pPr>
            <a:lvl7pPr marL="2743200" indent="0">
              <a:buNone/>
              <a:defRPr sz="1700" b="1"/>
            </a:lvl7pPr>
            <a:lvl8pPr marL="3200400" indent="0">
              <a:buNone/>
              <a:defRPr sz="1700" b="1"/>
            </a:lvl8pPr>
            <a:lvl9pPr marL="3657600" indent="0">
              <a:buNone/>
              <a:defRPr sz="1700" b="1"/>
            </a:lvl9pPr>
          </a:lstStyle>
          <a:p>
            <a:pPr lvl="0"/>
            <a:r>
              <a:rPr lang="en-US"/>
              <a:t>Click to edit Master text styles</a:t>
            </a:r>
          </a:p>
        </p:txBody>
      </p:sp>
      <p:sp>
        <p:nvSpPr>
          <p:cNvPr id="6" name="Content Placeholder 5"/>
          <p:cNvSpPr>
            <a:spLocks noGrp="1"/>
          </p:cNvSpPr>
          <p:nvPr>
            <p:ph sz="quarter" idx="4"/>
          </p:nvPr>
        </p:nvSpPr>
        <p:spPr>
          <a:xfrm>
            <a:off x="4645030" y="1631158"/>
            <a:ext cx="4041775" cy="2963466"/>
          </a:xfrm>
        </p:spPr>
        <p:txBody>
          <a:bodyPr/>
          <a:lstStyle>
            <a:lvl1pPr>
              <a:defRPr sz="24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t>1/10/2023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t>1/10/2023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圆角矩形 4"/>
          <p:cNvSpPr/>
          <p:nvPr userDrawn="1"/>
        </p:nvSpPr>
        <p:spPr>
          <a:xfrm>
            <a:off x="854725" y="773443"/>
            <a:ext cx="7434551" cy="32168"/>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userDrawn="1"/>
        </p:nvSpPr>
        <p:spPr>
          <a:xfrm>
            <a:off x="4425043" y="4838925"/>
            <a:ext cx="293917" cy="16507"/>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t>1/10/2023</a:t>
            </a:fld>
            <a:endParaRPr lang="en-US" dirty="0">
              <a:solidFill>
                <a:prstClr val="black">
                  <a:tint val="75000"/>
                </a:prstClr>
              </a:solidFill>
            </a:endParaRPr>
          </a:p>
        </p:txBody>
      </p:sp>
      <p:sp>
        <p:nvSpPr>
          <p:cNvPr id="9" name="灯片编号占位符 8"/>
          <p:cNvSpPr>
            <a:spLocks noGrp="1"/>
          </p:cNvSpPr>
          <p:nvPr>
            <p:ph type="sldNum" sz="quarter" idx="12"/>
          </p:nvPr>
        </p:nvSpPr>
        <p:spPr>
          <a:xfrm>
            <a:off x="3505200" y="4797170"/>
            <a:ext cx="2133600" cy="273844"/>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80"/>
            <a:ext cx="8229600" cy="857250"/>
          </a:xfrm>
          <a:prstGeom prst="rect">
            <a:avLst/>
          </a:prstGeom>
        </p:spPr>
        <p:txBody>
          <a:bodyPr vert="horz" lIns="68568" tIns="34284" rIns="68568" bIns="34284"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2"/>
            <a:ext cx="8229600" cy="3394472"/>
          </a:xfrm>
          <a:prstGeom prst="rect">
            <a:avLst/>
          </a:prstGeom>
        </p:spPr>
        <p:txBody>
          <a:bodyPr vert="horz" lIns="68568" tIns="34284" rIns="68568" bIns="342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5"/>
            <a:ext cx="2133600" cy="273844"/>
          </a:xfrm>
          <a:prstGeom prst="rect">
            <a:avLst/>
          </a:prstGeom>
        </p:spPr>
        <p:txBody>
          <a:bodyPr vert="horz" lIns="68568" tIns="34284" rIns="68568" bIns="34284" rtlCol="0" anchor="ctr"/>
          <a:lstStyle>
            <a:lvl1pPr algn="l">
              <a:defRPr sz="1200">
                <a:solidFill>
                  <a:schemeClr val="tx1">
                    <a:tint val="75000"/>
                  </a:schemeClr>
                </a:solidFill>
              </a:defRPr>
            </a:lvl1pPr>
          </a:lstStyle>
          <a:p>
            <a:pPr>
              <a:defRPr/>
            </a:pPr>
            <a:fld id="{9196EC2F-0988-4314-AD4B-24FF16D7B45E}"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1" y="4767265"/>
            <a:ext cx="2895600" cy="273844"/>
          </a:xfrm>
          <a:prstGeom prst="rect">
            <a:avLst/>
          </a:prstGeom>
        </p:spPr>
        <p:txBody>
          <a:bodyPr vert="horz" lIns="68568" tIns="34284" rIns="68568" bIns="34284" rtlCol="0" anchor="ctr"/>
          <a:lstStyle>
            <a:lvl1pPr algn="ctr">
              <a:defRPr sz="12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5"/>
            <a:ext cx="2133600" cy="273844"/>
          </a:xfrm>
          <a:prstGeom prst="rect">
            <a:avLst/>
          </a:prstGeom>
        </p:spPr>
        <p:txBody>
          <a:bodyPr vert="horz" lIns="68568" tIns="34284" rIns="68568" bIns="34284" rtlCol="0" anchor="ctr"/>
          <a:lstStyle>
            <a:lvl1pPr algn="r">
              <a:defRPr sz="1200">
                <a:solidFill>
                  <a:schemeClr val="tx1">
                    <a:tint val="75000"/>
                  </a:schemeClr>
                </a:solidFill>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tags" Target="../tags/tag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5.xml"/><Relationship Id="rId7" Type="http://schemas.openxmlformats.org/officeDocument/2006/relationships/image" Target="../media/image8.png"/><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png"/><Relationship Id="rId4" Type="http://schemas.openxmlformats.org/officeDocument/2006/relationships/oleObject" Target="../embeddings/oleObject1.bin"/><Relationship Id="rId9"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9.xml"/><Relationship Id="rId1" Type="http://schemas.openxmlformats.org/officeDocument/2006/relationships/tags" Target="../tags/tag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包含 户外, 海滩, 地面&#10;&#10;已生成高可信度的说明"/>
          <p:cNvPicPr>
            <a:picLocks noChangeAspect="1"/>
          </p:cNvPicPr>
          <p:nvPr/>
        </p:nvPicPr>
        <p:blipFill>
          <a:blip r:embed="rId4" cstate="email"/>
          <a:stretch>
            <a:fillRect/>
          </a:stretch>
        </p:blipFill>
        <p:spPr>
          <a:xfrm>
            <a:off x="0" y="930"/>
            <a:ext cx="9144000" cy="5141640"/>
          </a:xfrm>
          <a:prstGeom prst="rect">
            <a:avLst/>
          </a:prstGeom>
        </p:spPr>
      </p:pic>
      <p:sp>
        <p:nvSpPr>
          <p:cNvPr id="6" name="18"/>
          <p:cNvSpPr>
            <a:spLocks noChangeArrowheads="1"/>
          </p:cNvSpPr>
          <p:nvPr>
            <p:custDataLst>
              <p:tags r:id="rId1"/>
            </p:custDataLst>
          </p:nvPr>
        </p:nvSpPr>
        <p:spPr bwMode="auto">
          <a:xfrm>
            <a:off x="3003899" y="1268482"/>
            <a:ext cx="4420174" cy="830805"/>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wrap="square" lIns="0" tIns="0" rIns="0" bIns="0">
            <a:spAutoFit/>
          </a:bodyPr>
          <a:lstStyle/>
          <a:p>
            <a:pPr algn="ctr" fontAlgn="base">
              <a:spcBef>
                <a:spcPct val="0"/>
              </a:spcBef>
              <a:spcAft>
                <a:spcPct val="0"/>
              </a:spcAft>
            </a:pPr>
            <a:r>
              <a:rPr lang="en-US" altLang="zh-CN" sz="5400" b="1" spc="45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a:t>
            </a:r>
            <a:r>
              <a:rPr lang="zh-CN" altLang="en-US" sz="5400" b="1" spc="45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最后一课</a:t>
            </a:r>
            <a:r>
              <a:rPr lang="en-US" altLang="zh-CN" sz="5400" b="1" spc="45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a:t>
            </a:r>
          </a:p>
        </p:txBody>
      </p:sp>
      <p:sp>
        <p:nvSpPr>
          <p:cNvPr id="7" name="Shape 18"/>
          <p:cNvSpPr/>
          <p:nvPr/>
        </p:nvSpPr>
        <p:spPr>
          <a:xfrm>
            <a:off x="3227312" y="2208863"/>
            <a:ext cx="3860259" cy="390496"/>
          </a:xfrm>
          <a:prstGeom prst="roundRect">
            <a:avLst>
              <a:gd name="adj" fmla="val 50000"/>
            </a:avLst>
          </a:prstGeom>
          <a:noFill/>
          <a:ln w="28575" cap="flat">
            <a:solidFill>
              <a:srgbClr val="7F5436"/>
            </a:solidFill>
            <a:prstDash val="solid"/>
            <a:miter lim="400000"/>
          </a:ln>
          <a:effectLst/>
        </p:spPr>
        <p:txBody>
          <a:bodyPr wrap="square" lIns="14286" tIns="14286" rIns="14286" bIns="14286" numCol="1" anchor="ctr">
            <a:noAutofit/>
          </a:bodyPr>
          <a:lstStyle/>
          <a:p>
            <a:pPr>
              <a:defRPr/>
            </a:pPr>
            <a:endParaRPr sz="1300" kern="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8" name="Subtitle 2"/>
          <p:cNvSpPr txBox="1"/>
          <p:nvPr/>
        </p:nvSpPr>
        <p:spPr>
          <a:xfrm>
            <a:off x="3395697" y="2282526"/>
            <a:ext cx="3523489" cy="242080"/>
          </a:xfrm>
          <a:prstGeom prst="rect">
            <a:avLst/>
          </a:prstGeom>
        </p:spPr>
        <p:txBody>
          <a:bodyPr vert="horz" lIns="68571" tIns="34285" rIns="68571" bIns="34285"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100" kern="1200">
                <a:solidFill>
                  <a:schemeClr val="bg1">
                    <a:lumMod val="50000"/>
                  </a:schemeClr>
                </a:solidFill>
                <a:latin typeface="Lato" panose="020F0502020204030203"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Lato" panose="020F0502020204030203"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Lato" panose="020F0502020204030203"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Lato" panose="020F0502020204030203"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Lato" panose="020F0502020204030203"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dist"/>
            <a:r>
              <a:rPr lang="zh-CN" altLang="en-US" sz="1200" b="1" dirty="0">
                <a:solidFill>
                  <a:srgbClr val="7F5436"/>
                </a:solidFill>
                <a:latin typeface="微软雅黑" panose="020B0503020204020204" charset="-122"/>
                <a:ea typeface="微软雅黑" panose="020B0503020204020204" charset="-122"/>
                <a:sym typeface="微软雅黑" panose="020B0503020204020204" charset="-122"/>
              </a:rPr>
              <a:t>鲁教版六年级语文</a:t>
            </a:r>
          </a:p>
        </p:txBody>
      </p:sp>
      <p:sp>
        <p:nvSpPr>
          <p:cNvPr id="10" name="矩形 9"/>
          <p:cNvSpPr/>
          <p:nvPr/>
        </p:nvSpPr>
        <p:spPr>
          <a:xfrm>
            <a:off x="265544" y="257115"/>
            <a:ext cx="8612912" cy="4629268"/>
          </a:xfrm>
          <a:prstGeom prst="rect">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9" name="矩形 8"/>
          <p:cNvSpPr/>
          <p:nvPr/>
        </p:nvSpPr>
        <p:spPr>
          <a:xfrm>
            <a:off x="3314960" y="3530897"/>
            <a:ext cx="2361544" cy="430887"/>
          </a:xfrm>
          <a:prstGeom prst="rect">
            <a:avLst/>
          </a:prstGeom>
        </p:spPr>
        <p:txBody>
          <a:bodyPr wrap="none">
            <a:spAutoFit/>
          </a:bodyPr>
          <a:lstStyle/>
          <a:p>
            <a:pPr marL="342900" lvl="0" indent="-342900" algn="l" fontAlgn="base">
              <a:lnSpc>
                <a:spcPct val="110000"/>
              </a:lnSpc>
              <a:spcBef>
                <a:spcPct val="0"/>
              </a:spcBef>
              <a:spcAft>
                <a:spcPct val="0"/>
              </a:spcAft>
            </a:pPr>
            <a:r>
              <a:rPr lang="en-US" sz="2000" kern="0" smtClean="0">
                <a:solidFill>
                  <a:srgbClr val="000000"/>
                </a:solidFill>
                <a:latin typeface="微软雅黑" panose="020B0503020204020204" charset="-122"/>
                <a:ea typeface="微软雅黑" panose="020B0503020204020204" charset="-122"/>
              </a:rPr>
              <a:t>www.PPT818.com</a:t>
            </a:r>
            <a:endParaRPr sz="2000" kern="0" dirty="0" smtClean="0">
              <a:solidFill>
                <a:srgbClr val="0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750" fill="hold"/>
                                        <p:tgtEl>
                                          <p:spTgt spid="10"/>
                                        </p:tgtEl>
                                        <p:attrNameLst>
                                          <p:attrName>ppt_w</p:attrName>
                                        </p:attrNameLst>
                                      </p:cBhvr>
                                      <p:tavLst>
                                        <p:tav tm="0">
                                          <p:val>
                                            <p:fltVal val="0"/>
                                          </p:val>
                                        </p:tav>
                                        <p:tav tm="100000">
                                          <p:val>
                                            <p:strVal val="#ppt_w"/>
                                          </p:val>
                                        </p:tav>
                                      </p:tavLst>
                                    </p:anim>
                                    <p:anim calcmode="lin" valueType="num">
                                      <p:cBhvr>
                                        <p:cTn id="12" dur="750" fill="hold"/>
                                        <p:tgtEl>
                                          <p:spTgt spid="10"/>
                                        </p:tgtEl>
                                        <p:attrNameLst>
                                          <p:attrName>ppt_h</p:attrName>
                                        </p:attrNameLst>
                                      </p:cBhvr>
                                      <p:tavLst>
                                        <p:tav tm="0">
                                          <p:val>
                                            <p:fltVal val="0"/>
                                          </p:val>
                                        </p:tav>
                                        <p:tav tm="100000">
                                          <p:val>
                                            <p:strVal val="#ppt_h"/>
                                          </p:val>
                                        </p:tav>
                                      </p:tavLst>
                                    </p:anim>
                                    <p:animEffect transition="in" filter="fade">
                                      <p:cBhvr>
                                        <p:cTn id="13" dur="750"/>
                                        <p:tgtEl>
                                          <p:spTgt spid="10"/>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50"/>
                                        <p:tgtEl>
                                          <p:spTgt spid="6"/>
                                        </p:tgtEl>
                                      </p:cBhvr>
                                    </p:animEffect>
                                    <p:anim calcmode="lin" valueType="num">
                                      <p:cBhvr>
                                        <p:cTn id="18" dur="750" fill="hold"/>
                                        <p:tgtEl>
                                          <p:spTgt spid="6"/>
                                        </p:tgtEl>
                                        <p:attrNameLst>
                                          <p:attrName>ppt_x</p:attrName>
                                        </p:attrNameLst>
                                      </p:cBhvr>
                                      <p:tavLst>
                                        <p:tav tm="0">
                                          <p:val>
                                            <p:strVal val="#ppt_x"/>
                                          </p:val>
                                        </p:tav>
                                        <p:tav tm="100000">
                                          <p:val>
                                            <p:strVal val="#ppt_x"/>
                                          </p:val>
                                        </p:tav>
                                      </p:tavLst>
                                    </p:anim>
                                    <p:anim calcmode="lin" valueType="num">
                                      <p:cBhvr>
                                        <p:cTn id="19" dur="75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grpId="0" nodeType="afterEffect" nodePh="1">
                                  <p:stCondLst>
                                    <p:cond delay="0"/>
                                  </p:stCondLst>
                                  <p:endCondLst>
                                    <p:cond evt="begin" delay="0">
                                      <p:tn val="21"/>
                                    </p:cond>
                                  </p:end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350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Rectangle 4"/>
          <p:cNvSpPr>
            <a:spLocks noChangeArrowheads="1"/>
          </p:cNvSpPr>
          <p:nvPr/>
        </p:nvSpPr>
        <p:spPr bwMode="auto">
          <a:xfrm>
            <a:off x="827421" y="1880923"/>
            <a:ext cx="6858893" cy="191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en-US" altLang="zh-CN" sz="2400" dirty="0">
                <a:solidFill>
                  <a:srgbClr val="7F5436"/>
                </a:solidFill>
                <a:latin typeface="微软雅黑" panose="020B0503020204020204" charset="-122"/>
                <a:ea typeface="微软雅黑" panose="020B0503020204020204" charset="-122"/>
                <a:sym typeface="微软雅黑" panose="020B0503020204020204" charset="-122"/>
              </a:rPr>
              <a:t>1.</a:t>
            </a:r>
            <a:r>
              <a:rPr lang="zh-CN" altLang="en-US" sz="2400" dirty="0">
                <a:solidFill>
                  <a:srgbClr val="7F5436"/>
                </a:solidFill>
                <a:latin typeface="微软雅黑" panose="020B0503020204020204" charset="-122"/>
                <a:ea typeface="微软雅黑" panose="020B0503020204020204" charset="-122"/>
                <a:sym typeface="微软雅黑" panose="020B0503020204020204" charset="-122"/>
              </a:rPr>
              <a:t>学习本文通过语言</a:t>
            </a:r>
            <a:r>
              <a:rPr lang="en-US" altLang="zh-CN" sz="24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2400" dirty="0">
                <a:solidFill>
                  <a:srgbClr val="7F5436"/>
                </a:solidFill>
                <a:latin typeface="微软雅黑" panose="020B0503020204020204" charset="-122"/>
                <a:ea typeface="微软雅黑" panose="020B0503020204020204" charset="-122"/>
                <a:sym typeface="微软雅黑" panose="020B0503020204020204" charset="-122"/>
              </a:rPr>
              <a:t>心理</a:t>
            </a:r>
            <a:r>
              <a:rPr lang="en-US" altLang="zh-CN" sz="24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2400" dirty="0">
                <a:solidFill>
                  <a:srgbClr val="7F5436"/>
                </a:solidFill>
                <a:latin typeface="微软雅黑" panose="020B0503020204020204" charset="-122"/>
                <a:ea typeface="微软雅黑" panose="020B0503020204020204" charset="-122"/>
                <a:sym typeface="微软雅黑" panose="020B0503020204020204" charset="-122"/>
              </a:rPr>
              <a:t>动作描写来表现人物性格的方法。</a:t>
            </a:r>
          </a:p>
          <a:p>
            <a:r>
              <a:rPr lang="en-US" altLang="zh-CN" sz="2400" dirty="0">
                <a:solidFill>
                  <a:srgbClr val="7F5436"/>
                </a:solidFill>
                <a:latin typeface="微软雅黑" panose="020B0503020204020204" charset="-122"/>
                <a:ea typeface="微软雅黑" panose="020B0503020204020204" charset="-122"/>
                <a:sym typeface="微软雅黑" panose="020B0503020204020204" charset="-122"/>
              </a:rPr>
              <a:t>2.</a:t>
            </a:r>
            <a:r>
              <a:rPr lang="zh-CN" altLang="en-US" sz="2400" dirty="0">
                <a:solidFill>
                  <a:srgbClr val="7F5436"/>
                </a:solidFill>
                <a:latin typeface="微软雅黑" panose="020B0503020204020204" charset="-122"/>
                <a:ea typeface="微软雅黑" panose="020B0503020204020204" charset="-122"/>
                <a:sym typeface="微软雅黑" panose="020B0503020204020204" charset="-122"/>
              </a:rPr>
              <a:t>学习法国人民热爱祖国的情感和反抗侵略的坚强意志。</a:t>
            </a:r>
          </a:p>
          <a:p>
            <a:r>
              <a:rPr lang="en-US" altLang="zh-CN" sz="2400" dirty="0">
                <a:solidFill>
                  <a:srgbClr val="7F5436"/>
                </a:solidFill>
                <a:latin typeface="微软雅黑" panose="020B0503020204020204" charset="-122"/>
                <a:ea typeface="微软雅黑" panose="020B0503020204020204" charset="-122"/>
                <a:sym typeface="微软雅黑" panose="020B0503020204020204" charset="-122"/>
              </a:rPr>
              <a:t>3.</a:t>
            </a:r>
            <a:r>
              <a:rPr lang="zh-CN" altLang="en-US" sz="2400" dirty="0">
                <a:solidFill>
                  <a:srgbClr val="7F5436"/>
                </a:solidFill>
                <a:latin typeface="微软雅黑" panose="020B0503020204020204" charset="-122"/>
                <a:ea typeface="微软雅黑" panose="020B0503020204020204" charset="-122"/>
                <a:sym typeface="微软雅黑" panose="020B0503020204020204" charset="-122"/>
              </a:rPr>
              <a:t>总结本文的结构和主旨。</a:t>
            </a:r>
          </a:p>
        </p:txBody>
      </p:sp>
      <p:sp>
        <p:nvSpPr>
          <p:cNvPr id="6" name="Rectangle 5"/>
          <p:cNvSpPr>
            <a:spLocks noChangeArrowheads="1"/>
          </p:cNvSpPr>
          <p:nvPr/>
        </p:nvSpPr>
        <p:spPr bwMode="auto">
          <a:xfrm>
            <a:off x="1718125" y="1241705"/>
            <a:ext cx="1674237" cy="526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zh-CN" altLang="en-US" sz="3000">
                <a:solidFill>
                  <a:srgbClr val="7F5436"/>
                </a:solidFill>
                <a:latin typeface="微软雅黑" panose="020B0503020204020204" charset="-122"/>
                <a:ea typeface="微软雅黑" panose="020B0503020204020204" charset="-122"/>
                <a:sym typeface="微软雅黑" panose="020B0503020204020204" charset="-122"/>
              </a:rPr>
              <a:t>学习目标</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547164" y="1194090"/>
            <a:ext cx="2555414" cy="361627"/>
          </a:xfrm>
          <a:prstGeom prst="rect">
            <a:avLst/>
          </a:prstGeom>
          <a:noFill/>
          <a:ln>
            <a:noFill/>
          </a:ln>
          <a:effectLst>
            <a:outerShdw dist="35921" dir="2700000" algn="ctr" rotWithShape="0">
              <a:schemeClr val="bg2"/>
            </a:outerShdw>
          </a:effec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分析人物形象</a:t>
            </a:r>
          </a:p>
        </p:txBody>
      </p:sp>
      <p:sp>
        <p:nvSpPr>
          <p:cNvPr id="6" name="Text Box 3"/>
          <p:cNvSpPr txBox="1">
            <a:spLocks noChangeArrowheads="1"/>
          </p:cNvSpPr>
          <p:nvPr/>
        </p:nvSpPr>
        <p:spPr bwMode="auto">
          <a:xfrm>
            <a:off x="1547164" y="2165415"/>
            <a:ext cx="5950327"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本文着重塑造了哪两个人物形象</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p>
        </p:txBody>
      </p:sp>
      <p:sp>
        <p:nvSpPr>
          <p:cNvPr id="7" name="Text Box 4"/>
          <p:cNvSpPr txBox="1">
            <a:spLocks noChangeArrowheads="1"/>
          </p:cNvSpPr>
          <p:nvPr/>
        </p:nvSpPr>
        <p:spPr bwMode="auto">
          <a:xfrm>
            <a:off x="1385217" y="2812966"/>
            <a:ext cx="5995577" cy="946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        </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课文正是通过</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_______</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在最后一课中的见闻和感受</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以及</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__________</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高度的民族责任感来表现法国人民深厚的爱国热情。</a:t>
            </a:r>
            <a:endParaRPr lang="en-US" altLang="zh-CN" sz="1900" dirty="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9" name="Text Box 5"/>
          <p:cNvSpPr txBox="1">
            <a:spLocks noChangeArrowheads="1"/>
          </p:cNvSpPr>
          <p:nvPr/>
        </p:nvSpPr>
        <p:spPr bwMode="auto">
          <a:xfrm>
            <a:off x="3257124" y="2812966"/>
            <a:ext cx="1010515" cy="33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700">
                <a:solidFill>
                  <a:srgbClr val="7F5436"/>
                </a:solidFill>
                <a:latin typeface="微软雅黑" panose="020B0503020204020204" charset="-122"/>
                <a:ea typeface="微软雅黑" panose="020B0503020204020204" charset="-122"/>
                <a:sym typeface="微软雅黑" panose="020B0503020204020204" charset="-122"/>
              </a:rPr>
              <a:t>小弗郎士</a:t>
            </a:r>
          </a:p>
        </p:txBody>
      </p:sp>
      <p:sp>
        <p:nvSpPr>
          <p:cNvPr id="10" name="Text Box 6"/>
          <p:cNvSpPr txBox="1">
            <a:spLocks noChangeArrowheads="1"/>
          </p:cNvSpPr>
          <p:nvPr/>
        </p:nvSpPr>
        <p:spPr bwMode="auto">
          <a:xfrm>
            <a:off x="1719846" y="3086328"/>
            <a:ext cx="1228523" cy="33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700">
                <a:solidFill>
                  <a:srgbClr val="7F5436"/>
                </a:solidFill>
                <a:latin typeface="微软雅黑" panose="020B0503020204020204" charset="-122"/>
                <a:ea typeface="微软雅黑" panose="020B0503020204020204" charset="-122"/>
                <a:sym typeface="微软雅黑" panose="020B0503020204020204" charset="-122"/>
              </a:rPr>
              <a:t>韩麦尔先生</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 calcmode="lin" valueType="num">
                                      <p:cBhvr additive="base">
                                        <p:cTn id="1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slide(fromBottom)">
                                      <p:cBhvr>
                                        <p:cTn id="2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132262" y="902965"/>
            <a:ext cx="6724335" cy="946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lgn="just">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在最后一课中小弗郎士的思想感情发生了根本的变化，请大家结合课文具体内容从对学习、对老师、对祖国几个方面来谈小弗郎士的变化。</a:t>
            </a:r>
          </a:p>
        </p:txBody>
      </p:sp>
      <p:sp>
        <p:nvSpPr>
          <p:cNvPr id="6" name="Text Box 3"/>
          <p:cNvSpPr txBox="1">
            <a:spLocks noChangeArrowheads="1"/>
          </p:cNvSpPr>
          <p:nvPr/>
        </p:nvSpPr>
        <p:spPr bwMode="auto">
          <a:xfrm>
            <a:off x="1132262" y="2036178"/>
            <a:ext cx="1376542" cy="1531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对学习：</a:t>
            </a:r>
          </a:p>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对老师：</a:t>
            </a:r>
          </a:p>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对祖国：</a:t>
            </a:r>
          </a:p>
        </p:txBody>
      </p:sp>
      <p:sp>
        <p:nvSpPr>
          <p:cNvPr id="7" name="Text Box 4"/>
          <p:cNvSpPr txBox="1">
            <a:spLocks noChangeArrowheads="1"/>
          </p:cNvSpPr>
          <p:nvPr/>
        </p:nvSpPr>
        <p:spPr bwMode="auto">
          <a:xfrm>
            <a:off x="2239687" y="2089743"/>
            <a:ext cx="2430382"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贪玩、不爱学习       </a:t>
            </a:r>
          </a:p>
        </p:txBody>
      </p:sp>
      <p:sp>
        <p:nvSpPr>
          <p:cNvPr id="9" name="AutoShape 5"/>
          <p:cNvSpPr>
            <a:spLocks noChangeArrowheads="1"/>
          </p:cNvSpPr>
          <p:nvPr/>
        </p:nvSpPr>
        <p:spPr bwMode="auto">
          <a:xfrm>
            <a:off x="4453348" y="2306388"/>
            <a:ext cx="540614" cy="53565"/>
          </a:xfrm>
          <a:prstGeom prst="rightArrow">
            <a:avLst>
              <a:gd name="adj1" fmla="val 50000"/>
              <a:gd name="adj2" fmla="val 252224"/>
            </a:avLst>
          </a:prstGeom>
          <a:solidFill>
            <a:srgbClr val="800000"/>
          </a:solidFill>
          <a:ln w="9525">
            <a:solidFill>
              <a:srgbClr val="7F5436"/>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nchor="ctr"/>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0" name="Text Box 6"/>
          <p:cNvSpPr txBox="1">
            <a:spLocks noChangeArrowheads="1"/>
          </p:cNvSpPr>
          <p:nvPr/>
        </p:nvSpPr>
        <p:spPr bwMode="auto">
          <a:xfrm>
            <a:off x="5047547" y="2089743"/>
            <a:ext cx="2106490"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难过、懊悔</a:t>
            </a:r>
          </a:p>
        </p:txBody>
      </p:sp>
      <p:sp>
        <p:nvSpPr>
          <p:cNvPr id="13" name="Text Box 7"/>
          <p:cNvSpPr txBox="1">
            <a:spLocks noChangeArrowheads="1"/>
          </p:cNvSpPr>
          <p:nvPr/>
        </p:nvSpPr>
        <p:spPr bwMode="auto">
          <a:xfrm>
            <a:off x="2239687" y="2845615"/>
            <a:ext cx="1350345"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很严厉</a:t>
            </a:r>
          </a:p>
        </p:txBody>
      </p:sp>
      <p:sp>
        <p:nvSpPr>
          <p:cNvPr id="14" name="Text Box 8"/>
          <p:cNvSpPr txBox="1">
            <a:spLocks noChangeArrowheads="1"/>
          </p:cNvSpPr>
          <p:nvPr/>
        </p:nvSpPr>
        <p:spPr bwMode="auto">
          <a:xfrm>
            <a:off x="3264950" y="2845615"/>
            <a:ext cx="1620651"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可怜的人</a:t>
            </a:r>
          </a:p>
        </p:txBody>
      </p:sp>
      <p:sp>
        <p:nvSpPr>
          <p:cNvPr id="15" name="AutoShape 9"/>
          <p:cNvSpPr>
            <a:spLocks noChangeArrowheads="1"/>
          </p:cNvSpPr>
          <p:nvPr/>
        </p:nvSpPr>
        <p:spPr bwMode="auto">
          <a:xfrm>
            <a:off x="3373310" y="3332469"/>
            <a:ext cx="1134814" cy="54756"/>
          </a:xfrm>
          <a:prstGeom prst="rightArrow">
            <a:avLst>
              <a:gd name="adj1" fmla="val 50000"/>
              <a:gd name="adj2" fmla="val 517935"/>
            </a:avLst>
          </a:prstGeom>
          <a:solidFill>
            <a:srgbClr val="800000"/>
          </a:solidFill>
          <a:ln w="9525">
            <a:solidFill>
              <a:srgbClr val="7F5436"/>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nchor="ctr"/>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6" name="Text Box 10"/>
          <p:cNvSpPr txBox="1">
            <a:spLocks noChangeArrowheads="1"/>
          </p:cNvSpPr>
          <p:nvPr/>
        </p:nvSpPr>
        <p:spPr bwMode="auto">
          <a:xfrm>
            <a:off x="4508124" y="2845615"/>
            <a:ext cx="1998129"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理解和同情</a:t>
            </a:r>
          </a:p>
        </p:txBody>
      </p:sp>
      <p:sp>
        <p:nvSpPr>
          <p:cNvPr id="17" name="AutoShape 11"/>
          <p:cNvSpPr>
            <a:spLocks noChangeArrowheads="1"/>
          </p:cNvSpPr>
          <p:nvPr/>
        </p:nvSpPr>
        <p:spPr bwMode="auto">
          <a:xfrm>
            <a:off x="6127584" y="3224146"/>
            <a:ext cx="865697" cy="53566"/>
          </a:xfrm>
          <a:prstGeom prst="rightArrow">
            <a:avLst>
              <a:gd name="adj1" fmla="val 50000"/>
              <a:gd name="adj2" fmla="val 403886"/>
            </a:avLst>
          </a:prstGeom>
          <a:solidFill>
            <a:srgbClr val="800000"/>
          </a:solidFill>
          <a:ln w="9525">
            <a:solidFill>
              <a:srgbClr val="7F5436"/>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nchor="ctr"/>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8" name="Text Box 12"/>
          <p:cNvSpPr txBox="1">
            <a:spLocks noChangeArrowheads="1"/>
          </p:cNvSpPr>
          <p:nvPr/>
        </p:nvSpPr>
        <p:spPr bwMode="auto">
          <a:xfrm>
            <a:off x="6938505" y="2845615"/>
            <a:ext cx="918092"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敬仰</a:t>
            </a:r>
          </a:p>
        </p:txBody>
      </p:sp>
      <p:sp>
        <p:nvSpPr>
          <p:cNvPr id="19" name="Text Box 13"/>
          <p:cNvSpPr txBox="1">
            <a:spLocks noChangeArrowheads="1"/>
          </p:cNvSpPr>
          <p:nvPr/>
        </p:nvSpPr>
        <p:spPr bwMode="auto">
          <a:xfrm>
            <a:off x="2239687" y="3439600"/>
            <a:ext cx="2214851" cy="1677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没有爱国的意识，看到普鲁士兵在操练还觉得比学习有意思</a:t>
            </a:r>
          </a:p>
          <a:p>
            <a:pPr>
              <a:spcBef>
                <a:spcPct val="50000"/>
              </a:spcBef>
            </a:pPr>
            <a:endParaRPr lang="en-US" altLang="zh-CN"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20" name="AutoShape 14"/>
          <p:cNvSpPr>
            <a:spLocks noChangeArrowheads="1"/>
          </p:cNvSpPr>
          <p:nvPr/>
        </p:nvSpPr>
        <p:spPr bwMode="auto">
          <a:xfrm>
            <a:off x="4291402" y="4141906"/>
            <a:ext cx="540614" cy="53565"/>
          </a:xfrm>
          <a:prstGeom prst="rightArrow">
            <a:avLst>
              <a:gd name="adj1" fmla="val 50000"/>
              <a:gd name="adj2" fmla="val 252224"/>
            </a:avLst>
          </a:prstGeom>
          <a:solidFill>
            <a:srgbClr val="800000"/>
          </a:solidFill>
          <a:ln w="9525">
            <a:solidFill>
              <a:srgbClr val="7F5436"/>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nchor="ctr"/>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21" name="Text Box 15"/>
          <p:cNvSpPr txBox="1">
            <a:spLocks noChangeArrowheads="1"/>
          </p:cNvSpPr>
          <p:nvPr/>
        </p:nvSpPr>
        <p:spPr bwMode="auto">
          <a:xfrm>
            <a:off x="4940377" y="3332468"/>
            <a:ext cx="2726886" cy="1969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懂得侵略者的意义，懂得仇恨侵略者，说他们是“坏家伙”，成长为了一个懂事成熟、热爱祖国的孩子</a:t>
            </a:r>
          </a:p>
          <a:p>
            <a:pPr>
              <a:spcBef>
                <a:spcPct val="50000"/>
              </a:spcBef>
            </a:pPr>
            <a:endParaRPr lang="en-US" altLang="zh-CN"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22" name="Text Box 16"/>
          <p:cNvSpPr txBox="1">
            <a:spLocks noChangeArrowheads="1"/>
          </p:cNvSpPr>
          <p:nvPr/>
        </p:nvSpPr>
        <p:spPr bwMode="auto">
          <a:xfrm>
            <a:off x="6127585" y="2845615"/>
            <a:ext cx="864506"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高大</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linds(horizont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ox(in)">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blinds(horizontal)">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linds(horizontal)">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linds(horizontal)">
                                      <p:cBhvr>
                                        <p:cTn id="7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3" grpId="0"/>
      <p:bldP spid="14" grpId="0"/>
      <p:bldP spid="16" grpId="0"/>
      <p:bldP spid="18" grpId="0"/>
      <p:bldP spid="19"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374501" y="1246347"/>
            <a:ext cx="4858382"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怕迟到怕挨骂，又怕老师的提问</a:t>
            </a:r>
          </a:p>
        </p:txBody>
      </p:sp>
      <p:sp>
        <p:nvSpPr>
          <p:cNvPr id="6" name="Text Box 3"/>
          <p:cNvSpPr txBox="1">
            <a:spLocks noChangeArrowheads="1"/>
          </p:cNvSpPr>
          <p:nvPr/>
        </p:nvSpPr>
        <p:spPr bwMode="auto">
          <a:xfrm>
            <a:off x="1374501" y="1589168"/>
            <a:ext cx="5201327"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我想就别上学了，到野外去玩玩吧 </a:t>
            </a:r>
          </a:p>
        </p:txBody>
      </p:sp>
      <p:sp>
        <p:nvSpPr>
          <p:cNvPr id="7" name="Text Box 4"/>
          <p:cNvSpPr txBox="1">
            <a:spLocks noChangeArrowheads="1"/>
          </p:cNvSpPr>
          <p:nvPr/>
        </p:nvSpPr>
        <p:spPr bwMode="auto">
          <a:xfrm>
            <a:off x="1431658" y="1931988"/>
            <a:ext cx="451543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这些 景象，比分词用法有趣多了 </a:t>
            </a:r>
          </a:p>
        </p:txBody>
      </p:sp>
      <p:sp>
        <p:nvSpPr>
          <p:cNvPr id="9" name="AutoShape 5"/>
          <p:cNvSpPr/>
          <p:nvPr/>
        </p:nvSpPr>
        <p:spPr bwMode="auto">
          <a:xfrm>
            <a:off x="5489837" y="1360621"/>
            <a:ext cx="171472" cy="799915"/>
          </a:xfrm>
          <a:prstGeom prst="rightBrace">
            <a:avLst>
              <a:gd name="adj1" fmla="val 38889"/>
              <a:gd name="adj2" fmla="val 50000"/>
            </a:avLst>
          </a:prstGeom>
          <a:noFill/>
          <a:ln w="9525">
            <a:solidFill>
              <a:srgbClr val="7F5436"/>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nchor="ctr"/>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0" name="Text Box 6"/>
          <p:cNvSpPr txBox="1">
            <a:spLocks noChangeArrowheads="1"/>
          </p:cNvSpPr>
          <p:nvPr/>
        </p:nvSpPr>
        <p:spPr bwMode="auto">
          <a:xfrm>
            <a:off x="5718466" y="1360621"/>
            <a:ext cx="2229140"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i="1">
                <a:solidFill>
                  <a:srgbClr val="7F5436"/>
                </a:solidFill>
                <a:latin typeface="微软雅黑" panose="020B0503020204020204" charset="-122"/>
                <a:ea typeface="微软雅黑" panose="020B0503020204020204" charset="-122"/>
                <a:sym typeface="微软雅黑" panose="020B0503020204020204" charset="-122"/>
              </a:rPr>
              <a:t>怕老师、幼稚、贪玩、不爱学习</a:t>
            </a:r>
          </a:p>
        </p:txBody>
      </p:sp>
      <p:sp>
        <p:nvSpPr>
          <p:cNvPr id="13" name="Text Box 7"/>
          <p:cNvSpPr txBox="1">
            <a:spLocks noChangeArrowheads="1"/>
          </p:cNvSpPr>
          <p:nvPr/>
        </p:nvSpPr>
        <p:spPr bwMode="auto">
          <a:xfrm>
            <a:off x="1374501" y="2389082"/>
            <a:ext cx="451543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还能管住自己，急忙向学校跑去。 </a:t>
            </a:r>
          </a:p>
        </p:txBody>
      </p:sp>
      <p:sp>
        <p:nvSpPr>
          <p:cNvPr id="14" name="Line 8"/>
          <p:cNvSpPr>
            <a:spLocks noChangeShapeType="1"/>
          </p:cNvSpPr>
          <p:nvPr/>
        </p:nvSpPr>
        <p:spPr bwMode="auto">
          <a:xfrm>
            <a:off x="5261206" y="2560493"/>
            <a:ext cx="457260" cy="0"/>
          </a:xfrm>
          <a:prstGeom prst="line">
            <a:avLst/>
          </a:prstGeom>
          <a:noFill/>
          <a:ln w="22225">
            <a:solidFill>
              <a:srgbClr val="7F5436"/>
            </a:solidFill>
            <a:rou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5" name="Text Box 9"/>
          <p:cNvSpPr txBox="1">
            <a:spLocks noChangeArrowheads="1"/>
          </p:cNvSpPr>
          <p:nvPr/>
        </p:nvSpPr>
        <p:spPr bwMode="auto">
          <a:xfrm>
            <a:off x="5775623" y="2331946"/>
            <a:ext cx="2171983"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i="1">
                <a:solidFill>
                  <a:srgbClr val="7F5436"/>
                </a:solidFill>
                <a:latin typeface="微软雅黑" panose="020B0503020204020204" charset="-122"/>
                <a:ea typeface="微软雅黑" panose="020B0503020204020204" charset="-122"/>
                <a:sym typeface="微软雅黑" panose="020B0503020204020204" charset="-122"/>
              </a:rPr>
              <a:t>有自制力 </a:t>
            </a:r>
          </a:p>
        </p:txBody>
      </p:sp>
      <p:sp>
        <p:nvSpPr>
          <p:cNvPr id="16" name="Text Box 10"/>
          <p:cNvSpPr txBox="1">
            <a:spLocks noChangeArrowheads="1"/>
          </p:cNvSpPr>
          <p:nvPr/>
        </p:nvSpPr>
        <p:spPr bwMode="auto">
          <a:xfrm>
            <a:off x="1374500" y="2846177"/>
            <a:ext cx="4229651"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我们的一切 坏消息都是从那里传出来的、又出了什么事啦？  </a:t>
            </a:r>
          </a:p>
        </p:txBody>
      </p:sp>
      <p:sp>
        <p:nvSpPr>
          <p:cNvPr id="17" name="AutoShape 11"/>
          <p:cNvSpPr/>
          <p:nvPr/>
        </p:nvSpPr>
        <p:spPr bwMode="auto">
          <a:xfrm>
            <a:off x="5546994" y="2960450"/>
            <a:ext cx="228630" cy="514231"/>
          </a:xfrm>
          <a:prstGeom prst="rightBrace">
            <a:avLst>
              <a:gd name="adj1" fmla="val 18750"/>
              <a:gd name="adj2" fmla="val 50000"/>
            </a:avLst>
          </a:prstGeom>
          <a:noFill/>
          <a:ln w="9525">
            <a:solidFill>
              <a:srgbClr val="7F5436"/>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nchor="ctr"/>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8" name="Text Box 12"/>
          <p:cNvSpPr txBox="1">
            <a:spLocks noChangeArrowheads="1"/>
          </p:cNvSpPr>
          <p:nvPr/>
        </p:nvSpPr>
        <p:spPr bwMode="auto">
          <a:xfrm>
            <a:off x="5832781" y="2903313"/>
            <a:ext cx="1943353"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i="1">
                <a:solidFill>
                  <a:srgbClr val="7F5436"/>
                </a:solidFill>
                <a:latin typeface="微软雅黑" panose="020B0503020204020204" charset="-122"/>
                <a:ea typeface="微软雅黑" panose="020B0503020204020204" charset="-122"/>
                <a:sym typeface="微软雅黑" panose="020B0503020204020204" charset="-122"/>
              </a:rPr>
              <a:t>朦胧的爱国心</a:t>
            </a:r>
          </a:p>
        </p:txBody>
      </p:sp>
      <p:sp>
        <p:nvSpPr>
          <p:cNvPr id="19" name="Text Box 13"/>
          <p:cNvSpPr txBox="1">
            <a:spLocks noChangeArrowheads="1"/>
          </p:cNvSpPr>
          <p:nvPr/>
        </p:nvSpPr>
        <p:spPr bwMode="auto">
          <a:xfrm>
            <a:off x="1431658" y="3706018"/>
            <a:ext cx="5996768"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lgn="just">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说明他并不是一个坏孩子，这是小弗郎士思想性格的基点，也是他思想转变的条件。 </a:t>
            </a:r>
          </a:p>
        </p:txBody>
      </p:sp>
      <p:sp>
        <p:nvSpPr>
          <p:cNvPr id="20" name="Text Box 15"/>
          <p:cNvSpPr txBox="1">
            <a:spLocks noChangeArrowheads="1"/>
          </p:cNvSpPr>
          <p:nvPr/>
        </p:nvSpPr>
        <p:spPr bwMode="auto">
          <a:xfrm>
            <a:off x="2790339" y="807108"/>
            <a:ext cx="1600420"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认识小弗郎士</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1+#ppt_w/2"/>
                                          </p:val>
                                        </p:tav>
                                        <p:tav tm="100000">
                                          <p:val>
                                            <p:strVal val="#ppt_x"/>
                                          </p:val>
                                        </p:tav>
                                      </p:tavLst>
                                    </p:anim>
                                    <p:anim calcmode="lin" valueType="num">
                                      <p:cBhvr additive="base">
                                        <p:cTn id="19"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1+#ppt_w/2"/>
                                          </p:val>
                                        </p:tav>
                                        <p:tav tm="100000">
                                          <p:val>
                                            <p:strVal val="#ppt_x"/>
                                          </p:val>
                                        </p:tav>
                                      </p:tavLst>
                                    </p:anim>
                                    <p:anim calcmode="lin" valueType="num">
                                      <p:cBhvr additive="base">
                                        <p:cTn id="25"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500" fill="hold"/>
                                        <p:tgtEl>
                                          <p:spTgt spid="19"/>
                                        </p:tgtEl>
                                        <p:attrNameLst>
                                          <p:attrName>ppt_x</p:attrName>
                                        </p:attrNameLst>
                                      </p:cBhvr>
                                      <p:tavLst>
                                        <p:tav tm="0">
                                          <p:val>
                                            <p:strVal val="#ppt_x"/>
                                          </p:val>
                                        </p:tav>
                                        <p:tav tm="100000">
                                          <p:val>
                                            <p:strVal val="#ppt_x"/>
                                          </p:val>
                                        </p:tav>
                                      </p:tavLst>
                                    </p:anim>
                                    <p:anim calcmode="lin" valueType="num">
                                      <p:cBhvr additive="base">
                                        <p:cTn id="3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5" grpId="0" autoUpdateAnimBg="0"/>
      <p:bldP spid="18" grpId="0" autoUpdateAnimBg="0"/>
      <p:bldP spid="1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2682998" y="1173851"/>
            <a:ext cx="3893851" cy="389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buFont typeface="Wingdings" panose="05000000000000000000" pitchFamily="2" charset="2"/>
              <a:buNone/>
            </a:pPr>
            <a:r>
              <a:rPr lang="en-US" altLang="zh-CN" sz="2100" b="1">
                <a:solidFill>
                  <a:srgbClr val="7F5436"/>
                </a:solidFill>
                <a:latin typeface="微软雅黑" panose="020B0503020204020204" charset="-122"/>
                <a:ea typeface="微软雅黑" panose="020B0503020204020204" charset="-122"/>
                <a:sym typeface="微软雅黑" panose="020B0503020204020204" charset="-122"/>
              </a:rPr>
              <a:t>“</a:t>
            </a:r>
            <a:r>
              <a:rPr lang="zh-CN" altLang="en-US" sz="2100" b="1">
                <a:solidFill>
                  <a:srgbClr val="7F5436"/>
                </a:solidFill>
                <a:latin typeface="微软雅黑" panose="020B0503020204020204" charset="-122"/>
                <a:ea typeface="微软雅黑" panose="020B0503020204020204" charset="-122"/>
                <a:sym typeface="微软雅黑" panose="020B0503020204020204" charset="-122"/>
              </a:rPr>
              <a:t>我看见这些情景，正在诧异”</a:t>
            </a:r>
          </a:p>
        </p:txBody>
      </p:sp>
      <p:sp>
        <p:nvSpPr>
          <p:cNvPr id="6" name="Text Box 3"/>
          <p:cNvSpPr txBox="1">
            <a:spLocks noChangeArrowheads="1"/>
          </p:cNvSpPr>
          <p:nvPr/>
        </p:nvSpPr>
        <p:spPr bwMode="auto">
          <a:xfrm>
            <a:off x="3709450" y="686998"/>
            <a:ext cx="1529888" cy="48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2700" b="1">
                <a:solidFill>
                  <a:srgbClr val="7F5436"/>
                </a:solidFill>
                <a:latin typeface="微软雅黑" panose="020B0503020204020204" charset="-122"/>
                <a:ea typeface="微软雅黑" panose="020B0503020204020204" charset="-122"/>
                <a:sym typeface="微软雅黑" panose="020B0503020204020204" charset="-122"/>
              </a:rPr>
              <a:t>上课之前</a:t>
            </a:r>
          </a:p>
        </p:txBody>
      </p:sp>
      <p:pic>
        <p:nvPicPr>
          <p:cNvPr id="7" name="Picture 4" descr="3"/>
          <p:cNvPicPr>
            <a:picLocks noChangeAspect="1" noChangeArrowheads="1"/>
          </p:cNvPicPr>
          <p:nvPr/>
        </p:nvPicPr>
        <p:blipFill>
          <a:blip r:embed="rId3"/>
          <a:srcRect/>
          <a:stretch>
            <a:fillRect/>
          </a:stretch>
        </p:blipFill>
        <p:spPr bwMode="auto">
          <a:xfrm>
            <a:off x="1459216" y="1893276"/>
            <a:ext cx="2447563" cy="2752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5" descr="4"/>
          <p:cNvPicPr>
            <a:picLocks noChangeAspect="1" noChangeArrowheads="1"/>
          </p:cNvPicPr>
          <p:nvPr/>
        </p:nvPicPr>
        <p:blipFill>
          <a:blip r:embed="rId4"/>
          <a:srcRect/>
          <a:stretch>
            <a:fillRect/>
          </a:stretch>
        </p:blipFill>
        <p:spPr bwMode="auto">
          <a:xfrm>
            <a:off x="5016587" y="1893276"/>
            <a:ext cx="2277791" cy="271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3773" y="2064151"/>
            <a:ext cx="430869" cy="1043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68571" tIns="34285" rIns="68571" bIns="34285">
            <a:spAutoFit/>
          </a:bodyPr>
          <a:lstStyle/>
          <a:p>
            <a:r>
              <a:rPr lang="zh-CN" altLang="en-US" sz="1900" b="1">
                <a:solidFill>
                  <a:srgbClr val="7F5436"/>
                </a:solidFill>
                <a:latin typeface="微软雅黑" panose="020B0503020204020204" charset="-122"/>
                <a:ea typeface="微软雅黑" panose="020B0503020204020204" charset="-122"/>
                <a:sym typeface="微软雅黑" panose="020B0503020204020204" charset="-122"/>
              </a:rPr>
              <a:t>上课之中</a:t>
            </a:r>
          </a:p>
        </p:txBody>
      </p:sp>
      <p:graphicFrame>
        <p:nvGraphicFramePr>
          <p:cNvPr id="6" name="Object 3"/>
          <p:cNvGraphicFramePr>
            <a:graphicFrameLocks noChangeAspect="1"/>
          </p:cNvGraphicFramePr>
          <p:nvPr/>
        </p:nvGraphicFramePr>
        <p:xfrm>
          <a:off x="5007315" y="901798"/>
          <a:ext cx="2113635" cy="1401041"/>
        </p:xfrm>
        <a:graphic>
          <a:graphicData uri="http://schemas.openxmlformats.org/presentationml/2006/ole">
            <mc:AlternateContent xmlns:mc="http://schemas.openxmlformats.org/markup-compatibility/2006">
              <mc:Choice xmlns:v="urn:schemas-microsoft-com:vml" Requires="v">
                <p:oleObj spid="_x0000_s1058" r:id="rId4" imgW="2657475" imgH="1400175" progId="Photoshop.Image.5">
                  <p:embed/>
                </p:oleObj>
              </mc:Choice>
              <mc:Fallback>
                <p:oleObj r:id="rId4" imgW="2657475" imgH="1400175" progId="Photoshop.Image.5">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7315" y="901798"/>
                        <a:ext cx="2113635" cy="1401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4"/>
          <p:cNvGraphicFramePr>
            <a:graphicFrameLocks noChangeAspect="1"/>
          </p:cNvGraphicFramePr>
          <p:nvPr/>
        </p:nvGraphicFramePr>
        <p:xfrm>
          <a:off x="3039775" y="765397"/>
          <a:ext cx="1405120" cy="1728387"/>
        </p:xfrm>
        <a:graphic>
          <a:graphicData uri="http://schemas.openxmlformats.org/presentationml/2006/ole">
            <mc:AlternateContent xmlns:mc="http://schemas.openxmlformats.org/markup-compatibility/2006">
              <mc:Choice xmlns:v="urn:schemas-microsoft-com:vml" Requires="v">
                <p:oleObj spid="_x0000_s1059" r:id="rId6" imgW="1971675" imgH="2419350" progId="Photoshop.Image.5">
                  <p:embed/>
                </p:oleObj>
              </mc:Choice>
              <mc:Fallback>
                <p:oleObj r:id="rId6" imgW="1971675" imgH="2419350" progId="Photoshop.Image.5">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39775" y="765397"/>
                        <a:ext cx="1405120" cy="172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5"/>
          <p:cNvGraphicFramePr>
            <a:graphicFrameLocks noChangeAspect="1"/>
          </p:cNvGraphicFramePr>
          <p:nvPr/>
        </p:nvGraphicFramePr>
        <p:xfrm>
          <a:off x="1004678" y="761387"/>
          <a:ext cx="1457515" cy="1781953"/>
        </p:xfrm>
        <a:graphic>
          <a:graphicData uri="http://schemas.openxmlformats.org/presentationml/2006/ole">
            <mc:AlternateContent xmlns:mc="http://schemas.openxmlformats.org/markup-compatibility/2006">
              <mc:Choice xmlns:v="urn:schemas-microsoft-com:vml" Requires="v">
                <p:oleObj spid="_x0000_s1060" r:id="rId8" imgW="1943100" imgH="2409825" progId="Photoshop.Image.5">
                  <p:embed/>
                </p:oleObj>
              </mc:Choice>
              <mc:Fallback>
                <p:oleObj r:id="rId8" imgW="1943100" imgH="2409825" progId="Photoshop.Image.5">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04678" y="761387"/>
                        <a:ext cx="1457515" cy="1781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Text Box 6"/>
          <p:cNvSpPr txBox="1">
            <a:spLocks noChangeArrowheads="1"/>
          </p:cNvSpPr>
          <p:nvPr/>
        </p:nvSpPr>
        <p:spPr bwMode="auto">
          <a:xfrm>
            <a:off x="1855629" y="2617728"/>
            <a:ext cx="532599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a:solidFill>
                  <a:srgbClr val="7F5436"/>
                </a:solidFill>
                <a:latin typeface="微软雅黑" panose="020B0503020204020204" charset="-122"/>
                <a:ea typeface="微软雅黑" panose="020B0503020204020204" charset="-122"/>
                <a:sym typeface="微软雅黑" panose="020B0503020204020204" charset="-122"/>
              </a:rPr>
              <a:t>1</a:t>
            </a:r>
            <a:r>
              <a:rPr lang="zh-CN" altLang="en-US" sz="1900">
                <a:solidFill>
                  <a:srgbClr val="7F5436"/>
                </a:solidFill>
                <a:latin typeface="微软雅黑" panose="020B0503020204020204" charset="-122"/>
                <a:ea typeface="微软雅黑" panose="020B0503020204020204" charset="-122"/>
                <a:sym typeface="微软雅黑" panose="020B0503020204020204" charset="-122"/>
              </a:rPr>
              <a:t>、“我听了这几句话，心里万分难过。”</a:t>
            </a:r>
          </a:p>
        </p:txBody>
      </p:sp>
      <p:sp>
        <p:nvSpPr>
          <p:cNvPr id="13" name="Text Box 7"/>
          <p:cNvSpPr txBox="1">
            <a:spLocks noChangeArrowheads="1"/>
          </p:cNvSpPr>
          <p:nvPr/>
        </p:nvSpPr>
        <p:spPr bwMode="auto">
          <a:xfrm>
            <a:off x="1855629" y="3049824"/>
            <a:ext cx="4209180"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a:solidFill>
                  <a:srgbClr val="7F5436"/>
                </a:solidFill>
                <a:latin typeface="微软雅黑" panose="020B0503020204020204" charset="-122"/>
                <a:ea typeface="微软雅黑" panose="020B0503020204020204" charset="-122"/>
                <a:sym typeface="微软雅黑" panose="020B0503020204020204" charset="-122"/>
              </a:rPr>
              <a:t>2</a:t>
            </a:r>
            <a:r>
              <a:rPr lang="zh-CN" altLang="en-US" sz="1900">
                <a:solidFill>
                  <a:srgbClr val="7F5436"/>
                </a:solidFill>
                <a:latin typeface="微软雅黑" panose="020B0503020204020204" charset="-122"/>
                <a:ea typeface="微软雅黑" panose="020B0503020204020204" charset="-122"/>
                <a:sym typeface="微软雅黑" panose="020B0503020204020204" charset="-122"/>
              </a:rPr>
              <a:t>、“想起这些，我多么懊悔！”</a:t>
            </a:r>
          </a:p>
        </p:txBody>
      </p:sp>
      <p:sp>
        <p:nvSpPr>
          <p:cNvPr id="14" name="Text Box 8"/>
          <p:cNvSpPr txBox="1">
            <a:spLocks noChangeArrowheads="1"/>
          </p:cNvSpPr>
          <p:nvPr/>
        </p:nvSpPr>
        <p:spPr bwMode="auto">
          <a:xfrm>
            <a:off x="1855629" y="3428355"/>
            <a:ext cx="7280429"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a:solidFill>
                  <a:srgbClr val="7F5436"/>
                </a:solidFill>
                <a:latin typeface="微软雅黑" panose="020B0503020204020204" charset="-122"/>
                <a:ea typeface="微软雅黑" panose="020B0503020204020204" charset="-122"/>
                <a:sym typeface="微软雅黑" panose="020B0503020204020204" charset="-122"/>
              </a:rPr>
              <a:t>3</a:t>
            </a:r>
            <a:r>
              <a:rPr lang="zh-CN" altLang="en-US" sz="1900">
                <a:solidFill>
                  <a:srgbClr val="7F5436"/>
                </a:solidFill>
                <a:latin typeface="微软雅黑" panose="020B0503020204020204" charset="-122"/>
                <a:ea typeface="微软雅黑" panose="020B0503020204020204" charset="-122"/>
                <a:sym typeface="微软雅黑" panose="020B0503020204020204" charset="-122"/>
              </a:rPr>
              <a:t>、“想起这些，我忘了他给我的惩罚，忘了我挨的戒尺。</a:t>
            </a:r>
          </a:p>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       可怜的人！”</a:t>
            </a:r>
          </a:p>
        </p:txBody>
      </p:sp>
      <p:sp>
        <p:nvSpPr>
          <p:cNvPr id="15" name="Text Box 9"/>
          <p:cNvSpPr txBox="1">
            <a:spLocks noChangeArrowheads="1"/>
          </p:cNvSpPr>
          <p:nvPr/>
        </p:nvSpPr>
        <p:spPr bwMode="auto">
          <a:xfrm>
            <a:off x="1855629" y="4022340"/>
            <a:ext cx="532599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a:solidFill>
                  <a:srgbClr val="7F5436"/>
                </a:solidFill>
                <a:latin typeface="微软雅黑" panose="020B0503020204020204" charset="-122"/>
                <a:ea typeface="微软雅黑" panose="020B0503020204020204" charset="-122"/>
                <a:sym typeface="微软雅黑" panose="020B0503020204020204" charset="-122"/>
              </a:rPr>
              <a:t>4</a:t>
            </a:r>
            <a:r>
              <a:rPr lang="zh-CN" altLang="en-US" sz="1900">
                <a:solidFill>
                  <a:srgbClr val="7F5436"/>
                </a:solidFill>
                <a:latin typeface="微软雅黑" panose="020B0503020204020204" charset="-122"/>
                <a:ea typeface="微软雅黑" panose="020B0503020204020204" charset="-122"/>
                <a:sym typeface="微软雅黑" panose="020B0503020204020204" charset="-122"/>
              </a:rPr>
              <a:t>、“心里挺难受的，头也不敢抬起来。”</a:t>
            </a:r>
          </a:p>
        </p:txBody>
      </p:sp>
      <p:sp>
        <p:nvSpPr>
          <p:cNvPr id="16" name="Text Box 10"/>
          <p:cNvSpPr txBox="1">
            <a:spLocks noChangeArrowheads="1"/>
          </p:cNvSpPr>
          <p:nvPr/>
        </p:nvSpPr>
        <p:spPr bwMode="auto">
          <a:xfrm>
            <a:off x="1855629" y="4399680"/>
            <a:ext cx="5605202"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a:solidFill>
                  <a:srgbClr val="7F5436"/>
                </a:solidFill>
                <a:latin typeface="微软雅黑" panose="020B0503020204020204" charset="-122"/>
                <a:ea typeface="微软雅黑" panose="020B0503020204020204" charset="-122"/>
                <a:sym typeface="微软雅黑" panose="020B0503020204020204" charset="-122"/>
              </a:rPr>
              <a:t>5</a:t>
            </a:r>
            <a:r>
              <a:rPr lang="zh-CN" altLang="en-US" sz="1900">
                <a:solidFill>
                  <a:srgbClr val="7F5436"/>
                </a:solidFill>
                <a:latin typeface="微软雅黑" panose="020B0503020204020204" charset="-122"/>
                <a:ea typeface="微软雅黑" panose="020B0503020204020204" charset="-122"/>
                <a:sym typeface="微软雅黑" panose="020B0503020204020204" charset="-122"/>
              </a:rPr>
              <a:t>、“真奇怪，今天听讲，我全都听懂了。”</a:t>
            </a:r>
          </a:p>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     “啊！这最后一课，我真永远忘不了！”</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 calcmode="lin" valueType="num">
                                      <p:cBhvr additive="base">
                                        <p:cTn id="1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anim calcmode="lin" valueType="num">
                                      <p:cBhvr additive="base">
                                        <p:cTn id="18"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4">
                                            <p:txEl>
                                              <p:pRg st="0" end="0"/>
                                            </p:txEl>
                                          </p:spTgt>
                                        </p:tgtEl>
                                        <p:attrNameLst>
                                          <p:attrName>style.visibility</p:attrName>
                                        </p:attrNameLst>
                                      </p:cBhvr>
                                      <p:to>
                                        <p:strVal val="visible"/>
                                      </p:to>
                                    </p:set>
                                    <p:anim calcmode="lin" valueType="num">
                                      <p:cBhvr additive="base">
                                        <p:cTn id="24"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4">
                                            <p:txEl>
                                              <p:pRg st="1" end="1"/>
                                            </p:txEl>
                                          </p:spTgt>
                                        </p:tgtEl>
                                        <p:attrNameLst>
                                          <p:attrName>style.visibility</p:attrName>
                                        </p:attrNameLst>
                                      </p:cBhvr>
                                      <p:to>
                                        <p:strVal val="visible"/>
                                      </p:to>
                                    </p:set>
                                    <p:anim calcmode="lin" valueType="num">
                                      <p:cBhvr additive="base">
                                        <p:cTn id="28"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5">
                                            <p:txEl>
                                              <p:pRg st="0" end="0"/>
                                            </p:txEl>
                                          </p:spTgt>
                                        </p:tgtEl>
                                        <p:attrNameLst>
                                          <p:attrName>style.visibility</p:attrName>
                                        </p:attrNameLst>
                                      </p:cBhvr>
                                      <p:to>
                                        <p:strVal val="visible"/>
                                      </p:to>
                                    </p:set>
                                    <p:anim calcmode="lin" valueType="num">
                                      <p:cBhvr additive="base">
                                        <p:cTn id="34"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6">
                                            <p:txEl>
                                              <p:pRg st="0" end="0"/>
                                            </p:txEl>
                                          </p:spTgt>
                                        </p:tgtEl>
                                        <p:attrNameLst>
                                          <p:attrName>style.visibility</p:attrName>
                                        </p:attrNameLst>
                                      </p:cBhvr>
                                      <p:to>
                                        <p:strVal val="visible"/>
                                      </p:to>
                                    </p:set>
                                    <p:anim calcmode="lin" valueType="num">
                                      <p:cBhvr additive="base">
                                        <p:cTn id="40"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6">
                                            <p:txEl>
                                              <p:pRg st="0" end="0"/>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16">
                                            <p:txEl>
                                              <p:pRg st="1" end="1"/>
                                            </p:txEl>
                                          </p:spTgt>
                                        </p:tgtEl>
                                        <p:attrNameLst>
                                          <p:attrName>style.visibility</p:attrName>
                                        </p:attrNameLst>
                                      </p:cBhvr>
                                      <p:to>
                                        <p:strVal val="visible"/>
                                      </p:to>
                                    </p:set>
                                    <p:anim calcmode="lin" valueType="num">
                                      <p:cBhvr additive="base">
                                        <p:cTn id="4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819596" y="921670"/>
            <a:ext cx="7977205" cy="1238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buFont typeface="Wingdings" panose="05000000000000000000" pitchFamily="2" charset="2"/>
              <a:buChar char="Ø"/>
            </a:pPr>
            <a:r>
              <a:rPr kumimoji="1" lang="zh-CN" altLang="en-US" sz="1900" dirty="0">
                <a:solidFill>
                  <a:srgbClr val="7F5436"/>
                </a:solidFill>
                <a:latin typeface="微软雅黑" panose="020B0503020204020204" charset="-122"/>
                <a:ea typeface="微软雅黑" panose="020B0503020204020204" charset="-122"/>
                <a:sym typeface="微软雅黑" panose="020B0503020204020204" charset="-122"/>
              </a:rPr>
              <a:t>啊，那些坏家伙，他们贴在镇公所布告牌上的，原来就是这么一回事！</a:t>
            </a:r>
          </a:p>
          <a:p>
            <a:pPr>
              <a:spcBef>
                <a:spcPct val="50000"/>
              </a:spcBef>
              <a:buFont typeface="Wingdings" panose="05000000000000000000" pitchFamily="2" charset="2"/>
              <a:buChar char="Ø"/>
            </a:pPr>
            <a:r>
              <a:rPr kumimoji="1" lang="zh-CN" altLang="en-US" sz="1900" dirty="0">
                <a:solidFill>
                  <a:srgbClr val="7F5436"/>
                </a:solidFill>
                <a:latin typeface="微软雅黑" panose="020B0503020204020204" charset="-122"/>
                <a:ea typeface="微软雅黑" panose="020B0503020204020204" charset="-122"/>
                <a:sym typeface="微软雅黑" panose="020B0503020204020204" charset="-122"/>
              </a:rPr>
              <a:t>我的最后一堂法语课！</a:t>
            </a:r>
          </a:p>
          <a:p>
            <a:pPr>
              <a:spcBef>
                <a:spcPct val="50000"/>
              </a:spcBef>
              <a:buFont typeface="Wingdings" panose="05000000000000000000" pitchFamily="2" charset="2"/>
              <a:buChar char="Ø"/>
            </a:pPr>
            <a:r>
              <a:rPr kumimoji="1" lang="zh-CN" altLang="en-US" sz="1900" dirty="0">
                <a:solidFill>
                  <a:srgbClr val="7F5436"/>
                </a:solidFill>
                <a:latin typeface="微软雅黑" panose="020B0503020204020204" charset="-122"/>
                <a:ea typeface="微软雅黑" panose="020B0503020204020204" charset="-122"/>
                <a:sym typeface="微软雅黑" panose="020B0503020204020204" charset="-122"/>
              </a:rPr>
              <a:t>我几乎还不会作文呢！我再也不能学法语了！难道这样就算了吗？</a:t>
            </a:r>
          </a:p>
        </p:txBody>
      </p:sp>
      <p:sp>
        <p:nvSpPr>
          <p:cNvPr id="6" name="Text Box 3"/>
          <p:cNvSpPr txBox="1">
            <a:spLocks noChangeArrowheads="1"/>
          </p:cNvSpPr>
          <p:nvPr/>
        </p:nvSpPr>
        <p:spPr bwMode="auto">
          <a:xfrm>
            <a:off x="819596" y="2393491"/>
            <a:ext cx="7977205"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buFont typeface="Wingdings" panose="05000000000000000000" pitchFamily="2" charset="2"/>
              <a:buChar char="Ø"/>
            </a:pPr>
            <a:r>
              <a:rPr kumimoji="1" lang="zh-CN" altLang="en-US" sz="1900">
                <a:solidFill>
                  <a:srgbClr val="7F5436"/>
                </a:solidFill>
                <a:latin typeface="微软雅黑" panose="020B0503020204020204" charset="-122"/>
                <a:ea typeface="微软雅黑" panose="020B0503020204020204" charset="-122"/>
                <a:sym typeface="微软雅黑" panose="020B0503020204020204" charset="-122"/>
              </a:rPr>
              <a:t>可怜的人！</a:t>
            </a:r>
          </a:p>
        </p:txBody>
      </p:sp>
      <p:sp>
        <p:nvSpPr>
          <p:cNvPr id="7" name="Text Box 4"/>
          <p:cNvSpPr txBox="1">
            <a:spLocks noChangeArrowheads="1"/>
          </p:cNvSpPr>
          <p:nvPr/>
        </p:nvSpPr>
        <p:spPr bwMode="auto">
          <a:xfrm>
            <a:off x="819596" y="2770833"/>
            <a:ext cx="7977205"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buFont typeface="Wingdings" panose="05000000000000000000" pitchFamily="2" charset="2"/>
              <a:buChar char="Ø"/>
            </a:pPr>
            <a:r>
              <a:rPr kumimoji="1" lang="zh-CN" altLang="en-US" sz="1900">
                <a:solidFill>
                  <a:srgbClr val="7F5436"/>
                </a:solidFill>
                <a:latin typeface="微软雅黑" panose="020B0503020204020204" charset="-122"/>
                <a:ea typeface="微软雅黑" panose="020B0503020204020204" charset="-122"/>
                <a:sym typeface="微软雅黑" panose="020B0503020204020204" charset="-122"/>
              </a:rPr>
              <a:t>屋顶上鸽子咕咕咕咕地低声叫着，我心里想：“他们该不会强迫这些鸽子也用德国话唱歌吧！”</a:t>
            </a:r>
          </a:p>
        </p:txBody>
      </p:sp>
      <p:sp>
        <p:nvSpPr>
          <p:cNvPr id="9" name="Text Box 5"/>
          <p:cNvSpPr txBox="1">
            <a:spLocks noChangeArrowheads="1"/>
          </p:cNvSpPr>
          <p:nvPr/>
        </p:nvSpPr>
        <p:spPr bwMode="auto">
          <a:xfrm>
            <a:off x="688611" y="3419573"/>
            <a:ext cx="2262305" cy="800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pPr>
            <a:r>
              <a:rPr kumimoji="1" lang="zh-CN" altLang="en-US" sz="1900">
                <a:solidFill>
                  <a:srgbClr val="7F5436"/>
                </a:solidFill>
                <a:latin typeface="微软雅黑" panose="020B0503020204020204" charset="-122"/>
                <a:ea typeface="微软雅黑" panose="020B0503020204020204" charset="-122"/>
                <a:sym typeface="微软雅黑" panose="020B0503020204020204" charset="-122"/>
              </a:rPr>
              <a:t>幼稚贪玩、</a:t>
            </a:r>
          </a:p>
          <a:p>
            <a:pPr>
              <a:spcBef>
                <a:spcPct val="50000"/>
              </a:spcBef>
            </a:pPr>
            <a:r>
              <a:rPr kumimoji="1" lang="zh-CN" altLang="en-US" sz="1900">
                <a:solidFill>
                  <a:srgbClr val="7F5436"/>
                </a:solidFill>
                <a:latin typeface="微软雅黑" panose="020B0503020204020204" charset="-122"/>
                <a:ea typeface="微软雅黑" panose="020B0503020204020204" charset="-122"/>
                <a:sym typeface="微软雅黑" panose="020B0503020204020204" charset="-122"/>
              </a:rPr>
              <a:t>不爱学习 </a:t>
            </a:r>
          </a:p>
        </p:txBody>
      </p:sp>
      <p:sp>
        <p:nvSpPr>
          <p:cNvPr id="10" name="Text Box 6"/>
          <p:cNvSpPr txBox="1">
            <a:spLocks noChangeArrowheads="1"/>
          </p:cNvSpPr>
          <p:nvPr/>
        </p:nvSpPr>
        <p:spPr bwMode="auto">
          <a:xfrm>
            <a:off x="2497160" y="3683789"/>
            <a:ext cx="93426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pPr>
            <a:r>
              <a:rPr kumimoji="1" lang="zh-CN" altLang="en-US" sz="1900">
                <a:solidFill>
                  <a:srgbClr val="7F5436"/>
                </a:solidFill>
                <a:latin typeface="微软雅黑" panose="020B0503020204020204" charset="-122"/>
                <a:ea typeface="微软雅黑" panose="020B0503020204020204" charset="-122"/>
                <a:sym typeface="微软雅黑" panose="020B0503020204020204" charset="-122"/>
              </a:rPr>
              <a:t>诧异 </a:t>
            </a:r>
          </a:p>
        </p:txBody>
      </p:sp>
      <p:sp>
        <p:nvSpPr>
          <p:cNvPr id="13" name="Text Box 7"/>
          <p:cNvSpPr txBox="1">
            <a:spLocks noChangeArrowheads="1"/>
          </p:cNvSpPr>
          <p:nvPr/>
        </p:nvSpPr>
        <p:spPr bwMode="auto">
          <a:xfrm>
            <a:off x="3747128" y="3689782"/>
            <a:ext cx="93426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pPr>
            <a:r>
              <a:rPr kumimoji="1" lang="zh-CN" altLang="en-US" sz="1900">
                <a:solidFill>
                  <a:srgbClr val="7F5436"/>
                </a:solidFill>
                <a:latin typeface="微软雅黑" panose="020B0503020204020204" charset="-122"/>
                <a:ea typeface="微软雅黑" panose="020B0503020204020204" charset="-122"/>
                <a:sym typeface="微软雅黑" panose="020B0503020204020204" charset="-122"/>
              </a:rPr>
              <a:t>懊悔  </a:t>
            </a:r>
          </a:p>
        </p:txBody>
      </p:sp>
      <p:sp>
        <p:nvSpPr>
          <p:cNvPr id="14" name="Text Box 8"/>
          <p:cNvSpPr txBox="1">
            <a:spLocks noChangeArrowheads="1"/>
          </p:cNvSpPr>
          <p:nvPr/>
        </p:nvSpPr>
        <p:spPr bwMode="auto">
          <a:xfrm>
            <a:off x="4981992" y="3689782"/>
            <a:ext cx="1760667"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pPr>
            <a:r>
              <a:rPr kumimoji="1" lang="zh-CN" altLang="en-US" sz="1900">
                <a:solidFill>
                  <a:srgbClr val="7F5436"/>
                </a:solidFill>
                <a:latin typeface="微软雅黑" panose="020B0503020204020204" charset="-122"/>
                <a:ea typeface="微软雅黑" panose="020B0503020204020204" charset="-122"/>
                <a:sym typeface="微软雅黑" panose="020B0503020204020204" charset="-122"/>
              </a:rPr>
              <a:t>感到羞愧难受   </a:t>
            </a:r>
          </a:p>
        </p:txBody>
      </p:sp>
      <p:sp>
        <p:nvSpPr>
          <p:cNvPr id="15" name="Text Box 9"/>
          <p:cNvSpPr txBox="1">
            <a:spLocks noChangeArrowheads="1"/>
          </p:cNvSpPr>
          <p:nvPr/>
        </p:nvSpPr>
        <p:spPr bwMode="auto">
          <a:xfrm>
            <a:off x="7189115" y="3672526"/>
            <a:ext cx="1724801"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pPr>
            <a:r>
              <a:rPr kumimoji="1" lang="zh-CN" altLang="en-US" sz="1900">
                <a:solidFill>
                  <a:srgbClr val="7F5436"/>
                </a:solidFill>
                <a:latin typeface="微软雅黑" panose="020B0503020204020204" charset="-122"/>
                <a:ea typeface="微软雅黑" panose="020B0503020204020204" charset="-122"/>
                <a:sym typeface="微软雅黑" panose="020B0503020204020204" charset="-122"/>
              </a:rPr>
              <a:t>细心学习 </a:t>
            </a:r>
          </a:p>
        </p:txBody>
      </p:sp>
      <p:sp>
        <p:nvSpPr>
          <p:cNvPr id="16" name="Line 10"/>
          <p:cNvSpPr>
            <a:spLocks noChangeShapeType="1"/>
          </p:cNvSpPr>
          <p:nvPr/>
        </p:nvSpPr>
        <p:spPr bwMode="auto">
          <a:xfrm>
            <a:off x="1954410" y="3905235"/>
            <a:ext cx="574933" cy="0"/>
          </a:xfrm>
          <a:prstGeom prst="line">
            <a:avLst/>
          </a:prstGeom>
          <a:noFill/>
          <a:ln w="19050">
            <a:solidFill>
              <a:srgbClr val="7F5436"/>
            </a:solidFill>
            <a:rou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7" name="Line 11"/>
          <p:cNvSpPr>
            <a:spLocks noChangeShapeType="1"/>
          </p:cNvSpPr>
          <p:nvPr/>
        </p:nvSpPr>
        <p:spPr bwMode="auto">
          <a:xfrm>
            <a:off x="3089223" y="3905235"/>
            <a:ext cx="574933" cy="0"/>
          </a:xfrm>
          <a:prstGeom prst="line">
            <a:avLst/>
          </a:prstGeom>
          <a:noFill/>
          <a:ln w="19050">
            <a:solidFill>
              <a:srgbClr val="7F5436"/>
            </a:solidFill>
            <a:rou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8" name="Line 12"/>
          <p:cNvSpPr>
            <a:spLocks noChangeShapeType="1"/>
          </p:cNvSpPr>
          <p:nvPr/>
        </p:nvSpPr>
        <p:spPr bwMode="auto">
          <a:xfrm>
            <a:off x="4407059" y="3905235"/>
            <a:ext cx="574933" cy="0"/>
          </a:xfrm>
          <a:prstGeom prst="line">
            <a:avLst/>
          </a:prstGeom>
          <a:noFill/>
          <a:ln w="19050">
            <a:solidFill>
              <a:srgbClr val="7F5436"/>
            </a:solidFill>
            <a:rou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9" name="Line 13"/>
          <p:cNvSpPr>
            <a:spLocks noChangeShapeType="1"/>
          </p:cNvSpPr>
          <p:nvPr/>
        </p:nvSpPr>
        <p:spPr bwMode="auto">
          <a:xfrm>
            <a:off x="6575829" y="3905235"/>
            <a:ext cx="574933" cy="0"/>
          </a:xfrm>
          <a:prstGeom prst="line">
            <a:avLst/>
          </a:prstGeom>
          <a:noFill/>
          <a:ln w="19050">
            <a:solidFill>
              <a:srgbClr val="7F5436"/>
            </a:solidFill>
            <a:rou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0-#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par>
                          <p:cTn id="32" fill="hold">
                            <p:stCondLst>
                              <p:cond delay="500"/>
                            </p:stCondLst>
                            <p:childTnLst>
                              <p:par>
                                <p:cTn id="33" presetID="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2" presetClass="entr" presetSubtype="4"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ppt_x"/>
                                          </p:val>
                                        </p:tav>
                                        <p:tav tm="100000">
                                          <p:val>
                                            <p:strVal val="#ppt_x"/>
                                          </p:val>
                                        </p:tav>
                                      </p:tavLst>
                                    </p:anim>
                                    <p:anim calcmode="lin" valueType="num">
                                      <p:cBhvr additive="base">
                                        <p:cTn id="4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fill="hold"/>
                                        <p:tgtEl>
                                          <p:spTgt spid="13"/>
                                        </p:tgtEl>
                                        <p:attrNameLst>
                                          <p:attrName>ppt_x</p:attrName>
                                        </p:attrNameLst>
                                      </p:cBhvr>
                                      <p:tavLst>
                                        <p:tav tm="0">
                                          <p:val>
                                            <p:strVal val="#ppt_x"/>
                                          </p:val>
                                        </p:tav>
                                        <p:tav tm="100000">
                                          <p:val>
                                            <p:strVal val="#ppt_x"/>
                                          </p:val>
                                        </p:tav>
                                      </p:tavLst>
                                    </p:anim>
                                    <p:anim calcmode="lin" valueType="num">
                                      <p:cBhvr additive="base">
                                        <p:cTn id="53" dur="500" fill="hold"/>
                                        <p:tgtEl>
                                          <p:spTgt spid="13"/>
                                        </p:tgtEl>
                                        <p:attrNameLst>
                                          <p:attrName>ppt_y</p:attrName>
                                        </p:attrNameLst>
                                      </p:cBhvr>
                                      <p:tavLst>
                                        <p:tav tm="0">
                                          <p:val>
                                            <p:strVal val="1+#ppt_h/2"/>
                                          </p:val>
                                        </p:tav>
                                        <p:tav tm="100000">
                                          <p:val>
                                            <p:strVal val="#ppt_y"/>
                                          </p:val>
                                        </p:tav>
                                      </p:tavLst>
                                    </p:anim>
                                  </p:childTnLst>
                                </p:cTn>
                              </p:par>
                            </p:childTnLst>
                          </p:cTn>
                        </p:par>
                        <p:par>
                          <p:cTn id="54" fill="hold">
                            <p:stCondLst>
                              <p:cond delay="500"/>
                            </p:stCondLst>
                            <p:childTnLst>
                              <p:par>
                                <p:cTn id="55" presetID="2" presetClass="entr" presetSubtype="4"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par>
                          <p:cTn id="65" fill="hold">
                            <p:stCondLst>
                              <p:cond delay="500"/>
                            </p:stCondLst>
                            <p:childTnLst>
                              <p:par>
                                <p:cTn id="66" presetID="2" presetClass="entr" presetSubtype="4" fill="hold" nodeType="after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fill="hold"/>
                                        <p:tgtEl>
                                          <p:spTgt spid="19"/>
                                        </p:tgtEl>
                                        <p:attrNameLst>
                                          <p:attrName>ppt_x</p:attrName>
                                        </p:attrNameLst>
                                      </p:cBhvr>
                                      <p:tavLst>
                                        <p:tav tm="0">
                                          <p:val>
                                            <p:strVal val="#ppt_x"/>
                                          </p:val>
                                        </p:tav>
                                        <p:tav tm="100000">
                                          <p:val>
                                            <p:strVal val="#ppt_x"/>
                                          </p:val>
                                        </p:tav>
                                      </p:tavLst>
                                    </p:anim>
                                    <p:anim calcmode="lin" valueType="num">
                                      <p:cBhvr additive="base">
                                        <p:cTn id="6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 calcmode="lin" valueType="num">
                                      <p:cBhvr additive="base">
                                        <p:cTn id="74" dur="500" fill="hold"/>
                                        <p:tgtEl>
                                          <p:spTgt spid="15"/>
                                        </p:tgtEl>
                                        <p:attrNameLst>
                                          <p:attrName>ppt_x</p:attrName>
                                        </p:attrNameLst>
                                      </p:cBhvr>
                                      <p:tavLst>
                                        <p:tav tm="0">
                                          <p:val>
                                            <p:strVal val="#ppt_x"/>
                                          </p:val>
                                        </p:tav>
                                        <p:tav tm="100000">
                                          <p:val>
                                            <p:strVal val="#ppt_x"/>
                                          </p:val>
                                        </p:tav>
                                      </p:tavLst>
                                    </p:anim>
                                    <p:anim calcmode="lin" valueType="num">
                                      <p:cBhvr additive="base">
                                        <p:cTn id="7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9" grpId="0" autoUpdateAnimBg="0"/>
      <p:bldP spid="10" grpId="0" autoUpdateAnimBg="0"/>
      <p:bldP spid="13" grpId="0" autoUpdateAnimBg="0"/>
      <p:bldP spid="14" grpId="0" autoUpdateAnimBg="0"/>
      <p:bldP spid="1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2155312" y="1719545"/>
            <a:ext cx="5715744" cy="1531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贪玩不爱学习      </a:t>
            </a:r>
          </a:p>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怕老师               </a:t>
            </a:r>
          </a:p>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幼稚不懂事          </a:t>
            </a:r>
          </a:p>
        </p:txBody>
      </p:sp>
      <p:sp>
        <p:nvSpPr>
          <p:cNvPr id="6" name="AutoShape 3"/>
          <p:cNvSpPr>
            <a:spLocks noChangeArrowheads="1"/>
          </p:cNvSpPr>
          <p:nvPr/>
        </p:nvSpPr>
        <p:spPr bwMode="auto">
          <a:xfrm>
            <a:off x="4286808" y="1862387"/>
            <a:ext cx="571574" cy="114274"/>
          </a:xfrm>
          <a:prstGeom prst="rightArrow">
            <a:avLst>
              <a:gd name="adj1" fmla="val 50000"/>
              <a:gd name="adj2" fmla="val 125000"/>
            </a:avLst>
          </a:prstGeom>
          <a:solidFill>
            <a:srgbClr val="7F5436"/>
          </a:solidFill>
          <a:ln w="9525">
            <a:solidFill>
              <a:srgbClr val="7F5436"/>
            </a:solidFill>
            <a:miter lim="800000"/>
          </a:ln>
          <a:effectLst/>
        </p:spPr>
        <p:txBody>
          <a:bodyPr wrap="none" lIns="68571" tIns="34285" rIns="68571" bIns="34285" anchor="ctr"/>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7" name="AutoShape 4"/>
          <p:cNvSpPr>
            <a:spLocks noChangeArrowheads="1"/>
          </p:cNvSpPr>
          <p:nvPr/>
        </p:nvSpPr>
        <p:spPr bwMode="auto">
          <a:xfrm>
            <a:off x="4229651" y="2605165"/>
            <a:ext cx="571574" cy="114274"/>
          </a:xfrm>
          <a:prstGeom prst="rightArrow">
            <a:avLst>
              <a:gd name="adj1" fmla="val 50000"/>
              <a:gd name="adj2" fmla="val 125000"/>
            </a:avLst>
          </a:prstGeom>
          <a:solidFill>
            <a:srgbClr val="7F5436"/>
          </a:solidFill>
          <a:ln w="9525">
            <a:solidFill>
              <a:srgbClr val="7F5436"/>
            </a:solidFill>
            <a:miter lim="800000"/>
          </a:ln>
          <a:effectLst/>
        </p:spPr>
        <p:txBody>
          <a:bodyPr wrap="none" lIns="68571" tIns="34285" rIns="68571" bIns="34285" anchor="ctr"/>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9" name="AutoShape 5"/>
          <p:cNvSpPr>
            <a:spLocks noChangeArrowheads="1"/>
          </p:cNvSpPr>
          <p:nvPr/>
        </p:nvSpPr>
        <p:spPr bwMode="auto">
          <a:xfrm>
            <a:off x="4229651" y="3290806"/>
            <a:ext cx="571574" cy="114274"/>
          </a:xfrm>
          <a:prstGeom prst="rightArrow">
            <a:avLst>
              <a:gd name="adj1" fmla="val 50000"/>
              <a:gd name="adj2" fmla="val 125000"/>
            </a:avLst>
          </a:prstGeom>
          <a:solidFill>
            <a:srgbClr val="7F5436"/>
          </a:solidFill>
          <a:ln w="9525">
            <a:solidFill>
              <a:srgbClr val="7F5436"/>
            </a:solidFill>
            <a:miter lim="800000"/>
          </a:ln>
          <a:effectLst/>
        </p:spPr>
        <p:txBody>
          <a:bodyPr wrap="none" lIns="68571" tIns="34285" rIns="68571" bIns="34285" anchor="ctr"/>
          <a:lstStyle/>
          <a:p>
            <a:endParaRPr lang="zh-CN" altLang="en-US"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0" name="WordArt 6"/>
          <p:cNvSpPr>
            <a:spLocks noChangeArrowheads="1" noChangeShapeType="1"/>
          </p:cNvSpPr>
          <p:nvPr/>
        </p:nvSpPr>
        <p:spPr bwMode="auto">
          <a:xfrm rot="5400000">
            <a:off x="139488" y="2315137"/>
            <a:ext cx="2334275" cy="514417"/>
          </a:xfrm>
          <a:prstGeom prst="rect">
            <a:avLst/>
          </a:prstGeom>
        </p:spPr>
        <p:txBody>
          <a:bodyPr vert="eaVert" wrap="none" lIns="68571" tIns="34285" rIns="68571" bIns="34285" fromWordArt="1">
            <a:prstTxWarp prst="textPlain">
              <a:avLst>
                <a:gd name="adj" fmla="val 50000"/>
              </a:avLst>
            </a:prstTxWarp>
          </a:bodyPr>
          <a:lstStyle/>
          <a:p>
            <a:pPr algn="ctr" fontAlgn="auto"/>
            <a:r>
              <a:rPr lang="zh-CN" altLang="en-US">
                <a:solidFill>
                  <a:srgbClr val="7F5436"/>
                </a:solidFill>
                <a:latin typeface="微软雅黑" panose="020B0503020204020204" charset="-122"/>
                <a:ea typeface="微软雅黑" panose="020B0503020204020204" charset="-122"/>
                <a:sym typeface="微软雅黑" panose="020B0503020204020204" charset="-122"/>
              </a:rPr>
              <a:t>小弗郎士的变化</a:t>
            </a:r>
          </a:p>
        </p:txBody>
      </p:sp>
      <p:sp>
        <p:nvSpPr>
          <p:cNvPr id="13" name="Text Box 7"/>
          <p:cNvSpPr txBox="1">
            <a:spLocks noChangeArrowheads="1"/>
          </p:cNvSpPr>
          <p:nvPr/>
        </p:nvSpPr>
        <p:spPr bwMode="auto">
          <a:xfrm>
            <a:off x="5029855" y="1690977"/>
            <a:ext cx="1356764"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热爱法语；</a:t>
            </a:r>
          </a:p>
          <a:p>
            <a:endParaRPr lang="en-US" altLang="zh-CN" sz="190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4" name="Text Box 8"/>
          <p:cNvSpPr txBox="1">
            <a:spLocks noChangeArrowheads="1"/>
          </p:cNvSpPr>
          <p:nvPr/>
        </p:nvSpPr>
        <p:spPr bwMode="auto">
          <a:xfrm>
            <a:off x="5032236" y="2433755"/>
            <a:ext cx="2575046"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理解同情并敬爱老师；</a:t>
            </a:r>
          </a:p>
        </p:txBody>
      </p:sp>
      <p:sp>
        <p:nvSpPr>
          <p:cNvPr id="15" name="Text Box 9"/>
          <p:cNvSpPr txBox="1">
            <a:spLocks noChangeArrowheads="1"/>
          </p:cNvSpPr>
          <p:nvPr/>
        </p:nvSpPr>
        <p:spPr bwMode="auto">
          <a:xfrm>
            <a:off x="5029855" y="3119396"/>
            <a:ext cx="1356764"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热爱祖国。</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 calcmode="lin" valueType="num">
                                      <p:cBhvr additive="base">
                                        <p:cTn id="12"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4">
                                            <p:txEl>
                                              <p:pRg st="0" end="0"/>
                                            </p:txEl>
                                          </p:spTgt>
                                        </p:tgtEl>
                                        <p:attrNameLst>
                                          <p:attrName>style.visibility</p:attrName>
                                        </p:attrNameLst>
                                      </p:cBhvr>
                                      <p:to>
                                        <p:strVal val="visible"/>
                                      </p:to>
                                    </p:set>
                                    <p:anim calcmode="lin" valueType="num">
                                      <p:cBhvr additive="base">
                                        <p:cTn id="1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5">
                                            <p:txEl>
                                              <p:pRg st="0" end="0"/>
                                            </p:txEl>
                                          </p:spTgt>
                                        </p:tgtEl>
                                        <p:attrNameLst>
                                          <p:attrName>style.visibility</p:attrName>
                                        </p:attrNameLst>
                                      </p:cBhvr>
                                      <p:to>
                                        <p:strVal val="visible"/>
                                      </p:to>
                                    </p:set>
                                    <p:anim calcmode="lin" valueType="num">
                                      <p:cBhvr additive="base">
                                        <p:cTn id="24"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570469" y="1047507"/>
            <a:ext cx="6115846"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i="1">
                <a:solidFill>
                  <a:srgbClr val="7F5436"/>
                </a:solidFill>
                <a:latin typeface="微软雅黑" panose="020B0503020204020204" charset="-122"/>
                <a:ea typeface="微软雅黑" panose="020B0503020204020204" charset="-122"/>
                <a:sym typeface="微软雅黑" panose="020B0503020204020204" charset="-122"/>
              </a:rPr>
              <a:t>小弗郎士思想感情发生变化的原因是什么？ </a:t>
            </a:r>
          </a:p>
        </p:txBody>
      </p:sp>
      <p:sp>
        <p:nvSpPr>
          <p:cNvPr id="6" name="Text Box 3"/>
          <p:cNvSpPr txBox="1">
            <a:spLocks noChangeArrowheads="1"/>
          </p:cNvSpPr>
          <p:nvPr/>
        </p:nvSpPr>
        <p:spPr bwMode="auto">
          <a:xfrm>
            <a:off x="1684784" y="1904559"/>
            <a:ext cx="4343965"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他原本就不是一个坏孩子。 </a:t>
            </a:r>
          </a:p>
        </p:txBody>
      </p:sp>
      <p:sp>
        <p:nvSpPr>
          <p:cNvPr id="7" name="Text Box 4"/>
          <p:cNvSpPr txBox="1">
            <a:spLocks noChangeArrowheads="1"/>
          </p:cNvSpPr>
          <p:nvPr/>
        </p:nvSpPr>
        <p:spPr bwMode="auto">
          <a:xfrm>
            <a:off x="1664541" y="3536528"/>
            <a:ext cx="4915540"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lgn="just">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受到韩麦尔先生以及小镇上居民的沉痛心情的感染。</a:t>
            </a:r>
          </a:p>
        </p:txBody>
      </p:sp>
      <p:sp>
        <p:nvSpPr>
          <p:cNvPr id="9" name="Text Box 5"/>
          <p:cNvSpPr txBox="1">
            <a:spLocks noChangeArrowheads="1"/>
          </p:cNvSpPr>
          <p:nvPr/>
        </p:nvSpPr>
        <p:spPr bwMode="auto">
          <a:xfrm>
            <a:off x="1684784" y="2475927"/>
            <a:ext cx="5372799"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lgn="just">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亡国惨痛的震撼，激发了他心灵深处爱国情感。</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0-#ppt_w/2"/>
                                          </p:val>
                                        </p:tav>
                                        <p:tav tm="100000">
                                          <p:val>
                                            <p:strVal val="#ppt_x"/>
                                          </p:val>
                                        </p:tav>
                                      </p:tavLst>
                                    </p:anim>
                                    <p:anim calcmode="lin" valueType="num">
                                      <p:cBhvr additive="base">
                                        <p:cTn id="31"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2087438" y="1030503"/>
            <a:ext cx="4915540"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i="1">
                <a:solidFill>
                  <a:srgbClr val="7F5436"/>
                </a:solidFill>
                <a:latin typeface="微软雅黑" panose="020B0503020204020204" charset="-122"/>
                <a:ea typeface="微软雅黑" panose="020B0503020204020204" charset="-122"/>
                <a:sym typeface="微软雅黑" panose="020B0503020204020204" charset="-122"/>
              </a:rPr>
              <a:t>小弗郎士在文中有何作用</a:t>
            </a:r>
            <a:r>
              <a:rPr lang="en-US" altLang="zh-CN" sz="1900" i="1">
                <a:solidFill>
                  <a:srgbClr val="7F5436"/>
                </a:solidFill>
                <a:latin typeface="微软雅黑" panose="020B0503020204020204" charset="-122"/>
                <a:ea typeface="微软雅黑" panose="020B0503020204020204" charset="-122"/>
                <a:sym typeface="微软雅黑" panose="020B0503020204020204" charset="-122"/>
              </a:rPr>
              <a:t>?</a:t>
            </a:r>
          </a:p>
        </p:txBody>
      </p:sp>
      <p:sp>
        <p:nvSpPr>
          <p:cNvPr id="6" name="Text Box 3"/>
          <p:cNvSpPr txBox="1">
            <a:spLocks noChangeArrowheads="1"/>
          </p:cNvSpPr>
          <p:nvPr/>
        </p:nvSpPr>
        <p:spPr bwMode="auto">
          <a:xfrm>
            <a:off x="2087438" y="1820593"/>
            <a:ext cx="4458280"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F5436"/>
                </a:solidFill>
                <a:latin typeface="微软雅黑" panose="020B0503020204020204" charset="-122"/>
                <a:ea typeface="微软雅黑" panose="020B0503020204020204" charset="-122"/>
                <a:sym typeface="微软雅黑" panose="020B0503020204020204" charset="-122"/>
              </a:rPr>
              <a:t>贯穿故事情节的作用</a:t>
            </a:r>
          </a:p>
        </p:txBody>
      </p:sp>
      <p:sp>
        <p:nvSpPr>
          <p:cNvPr id="7" name="Rectangle 4"/>
          <p:cNvSpPr>
            <a:spLocks noChangeArrowheads="1"/>
          </p:cNvSpPr>
          <p:nvPr/>
        </p:nvSpPr>
        <p:spPr bwMode="auto">
          <a:xfrm>
            <a:off x="2087438" y="3614017"/>
            <a:ext cx="2818702"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深化小说主题的重要作用</a:t>
            </a:r>
          </a:p>
        </p:txBody>
      </p:sp>
      <p:sp>
        <p:nvSpPr>
          <p:cNvPr id="9" name="Text Box 5"/>
          <p:cNvSpPr txBox="1">
            <a:spLocks noChangeArrowheads="1"/>
          </p:cNvSpPr>
          <p:nvPr/>
        </p:nvSpPr>
        <p:spPr bwMode="auto">
          <a:xfrm>
            <a:off x="1727481" y="2880155"/>
            <a:ext cx="5011610"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（副标题：阿尔萨斯省的一个小孩子的自述）</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outVertic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descr="图片包含 户外, 海滩, 地面&#10;&#10;已生成高可信度的说明"/>
          <p:cNvPicPr>
            <a:picLocks noChangeAspect="1"/>
          </p:cNvPicPr>
          <p:nvPr/>
        </p:nvPicPr>
        <p:blipFill>
          <a:blip r:embed="rId3" cstate="email"/>
          <a:stretch>
            <a:fillRect/>
          </a:stretch>
        </p:blipFill>
        <p:spPr>
          <a:xfrm>
            <a:off x="0" y="-19045"/>
            <a:ext cx="9144000" cy="5141640"/>
          </a:xfrm>
          <a:prstGeom prst="rect">
            <a:avLst/>
          </a:prstGeom>
        </p:spPr>
      </p:pic>
      <p:sp>
        <p:nvSpPr>
          <p:cNvPr id="35" name="矩形 34"/>
          <p:cNvSpPr/>
          <p:nvPr/>
        </p:nvSpPr>
        <p:spPr>
          <a:xfrm>
            <a:off x="265544" y="257115"/>
            <a:ext cx="8612912" cy="4629268"/>
          </a:xfrm>
          <a:prstGeom prst="rect">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36" name="组合 35"/>
          <p:cNvGrpSpPr/>
          <p:nvPr/>
        </p:nvGrpSpPr>
        <p:grpSpPr>
          <a:xfrm rot="5400000">
            <a:off x="3162326" y="2055216"/>
            <a:ext cx="2916394" cy="532814"/>
            <a:chOff x="4341100" y="1393760"/>
            <a:chExt cx="3889425" cy="710326"/>
          </a:xfrm>
        </p:grpSpPr>
        <p:sp>
          <p:nvSpPr>
            <p:cNvPr id="37" name="圆角矩形 52"/>
            <p:cNvSpPr/>
            <p:nvPr/>
          </p:nvSpPr>
          <p:spPr>
            <a:xfrm>
              <a:off x="4533900" y="1463174"/>
              <a:ext cx="3499785" cy="571500"/>
            </a:xfrm>
            <a:prstGeom prst="roundRect">
              <a:avLst>
                <a:gd name="adj" fmla="val 50000"/>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450" dirty="0">
                <a:latin typeface="微软雅黑" panose="020B0503020204020204" charset="-122"/>
                <a:ea typeface="微软雅黑" panose="020B0503020204020204" charset="-122"/>
                <a:sym typeface="微软雅黑" panose="020B0503020204020204" charset="-122"/>
              </a:endParaRPr>
            </a:p>
          </p:txBody>
        </p:sp>
        <p:sp>
          <p:nvSpPr>
            <p:cNvPr id="38" name="椭圆 37"/>
            <p:cNvSpPr/>
            <p:nvPr/>
          </p:nvSpPr>
          <p:spPr>
            <a:xfrm rot="16200000">
              <a:off x="4341100" y="1393760"/>
              <a:ext cx="710326" cy="710326"/>
            </a:xfrm>
            <a:prstGeom prst="ellipse">
              <a:avLst/>
            </a:prstGeom>
            <a:solidFill>
              <a:srgbClr val="7F5436"/>
            </a:solidFill>
            <a:ln w="120650">
              <a:solidFill>
                <a:srgbClr val="E7DDC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spc="450" dirty="0">
                  <a:solidFill>
                    <a:prstClr val="white"/>
                  </a:solidFill>
                  <a:latin typeface="微软雅黑" panose="020B0503020204020204" charset="-122"/>
                  <a:ea typeface="微软雅黑" panose="020B0503020204020204" charset="-122"/>
                  <a:sym typeface="微软雅黑" panose="020B0503020204020204" charset="-122"/>
                </a:rPr>
                <a:t>1</a:t>
              </a:r>
            </a:p>
          </p:txBody>
        </p:sp>
        <p:sp>
          <p:nvSpPr>
            <p:cNvPr id="39" name="文本框 38"/>
            <p:cNvSpPr txBox="1"/>
            <p:nvPr/>
          </p:nvSpPr>
          <p:spPr>
            <a:xfrm rot="16200000">
              <a:off x="6451111" y="316735"/>
              <a:ext cx="615473" cy="2943354"/>
            </a:xfrm>
            <a:prstGeom prst="rect">
              <a:avLst/>
            </a:prstGeom>
            <a:noFill/>
          </p:spPr>
          <p:txBody>
            <a:bodyPr vert="eaVert" wrap="square" rtlCol="0">
              <a:spAutoFit/>
            </a:bodyPr>
            <a:lstStyle/>
            <a:p>
              <a:r>
                <a:rPr lang="zh-CN" altLang="en-US" sz="1800" spc="450" dirty="0">
                  <a:solidFill>
                    <a:srgbClr val="7F5436"/>
                  </a:solidFill>
                  <a:latin typeface="微软雅黑" panose="020B0503020204020204" charset="-122"/>
                  <a:ea typeface="微软雅黑" panose="020B0503020204020204" charset="-122"/>
                  <a:sym typeface="微软雅黑" panose="020B0503020204020204" charset="-122"/>
                </a:rPr>
                <a:t> 课前导读</a:t>
              </a:r>
            </a:p>
          </p:txBody>
        </p:sp>
      </p:grpSp>
      <p:grpSp>
        <p:nvGrpSpPr>
          <p:cNvPr id="40" name="组合 39"/>
          <p:cNvGrpSpPr/>
          <p:nvPr/>
        </p:nvGrpSpPr>
        <p:grpSpPr>
          <a:xfrm rot="5400000">
            <a:off x="3886479" y="2055215"/>
            <a:ext cx="2916394" cy="532814"/>
            <a:chOff x="4341100" y="1393760"/>
            <a:chExt cx="3889425" cy="710326"/>
          </a:xfrm>
        </p:grpSpPr>
        <p:sp>
          <p:nvSpPr>
            <p:cNvPr id="41" name="圆角矩形 52"/>
            <p:cNvSpPr/>
            <p:nvPr/>
          </p:nvSpPr>
          <p:spPr>
            <a:xfrm>
              <a:off x="4533900" y="1463174"/>
              <a:ext cx="3499785" cy="571500"/>
            </a:xfrm>
            <a:prstGeom prst="roundRect">
              <a:avLst>
                <a:gd name="adj" fmla="val 50000"/>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450" dirty="0">
                <a:solidFill>
                  <a:srgbClr val="4F87A0"/>
                </a:solidFill>
                <a:latin typeface="微软雅黑" panose="020B0503020204020204" charset="-122"/>
                <a:ea typeface="微软雅黑" panose="020B0503020204020204" charset="-122"/>
                <a:sym typeface="微软雅黑" panose="020B0503020204020204" charset="-122"/>
              </a:endParaRPr>
            </a:p>
          </p:txBody>
        </p:sp>
        <p:sp>
          <p:nvSpPr>
            <p:cNvPr id="42" name="椭圆 41"/>
            <p:cNvSpPr/>
            <p:nvPr/>
          </p:nvSpPr>
          <p:spPr>
            <a:xfrm rot="16200000">
              <a:off x="4341100" y="1393760"/>
              <a:ext cx="710326" cy="710326"/>
            </a:xfrm>
            <a:prstGeom prst="ellipse">
              <a:avLst/>
            </a:prstGeom>
            <a:solidFill>
              <a:srgbClr val="7F5436"/>
            </a:solidFill>
            <a:ln w="120650">
              <a:solidFill>
                <a:srgbClr val="E7DDC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spc="450" dirty="0">
                  <a:solidFill>
                    <a:prstClr val="white"/>
                  </a:solidFill>
                  <a:latin typeface="微软雅黑" panose="020B0503020204020204" charset="-122"/>
                  <a:ea typeface="微软雅黑" panose="020B0503020204020204" charset="-122"/>
                  <a:sym typeface="微软雅黑" panose="020B0503020204020204" charset="-122"/>
                </a:rPr>
                <a:t>2</a:t>
              </a:r>
            </a:p>
          </p:txBody>
        </p:sp>
        <p:sp>
          <p:nvSpPr>
            <p:cNvPr id="43" name="文本框 42"/>
            <p:cNvSpPr txBox="1"/>
            <p:nvPr/>
          </p:nvSpPr>
          <p:spPr>
            <a:xfrm rot="16200000">
              <a:off x="6451111" y="316733"/>
              <a:ext cx="615473" cy="2943354"/>
            </a:xfrm>
            <a:prstGeom prst="rect">
              <a:avLst/>
            </a:prstGeom>
            <a:noFill/>
          </p:spPr>
          <p:txBody>
            <a:bodyPr vert="eaVert" wrap="square" rtlCol="0">
              <a:spAutoFit/>
            </a:bodyPr>
            <a:lstStyle/>
            <a:p>
              <a:r>
                <a:rPr lang="zh-CN" altLang="en-US" sz="1800" spc="450" dirty="0">
                  <a:solidFill>
                    <a:srgbClr val="7F5436"/>
                  </a:solidFill>
                  <a:latin typeface="微软雅黑" panose="020B0503020204020204" charset="-122"/>
                  <a:ea typeface="微软雅黑" panose="020B0503020204020204" charset="-122"/>
                  <a:sym typeface="微软雅黑" panose="020B0503020204020204" charset="-122"/>
                </a:rPr>
                <a:t> 认字识词</a:t>
              </a:r>
            </a:p>
          </p:txBody>
        </p:sp>
      </p:grpSp>
      <p:grpSp>
        <p:nvGrpSpPr>
          <p:cNvPr id="44" name="组合 43"/>
          <p:cNvGrpSpPr/>
          <p:nvPr/>
        </p:nvGrpSpPr>
        <p:grpSpPr>
          <a:xfrm rot="5400000">
            <a:off x="4610632" y="2055215"/>
            <a:ext cx="2916394" cy="532814"/>
            <a:chOff x="4341100" y="1393760"/>
            <a:chExt cx="3889425" cy="710326"/>
          </a:xfrm>
        </p:grpSpPr>
        <p:sp>
          <p:nvSpPr>
            <p:cNvPr id="45" name="圆角矩形 52"/>
            <p:cNvSpPr/>
            <p:nvPr/>
          </p:nvSpPr>
          <p:spPr>
            <a:xfrm>
              <a:off x="4533900" y="1463174"/>
              <a:ext cx="3499785" cy="571500"/>
            </a:xfrm>
            <a:prstGeom prst="roundRect">
              <a:avLst>
                <a:gd name="adj" fmla="val 50000"/>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450" dirty="0">
                <a:latin typeface="微软雅黑" panose="020B0503020204020204" charset="-122"/>
                <a:ea typeface="微软雅黑" panose="020B0503020204020204" charset="-122"/>
                <a:sym typeface="微软雅黑" panose="020B0503020204020204" charset="-122"/>
              </a:endParaRPr>
            </a:p>
          </p:txBody>
        </p:sp>
        <p:sp>
          <p:nvSpPr>
            <p:cNvPr id="46" name="椭圆 45"/>
            <p:cNvSpPr/>
            <p:nvPr/>
          </p:nvSpPr>
          <p:spPr>
            <a:xfrm rot="16200000">
              <a:off x="4341100" y="1393760"/>
              <a:ext cx="710326" cy="710326"/>
            </a:xfrm>
            <a:prstGeom prst="ellipse">
              <a:avLst/>
            </a:prstGeom>
            <a:solidFill>
              <a:srgbClr val="7F5436"/>
            </a:solidFill>
            <a:ln w="120650">
              <a:solidFill>
                <a:srgbClr val="E7DDC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spc="450" dirty="0">
                  <a:solidFill>
                    <a:prstClr val="white"/>
                  </a:solidFill>
                  <a:latin typeface="微软雅黑" panose="020B0503020204020204" charset="-122"/>
                  <a:ea typeface="微软雅黑" panose="020B0503020204020204" charset="-122"/>
                  <a:sym typeface="微软雅黑" panose="020B0503020204020204" charset="-122"/>
                </a:rPr>
                <a:t>3</a:t>
              </a:r>
            </a:p>
          </p:txBody>
        </p:sp>
        <p:sp>
          <p:nvSpPr>
            <p:cNvPr id="47" name="文本框 46"/>
            <p:cNvSpPr txBox="1"/>
            <p:nvPr/>
          </p:nvSpPr>
          <p:spPr>
            <a:xfrm rot="16200000">
              <a:off x="6451111" y="316733"/>
              <a:ext cx="615473" cy="2943354"/>
            </a:xfrm>
            <a:prstGeom prst="rect">
              <a:avLst/>
            </a:prstGeom>
            <a:noFill/>
          </p:spPr>
          <p:txBody>
            <a:bodyPr vert="eaVert" wrap="square" rtlCol="0">
              <a:spAutoFit/>
            </a:bodyPr>
            <a:lstStyle/>
            <a:p>
              <a:r>
                <a:rPr lang="zh-CN" altLang="en-US" sz="1800" spc="450">
                  <a:solidFill>
                    <a:srgbClr val="7F5436"/>
                  </a:solidFill>
                  <a:latin typeface="微软雅黑" panose="020B0503020204020204" charset="-122"/>
                  <a:ea typeface="微软雅黑" panose="020B0503020204020204" charset="-122"/>
                  <a:sym typeface="微软雅黑" panose="020B0503020204020204" charset="-122"/>
                </a:rPr>
                <a:t> 课文赏析</a:t>
              </a:r>
              <a:endParaRPr lang="zh-CN" altLang="en-US" sz="18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grpSp>
        <p:nvGrpSpPr>
          <p:cNvPr id="48" name="组合 47"/>
          <p:cNvGrpSpPr/>
          <p:nvPr/>
        </p:nvGrpSpPr>
        <p:grpSpPr>
          <a:xfrm rot="5400000">
            <a:off x="5334786" y="2055217"/>
            <a:ext cx="2916394" cy="532814"/>
            <a:chOff x="4341100" y="1393760"/>
            <a:chExt cx="3889425" cy="710326"/>
          </a:xfrm>
        </p:grpSpPr>
        <p:sp>
          <p:nvSpPr>
            <p:cNvPr id="49" name="圆角矩形 52"/>
            <p:cNvSpPr/>
            <p:nvPr/>
          </p:nvSpPr>
          <p:spPr>
            <a:xfrm>
              <a:off x="4533900" y="1463174"/>
              <a:ext cx="3499785" cy="571500"/>
            </a:xfrm>
            <a:prstGeom prst="roundRect">
              <a:avLst>
                <a:gd name="adj" fmla="val 50000"/>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450" dirty="0">
                <a:latin typeface="微软雅黑" panose="020B0503020204020204" charset="-122"/>
                <a:ea typeface="微软雅黑" panose="020B0503020204020204" charset="-122"/>
                <a:sym typeface="微软雅黑" panose="020B0503020204020204" charset="-122"/>
              </a:endParaRPr>
            </a:p>
          </p:txBody>
        </p:sp>
        <p:sp>
          <p:nvSpPr>
            <p:cNvPr id="50" name="椭圆 49"/>
            <p:cNvSpPr/>
            <p:nvPr/>
          </p:nvSpPr>
          <p:spPr>
            <a:xfrm rot="16200000">
              <a:off x="4341100" y="1393760"/>
              <a:ext cx="710326" cy="710326"/>
            </a:xfrm>
            <a:prstGeom prst="ellipse">
              <a:avLst/>
            </a:prstGeom>
            <a:solidFill>
              <a:srgbClr val="7F5436"/>
            </a:solidFill>
            <a:ln w="120650">
              <a:solidFill>
                <a:srgbClr val="E7DDC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spc="450" dirty="0">
                  <a:solidFill>
                    <a:prstClr val="white"/>
                  </a:solidFill>
                  <a:latin typeface="微软雅黑" panose="020B0503020204020204" charset="-122"/>
                  <a:ea typeface="微软雅黑" panose="020B0503020204020204" charset="-122"/>
                  <a:sym typeface="微软雅黑" panose="020B0503020204020204" charset="-122"/>
                </a:rPr>
                <a:t>4</a:t>
              </a:r>
            </a:p>
          </p:txBody>
        </p:sp>
        <p:sp>
          <p:nvSpPr>
            <p:cNvPr id="51" name="文本框 50"/>
            <p:cNvSpPr txBox="1"/>
            <p:nvPr/>
          </p:nvSpPr>
          <p:spPr>
            <a:xfrm rot="16200000">
              <a:off x="6451111" y="316735"/>
              <a:ext cx="615473" cy="2943354"/>
            </a:xfrm>
            <a:prstGeom prst="rect">
              <a:avLst/>
            </a:prstGeom>
            <a:noFill/>
          </p:spPr>
          <p:txBody>
            <a:bodyPr vert="eaVert" wrap="square" rtlCol="0">
              <a:spAutoFit/>
            </a:bodyPr>
            <a:lstStyle/>
            <a:p>
              <a:pPr lvl="0"/>
              <a:r>
                <a:rPr lang="zh-CN" altLang="en-US" sz="1800" spc="450" dirty="0">
                  <a:solidFill>
                    <a:srgbClr val="7F5436"/>
                  </a:solidFill>
                  <a:latin typeface="微软雅黑" panose="020B0503020204020204" charset="-122"/>
                  <a:ea typeface="微软雅黑" panose="020B0503020204020204" charset="-122"/>
                  <a:sym typeface="微软雅黑" panose="020B0503020204020204" charset="-122"/>
                </a:rPr>
                <a:t> 课文小结</a:t>
              </a:r>
            </a:p>
          </p:txBody>
        </p:sp>
      </p:grpSp>
      <p:sp>
        <p:nvSpPr>
          <p:cNvPr id="52" name="Rectangle 18"/>
          <p:cNvSpPr>
            <a:spLocks noChangeArrowheads="1"/>
          </p:cNvSpPr>
          <p:nvPr/>
        </p:nvSpPr>
        <p:spPr bwMode="auto">
          <a:xfrm>
            <a:off x="3192319" y="1245657"/>
            <a:ext cx="769441" cy="164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ctr" fontAlgn="base">
              <a:spcBef>
                <a:spcPct val="0"/>
              </a:spcBef>
              <a:spcAft>
                <a:spcPct val="0"/>
              </a:spcAft>
            </a:pPr>
            <a:r>
              <a:rPr lang="zh-CN" altLang="en-US" sz="5000" b="1"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目 录</a:t>
            </a:r>
            <a:endParaRPr lang="en-US" altLang="zh-CN" sz="5000" b="1"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endParaRPr>
          </a:p>
        </p:txBody>
      </p:sp>
      <p:sp>
        <p:nvSpPr>
          <p:cNvPr id="53" name="Rectangle 18"/>
          <p:cNvSpPr>
            <a:spLocks noChangeArrowheads="1"/>
          </p:cNvSpPr>
          <p:nvPr/>
        </p:nvSpPr>
        <p:spPr bwMode="auto">
          <a:xfrm>
            <a:off x="3887537" y="1411557"/>
            <a:ext cx="123111" cy="131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dist" fontAlgn="base">
              <a:spcBef>
                <a:spcPct val="0"/>
              </a:spcBef>
              <a:spcAft>
                <a:spcPct val="0"/>
              </a:spcAft>
            </a:pPr>
            <a:r>
              <a:rPr lang="en-US" altLang="zh-CN" sz="80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CONTENTS</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750"/>
                                        <p:tgtEl>
                                          <p:spTgt spid="3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750" fill="hold"/>
                                        <p:tgtEl>
                                          <p:spTgt spid="35"/>
                                        </p:tgtEl>
                                        <p:attrNameLst>
                                          <p:attrName>ppt_w</p:attrName>
                                        </p:attrNameLst>
                                      </p:cBhvr>
                                      <p:tavLst>
                                        <p:tav tm="0">
                                          <p:val>
                                            <p:fltVal val="0"/>
                                          </p:val>
                                        </p:tav>
                                        <p:tav tm="100000">
                                          <p:val>
                                            <p:strVal val="#ppt_w"/>
                                          </p:val>
                                        </p:tav>
                                      </p:tavLst>
                                    </p:anim>
                                    <p:anim calcmode="lin" valueType="num">
                                      <p:cBhvr>
                                        <p:cTn id="12" dur="750" fill="hold"/>
                                        <p:tgtEl>
                                          <p:spTgt spid="35"/>
                                        </p:tgtEl>
                                        <p:attrNameLst>
                                          <p:attrName>ppt_h</p:attrName>
                                        </p:attrNameLst>
                                      </p:cBhvr>
                                      <p:tavLst>
                                        <p:tav tm="0">
                                          <p:val>
                                            <p:fltVal val="0"/>
                                          </p:val>
                                        </p:tav>
                                        <p:tav tm="100000">
                                          <p:val>
                                            <p:strVal val="#ppt_h"/>
                                          </p:val>
                                        </p:tav>
                                      </p:tavLst>
                                    </p:anim>
                                    <p:animEffect transition="in" filter="fade">
                                      <p:cBhvr>
                                        <p:cTn id="13" dur="750"/>
                                        <p:tgtEl>
                                          <p:spTgt spid="35"/>
                                        </p:tgtEl>
                                      </p:cBhvr>
                                    </p:animEffect>
                                  </p:childTnLst>
                                </p:cTn>
                              </p:par>
                            </p:childTnLst>
                          </p:cTn>
                        </p:par>
                        <p:par>
                          <p:cTn id="14" fill="hold">
                            <p:stCondLst>
                              <p:cond delay="2000"/>
                            </p:stCondLst>
                            <p:childTnLst>
                              <p:par>
                                <p:cTn id="15" presetID="47" presetClass="entr" presetSubtype="0" fill="hold" grpId="0" nodeType="after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anim calcmode="lin" valueType="num">
                                      <p:cBhvr>
                                        <p:cTn id="18" dur="500" fill="hold"/>
                                        <p:tgtEl>
                                          <p:spTgt spid="52"/>
                                        </p:tgtEl>
                                        <p:attrNameLst>
                                          <p:attrName>ppt_x</p:attrName>
                                        </p:attrNameLst>
                                      </p:cBhvr>
                                      <p:tavLst>
                                        <p:tav tm="0">
                                          <p:val>
                                            <p:strVal val="#ppt_x"/>
                                          </p:val>
                                        </p:tav>
                                        <p:tav tm="100000">
                                          <p:val>
                                            <p:strVal val="#ppt_x"/>
                                          </p:val>
                                        </p:tav>
                                      </p:tavLst>
                                    </p:anim>
                                    <p:anim calcmode="lin" valueType="num">
                                      <p:cBhvr>
                                        <p:cTn id="19" dur="500" fill="hold"/>
                                        <p:tgtEl>
                                          <p:spTgt spid="52"/>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500"/>
                                        <p:tgtEl>
                                          <p:spTgt spid="53"/>
                                        </p:tgtEl>
                                      </p:cBhvr>
                                    </p:animEffect>
                                    <p:anim calcmode="lin" valueType="num">
                                      <p:cBhvr>
                                        <p:cTn id="24" dur="500" fill="hold"/>
                                        <p:tgtEl>
                                          <p:spTgt spid="53"/>
                                        </p:tgtEl>
                                        <p:attrNameLst>
                                          <p:attrName>ppt_x</p:attrName>
                                        </p:attrNameLst>
                                      </p:cBhvr>
                                      <p:tavLst>
                                        <p:tav tm="0">
                                          <p:val>
                                            <p:strVal val="#ppt_x"/>
                                          </p:val>
                                        </p:tav>
                                        <p:tav tm="100000">
                                          <p:val>
                                            <p:strVal val="#ppt_x"/>
                                          </p:val>
                                        </p:tav>
                                      </p:tavLst>
                                    </p:anim>
                                    <p:anim calcmode="lin" valueType="num">
                                      <p:cBhvr>
                                        <p:cTn id="25" dur="500" fill="hold"/>
                                        <p:tgtEl>
                                          <p:spTgt spid="53"/>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3" presetClass="entr" presetSubtype="16"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ppt_w</p:attrName>
                                        </p:attrNameLst>
                                      </p:cBhvr>
                                      <p:tavLst>
                                        <p:tav tm="0">
                                          <p:val>
                                            <p:fltVal val="0"/>
                                          </p:val>
                                        </p:tav>
                                        <p:tav tm="100000">
                                          <p:val>
                                            <p:strVal val="#ppt_w"/>
                                          </p:val>
                                        </p:tav>
                                      </p:tavLst>
                                    </p:anim>
                                    <p:anim calcmode="lin" valueType="num">
                                      <p:cBhvr>
                                        <p:cTn id="30" dur="500" fill="hold"/>
                                        <p:tgtEl>
                                          <p:spTgt spid="36"/>
                                        </p:tgtEl>
                                        <p:attrNameLst>
                                          <p:attrName>ppt_h</p:attrName>
                                        </p:attrNameLst>
                                      </p:cBhvr>
                                      <p:tavLst>
                                        <p:tav tm="0">
                                          <p:val>
                                            <p:fltVal val="0"/>
                                          </p:val>
                                        </p:tav>
                                        <p:tav tm="100000">
                                          <p:val>
                                            <p:strVal val="#ppt_h"/>
                                          </p:val>
                                        </p:tav>
                                      </p:tavLst>
                                    </p:anim>
                                  </p:childTnLst>
                                </p:cTn>
                              </p:par>
                            </p:childTnLst>
                          </p:cTn>
                        </p:par>
                        <p:par>
                          <p:cTn id="31" fill="hold">
                            <p:stCondLst>
                              <p:cond delay="3500"/>
                            </p:stCondLst>
                            <p:childTnLst>
                              <p:par>
                                <p:cTn id="32" presetID="23" presetClass="entr" presetSubtype="16" fill="hold" nodeType="afterEffect">
                                  <p:stCondLst>
                                    <p:cond delay="0"/>
                                  </p:stCondLst>
                                  <p:childTnLst>
                                    <p:set>
                                      <p:cBhvr>
                                        <p:cTn id="33" dur="1" fill="hold">
                                          <p:stCondLst>
                                            <p:cond delay="0"/>
                                          </p:stCondLst>
                                        </p:cTn>
                                        <p:tgtEl>
                                          <p:spTgt spid="40"/>
                                        </p:tgtEl>
                                        <p:attrNameLst>
                                          <p:attrName>style.visibility</p:attrName>
                                        </p:attrNameLst>
                                      </p:cBhvr>
                                      <p:to>
                                        <p:strVal val="visible"/>
                                      </p:to>
                                    </p:set>
                                    <p:anim calcmode="lin" valueType="num">
                                      <p:cBhvr>
                                        <p:cTn id="34" dur="500" fill="hold"/>
                                        <p:tgtEl>
                                          <p:spTgt spid="40"/>
                                        </p:tgtEl>
                                        <p:attrNameLst>
                                          <p:attrName>ppt_w</p:attrName>
                                        </p:attrNameLst>
                                      </p:cBhvr>
                                      <p:tavLst>
                                        <p:tav tm="0">
                                          <p:val>
                                            <p:fltVal val="0"/>
                                          </p:val>
                                        </p:tav>
                                        <p:tav tm="100000">
                                          <p:val>
                                            <p:strVal val="#ppt_w"/>
                                          </p:val>
                                        </p:tav>
                                      </p:tavLst>
                                    </p:anim>
                                    <p:anim calcmode="lin" valueType="num">
                                      <p:cBhvr>
                                        <p:cTn id="35" dur="500" fill="hold"/>
                                        <p:tgtEl>
                                          <p:spTgt spid="40"/>
                                        </p:tgtEl>
                                        <p:attrNameLst>
                                          <p:attrName>ppt_h</p:attrName>
                                        </p:attrNameLst>
                                      </p:cBhvr>
                                      <p:tavLst>
                                        <p:tav tm="0">
                                          <p:val>
                                            <p:fltVal val="0"/>
                                          </p:val>
                                        </p:tav>
                                        <p:tav tm="100000">
                                          <p:val>
                                            <p:strVal val="#ppt_h"/>
                                          </p:val>
                                        </p:tav>
                                      </p:tavLst>
                                    </p:anim>
                                  </p:childTnLst>
                                </p:cTn>
                              </p:par>
                            </p:childTnLst>
                          </p:cTn>
                        </p:par>
                        <p:par>
                          <p:cTn id="36" fill="hold">
                            <p:stCondLst>
                              <p:cond delay="4000"/>
                            </p:stCondLst>
                            <p:childTnLst>
                              <p:par>
                                <p:cTn id="37" presetID="23" presetClass="entr" presetSubtype="16"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500" fill="hold"/>
                                        <p:tgtEl>
                                          <p:spTgt spid="44"/>
                                        </p:tgtEl>
                                        <p:attrNameLst>
                                          <p:attrName>ppt_w</p:attrName>
                                        </p:attrNameLst>
                                      </p:cBhvr>
                                      <p:tavLst>
                                        <p:tav tm="0">
                                          <p:val>
                                            <p:fltVal val="0"/>
                                          </p:val>
                                        </p:tav>
                                        <p:tav tm="100000">
                                          <p:val>
                                            <p:strVal val="#ppt_w"/>
                                          </p:val>
                                        </p:tav>
                                      </p:tavLst>
                                    </p:anim>
                                    <p:anim calcmode="lin" valueType="num">
                                      <p:cBhvr>
                                        <p:cTn id="40" dur="500" fill="hold"/>
                                        <p:tgtEl>
                                          <p:spTgt spid="44"/>
                                        </p:tgtEl>
                                        <p:attrNameLst>
                                          <p:attrName>ppt_h</p:attrName>
                                        </p:attrNameLst>
                                      </p:cBhvr>
                                      <p:tavLst>
                                        <p:tav tm="0">
                                          <p:val>
                                            <p:fltVal val="0"/>
                                          </p:val>
                                        </p:tav>
                                        <p:tav tm="100000">
                                          <p:val>
                                            <p:strVal val="#ppt_h"/>
                                          </p:val>
                                        </p:tav>
                                      </p:tavLst>
                                    </p:anim>
                                  </p:childTnLst>
                                </p:cTn>
                              </p:par>
                            </p:childTnLst>
                          </p:cTn>
                        </p:par>
                        <p:par>
                          <p:cTn id="41" fill="hold">
                            <p:stCondLst>
                              <p:cond delay="4500"/>
                            </p:stCondLst>
                            <p:childTnLst>
                              <p:par>
                                <p:cTn id="42" presetID="23" presetClass="entr" presetSubtype="16" fill="hold" nodeType="after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p:cTn id="44" dur="500" fill="hold"/>
                                        <p:tgtEl>
                                          <p:spTgt spid="48"/>
                                        </p:tgtEl>
                                        <p:attrNameLst>
                                          <p:attrName>ppt_w</p:attrName>
                                        </p:attrNameLst>
                                      </p:cBhvr>
                                      <p:tavLst>
                                        <p:tav tm="0">
                                          <p:val>
                                            <p:fltVal val="0"/>
                                          </p:val>
                                        </p:tav>
                                        <p:tav tm="100000">
                                          <p:val>
                                            <p:strVal val="#ppt_w"/>
                                          </p:val>
                                        </p:tav>
                                      </p:tavLst>
                                    </p:anim>
                                    <p:anim calcmode="lin" valueType="num">
                                      <p:cBhvr>
                                        <p:cTn id="45" dur="500" fill="hold"/>
                                        <p:tgtEl>
                                          <p:spTgt spid="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52" grpId="0"/>
      <p:bldP spid="5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595206" y="913803"/>
            <a:ext cx="3213916" cy="361627"/>
          </a:xfrm>
          <a:prstGeom prst="rect">
            <a:avLst/>
          </a:prstGeom>
          <a:noFill/>
          <a:ln>
            <a:noFill/>
          </a:ln>
          <a:effectLst>
            <a:outerShdw dist="35921" dir="2700000" algn="ctr" rotWithShape="0">
              <a:schemeClr val="bg2"/>
            </a:outerShdw>
          </a:effectLst>
        </p:spPr>
        <p:txBody>
          <a:bodyPr lIns="68571" tIns="34285" rIns="68571" bIns="34285">
            <a:spAutoFit/>
          </a:bodyPr>
          <a:lstStyle/>
          <a:p>
            <a:pPr>
              <a:spcBef>
                <a:spcPct val="50000"/>
              </a:spcBef>
            </a:pPr>
            <a:r>
              <a:rPr lang="en-US" altLang="zh-CN" sz="1900" b="1">
                <a:solidFill>
                  <a:srgbClr val="7F5436"/>
                </a:solidFill>
                <a:latin typeface="微软雅黑" panose="020B0503020204020204" charset="-122"/>
                <a:ea typeface="微软雅黑" panose="020B0503020204020204" charset="-122"/>
                <a:sym typeface="微软雅黑" panose="020B0503020204020204" charset="-122"/>
              </a:rPr>
              <a:t>     </a:t>
            </a:r>
            <a:r>
              <a:rPr lang="zh-CN" altLang="en-US" sz="1900" b="1">
                <a:solidFill>
                  <a:srgbClr val="7F5436"/>
                </a:solidFill>
                <a:latin typeface="微软雅黑" panose="020B0503020204020204" charset="-122"/>
                <a:ea typeface="微软雅黑" panose="020B0503020204020204" charset="-122"/>
                <a:sym typeface="微软雅黑" panose="020B0503020204020204" charset="-122"/>
              </a:rPr>
              <a:t>环境描写</a:t>
            </a:r>
          </a:p>
        </p:txBody>
      </p:sp>
      <p:sp>
        <p:nvSpPr>
          <p:cNvPr id="6" name="Text Box 3"/>
          <p:cNvSpPr txBox="1">
            <a:spLocks noChangeArrowheads="1"/>
          </p:cNvSpPr>
          <p:nvPr/>
        </p:nvSpPr>
        <p:spPr bwMode="auto">
          <a:xfrm>
            <a:off x="1309518" y="1493730"/>
            <a:ext cx="628731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en-US" altLang="zh-CN" sz="1900" i="1">
                <a:solidFill>
                  <a:srgbClr val="7F5436"/>
                </a:solidFill>
                <a:latin typeface="微软雅黑" panose="020B0503020204020204" charset="-122"/>
                <a:ea typeface="微软雅黑" panose="020B0503020204020204" charset="-122"/>
                <a:sym typeface="微软雅黑" panose="020B0503020204020204" charset="-122"/>
              </a:rPr>
              <a:t>    </a:t>
            </a:r>
            <a:r>
              <a:rPr lang="zh-CN" altLang="en-US" sz="1900" i="1">
                <a:solidFill>
                  <a:srgbClr val="7F5436"/>
                </a:solidFill>
                <a:latin typeface="微软雅黑" panose="020B0503020204020204" charset="-122"/>
                <a:ea typeface="微软雅黑" panose="020B0503020204020204" charset="-122"/>
                <a:sym typeface="微软雅黑" panose="020B0503020204020204" charset="-122"/>
              </a:rPr>
              <a:t>找出文中的环境描写，说说它的作用。</a:t>
            </a:r>
          </a:p>
        </p:txBody>
      </p:sp>
      <p:sp>
        <p:nvSpPr>
          <p:cNvPr id="7" name="Text Box 4"/>
          <p:cNvSpPr txBox="1">
            <a:spLocks noChangeArrowheads="1"/>
          </p:cNvSpPr>
          <p:nvPr/>
        </p:nvSpPr>
        <p:spPr bwMode="auto">
          <a:xfrm>
            <a:off x="1847921" y="2282750"/>
            <a:ext cx="174308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en-US" altLang="zh-CN" sz="1900">
                <a:solidFill>
                  <a:srgbClr val="7F5436"/>
                </a:solidFill>
                <a:latin typeface="微软雅黑" panose="020B0503020204020204" charset="-122"/>
                <a:ea typeface="微软雅黑" panose="020B0503020204020204" charset="-122"/>
                <a:sym typeface="微软雅黑" panose="020B0503020204020204" charset="-122"/>
              </a:rPr>
              <a:t>1</a:t>
            </a:r>
            <a:r>
              <a:rPr lang="zh-CN" altLang="en-US" sz="1900">
                <a:solidFill>
                  <a:srgbClr val="7F5436"/>
                </a:solidFill>
                <a:latin typeface="微软雅黑" panose="020B0503020204020204" charset="-122"/>
                <a:ea typeface="微软雅黑" panose="020B0503020204020204" charset="-122"/>
                <a:sym typeface="微软雅黑" panose="020B0503020204020204" charset="-122"/>
              </a:rPr>
              <a:t>、自然环境：</a:t>
            </a:r>
          </a:p>
        </p:txBody>
      </p:sp>
      <p:sp>
        <p:nvSpPr>
          <p:cNvPr id="9" name="Text Box 5"/>
          <p:cNvSpPr txBox="1">
            <a:spLocks noChangeArrowheads="1"/>
          </p:cNvSpPr>
          <p:nvPr/>
        </p:nvSpPr>
        <p:spPr bwMode="auto">
          <a:xfrm>
            <a:off x="1742621" y="2803572"/>
            <a:ext cx="5674937"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      </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表现小弗郎士愉快的心情，同时又有反衬故事悲剧气氛</a:t>
            </a:r>
          </a:p>
        </p:txBody>
      </p:sp>
      <p:sp>
        <p:nvSpPr>
          <p:cNvPr id="10" name="Text Box 6"/>
          <p:cNvSpPr txBox="1">
            <a:spLocks noChangeArrowheads="1"/>
          </p:cNvSpPr>
          <p:nvPr/>
        </p:nvSpPr>
        <p:spPr bwMode="auto">
          <a:xfrm>
            <a:off x="1847920" y="3671023"/>
            <a:ext cx="174308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en-US" altLang="zh-CN" sz="1900">
                <a:solidFill>
                  <a:srgbClr val="7F5436"/>
                </a:solidFill>
                <a:latin typeface="微软雅黑" panose="020B0503020204020204" charset="-122"/>
                <a:ea typeface="微软雅黑" panose="020B0503020204020204" charset="-122"/>
                <a:sym typeface="微软雅黑" panose="020B0503020204020204" charset="-122"/>
              </a:rPr>
              <a:t>2</a:t>
            </a:r>
            <a:r>
              <a:rPr lang="zh-CN" altLang="en-US" sz="1900">
                <a:solidFill>
                  <a:srgbClr val="7F5436"/>
                </a:solidFill>
                <a:latin typeface="微软雅黑" panose="020B0503020204020204" charset="-122"/>
                <a:ea typeface="微软雅黑" panose="020B0503020204020204" charset="-122"/>
                <a:sym typeface="微软雅黑" panose="020B0503020204020204" charset="-122"/>
              </a:rPr>
              <a:t>、社会环境：</a:t>
            </a:r>
          </a:p>
        </p:txBody>
      </p:sp>
      <p:sp>
        <p:nvSpPr>
          <p:cNvPr id="13" name="Text Box 7"/>
          <p:cNvSpPr txBox="1">
            <a:spLocks noChangeArrowheads="1"/>
          </p:cNvSpPr>
          <p:nvPr/>
        </p:nvSpPr>
        <p:spPr bwMode="auto">
          <a:xfrm>
            <a:off x="2012077" y="4223034"/>
            <a:ext cx="2818702"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F5436"/>
                </a:solidFill>
                <a:latin typeface="微软雅黑" panose="020B0503020204020204" charset="-122"/>
                <a:ea typeface="微软雅黑" panose="020B0503020204020204" charset="-122"/>
                <a:sym typeface="微软雅黑" panose="020B0503020204020204" charset="-122"/>
              </a:rPr>
              <a:t>交代故事发生的时代背景</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1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WordArt 5"/>
          <p:cNvSpPr>
            <a:spLocks noChangeArrowheads="1" noChangeShapeType="1" noTextEdit="1"/>
          </p:cNvSpPr>
          <p:nvPr/>
        </p:nvSpPr>
        <p:spPr bwMode="auto">
          <a:xfrm>
            <a:off x="3537977" y="866512"/>
            <a:ext cx="1781407" cy="722542"/>
          </a:xfrm>
          <a:prstGeom prst="rect">
            <a:avLst/>
          </a:prstGeom>
          <a:extLst>
            <a:ext uri="{AF507438-7753-43E0-B8FC-AC1667EBCBE1}">
              <a14:hiddenEffects xmlns:a14="http://schemas.microsoft.com/office/drawing/2010/main">
                <a:effectLst/>
              </a14:hiddenEffects>
            </a:ext>
          </a:extLst>
        </p:spPr>
        <p:txBody>
          <a:bodyPr wrap="none" lIns="68571" tIns="34285" rIns="68571" bIns="34285" fromWordArt="1">
            <a:prstTxWarp prst="textPlain">
              <a:avLst>
                <a:gd name="adj" fmla="val 50000"/>
              </a:avLst>
            </a:prstTxWarp>
            <a:scene3d>
              <a:camera prst="legacyPerspectiveTopLeft"/>
              <a:lightRig rig="legacyNormal3" dir="r"/>
            </a:scene3d>
            <a:sp3d extrusionH="201600" prstMaterial="legacyMetal">
              <a:extrusionClr>
                <a:srgbClr val="FFFFFF"/>
              </a:extrusionClr>
              <a:contourClr>
                <a:srgbClr val="FFFFFF"/>
              </a:contourClr>
            </a:sp3d>
          </a:bodyPr>
          <a:lstStyle/>
          <a:p>
            <a:pPr algn="ctr"/>
            <a:r>
              <a:rPr lang="zh-CN" altLang="en-US" sz="1900" kern="10">
                <a:ln w="9525">
                  <a:round/>
                </a:ln>
                <a:solidFill>
                  <a:srgbClr val="7F5436"/>
                </a:solidFill>
                <a:latin typeface="微软雅黑" panose="020B0503020204020204" charset="-122"/>
                <a:ea typeface="微软雅黑" panose="020B0503020204020204" charset="-122"/>
                <a:sym typeface="微软雅黑" panose="020B0503020204020204" charset="-122"/>
              </a:rPr>
              <a:t>总结全文</a:t>
            </a:r>
          </a:p>
        </p:txBody>
      </p:sp>
      <p:sp>
        <p:nvSpPr>
          <p:cNvPr id="7" name="Text Box 7"/>
          <p:cNvSpPr txBox="1">
            <a:spLocks noChangeArrowheads="1"/>
          </p:cNvSpPr>
          <p:nvPr/>
        </p:nvSpPr>
        <p:spPr bwMode="auto">
          <a:xfrm>
            <a:off x="1573021" y="1978531"/>
            <a:ext cx="5944374" cy="2210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lnSpc>
                <a:spcPct val="150000"/>
              </a:lnSpc>
              <a:spcBef>
                <a:spcPct val="50000"/>
              </a:spcBef>
            </a:pP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        </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这是一首爱国主义的交响曲。小说通过阿尔萨斯省的一个小学生在最后一堂法语课中的见闻和感受，真实的反映了法国沦陷区人民残遭异族统治的悲愤和对祖国的热爱，以及争取祖国解放和统一的坚定意志，集中表现了法国人民崇高的爱国主义精神。</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图片包含 户外, 海滩, 地面&#10;&#10;已生成高可信度的说明"/>
          <p:cNvPicPr>
            <a:picLocks noChangeAspect="1"/>
          </p:cNvPicPr>
          <p:nvPr/>
        </p:nvPicPr>
        <p:blipFill>
          <a:blip r:embed="rId3" cstate="email"/>
          <a:stretch>
            <a:fillRect/>
          </a:stretch>
        </p:blipFill>
        <p:spPr>
          <a:xfrm>
            <a:off x="0" y="-19045"/>
            <a:ext cx="9144000" cy="5141640"/>
          </a:xfrm>
          <a:prstGeom prst="rect">
            <a:avLst/>
          </a:prstGeom>
        </p:spPr>
      </p:pic>
      <p:sp>
        <p:nvSpPr>
          <p:cNvPr id="12" name="矩形 11"/>
          <p:cNvSpPr/>
          <p:nvPr/>
        </p:nvSpPr>
        <p:spPr>
          <a:xfrm>
            <a:off x="265544" y="257115"/>
            <a:ext cx="8612912" cy="4629268"/>
          </a:xfrm>
          <a:prstGeom prst="rect">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13" name="组合 12"/>
          <p:cNvGrpSpPr/>
          <p:nvPr/>
        </p:nvGrpSpPr>
        <p:grpSpPr>
          <a:xfrm rot="5400000">
            <a:off x="4118856" y="1868736"/>
            <a:ext cx="2624231" cy="566215"/>
            <a:chOff x="4533900" y="1463174"/>
            <a:chExt cx="3499785" cy="590766"/>
          </a:xfrm>
        </p:grpSpPr>
        <p:sp>
          <p:nvSpPr>
            <p:cNvPr id="14" name="圆角矩形 52"/>
            <p:cNvSpPr/>
            <p:nvPr/>
          </p:nvSpPr>
          <p:spPr>
            <a:xfrm>
              <a:off x="4533900" y="1463174"/>
              <a:ext cx="3499785" cy="571500"/>
            </a:xfrm>
            <a:prstGeom prst="roundRect">
              <a:avLst>
                <a:gd name="adj" fmla="val 50000"/>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450" dirty="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5" name="文本框 14"/>
            <p:cNvSpPr txBox="1"/>
            <p:nvPr/>
          </p:nvSpPr>
          <p:spPr>
            <a:xfrm rot="16200000">
              <a:off x="6003060" y="129012"/>
              <a:ext cx="578019" cy="3271838"/>
            </a:xfrm>
            <a:prstGeom prst="rect">
              <a:avLst/>
            </a:prstGeom>
            <a:noFill/>
          </p:spPr>
          <p:txBody>
            <a:bodyPr vert="eaVert" wrap="square" rtlCol="0">
              <a:spAutoFit/>
            </a:bodyPr>
            <a:lstStyle/>
            <a:p>
              <a:pPr algn="ctr"/>
              <a:r>
                <a:rPr lang="zh-CN" altLang="en-US" sz="2400" spc="450">
                  <a:solidFill>
                    <a:srgbClr val="7F5436"/>
                  </a:solidFill>
                  <a:latin typeface="微软雅黑" panose="020B0503020204020204" charset="-122"/>
                  <a:ea typeface="微软雅黑" panose="020B0503020204020204" charset="-122"/>
                  <a:sym typeface="微软雅黑" panose="020B0503020204020204" charset="-122"/>
                </a:rPr>
                <a:t>课文小结</a:t>
              </a:r>
              <a:endParaRPr lang="zh-CN" altLang="en-US" sz="24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16" name="Rectangle 18"/>
          <p:cNvSpPr>
            <a:spLocks noChangeArrowheads="1"/>
          </p:cNvSpPr>
          <p:nvPr/>
        </p:nvSpPr>
        <p:spPr bwMode="auto">
          <a:xfrm>
            <a:off x="4291270" y="1330697"/>
            <a:ext cx="553998" cy="164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ctr" fontAlgn="base">
              <a:spcBef>
                <a:spcPct val="0"/>
              </a:spcBef>
              <a:spcAft>
                <a:spcPct val="0"/>
              </a:spcAft>
            </a:pPr>
            <a:r>
              <a:rPr lang="zh-CN" altLang="en-US" sz="3600" b="1">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第四章</a:t>
            </a:r>
            <a:endParaRPr lang="en-US" altLang="zh-CN" sz="3600" b="1"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endParaRPr>
          </a:p>
        </p:txBody>
      </p:sp>
      <p:sp>
        <p:nvSpPr>
          <p:cNvPr id="18" name="Rectangle 18"/>
          <p:cNvSpPr>
            <a:spLocks noChangeArrowheads="1"/>
          </p:cNvSpPr>
          <p:nvPr/>
        </p:nvSpPr>
        <p:spPr bwMode="auto">
          <a:xfrm>
            <a:off x="4816771" y="1505167"/>
            <a:ext cx="123111" cy="131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dist" fontAlgn="base">
              <a:spcBef>
                <a:spcPct val="0"/>
              </a:spcBef>
              <a:spcAft>
                <a:spcPct val="0"/>
              </a:spcAft>
            </a:pPr>
            <a:r>
              <a:rPr lang="en-US" altLang="zh-CN" sz="80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CONTENTS</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750" fill="hold"/>
                                        <p:tgtEl>
                                          <p:spTgt spid="12"/>
                                        </p:tgtEl>
                                        <p:attrNameLst>
                                          <p:attrName>ppt_w</p:attrName>
                                        </p:attrNameLst>
                                      </p:cBhvr>
                                      <p:tavLst>
                                        <p:tav tm="0">
                                          <p:val>
                                            <p:fltVal val="0"/>
                                          </p:val>
                                        </p:tav>
                                        <p:tav tm="100000">
                                          <p:val>
                                            <p:strVal val="#ppt_w"/>
                                          </p:val>
                                        </p:tav>
                                      </p:tavLst>
                                    </p:anim>
                                    <p:anim calcmode="lin" valueType="num">
                                      <p:cBhvr>
                                        <p:cTn id="12" dur="750" fill="hold"/>
                                        <p:tgtEl>
                                          <p:spTgt spid="12"/>
                                        </p:tgtEl>
                                        <p:attrNameLst>
                                          <p:attrName>ppt_h</p:attrName>
                                        </p:attrNameLst>
                                      </p:cBhvr>
                                      <p:tavLst>
                                        <p:tav tm="0">
                                          <p:val>
                                            <p:fltVal val="0"/>
                                          </p:val>
                                        </p:tav>
                                        <p:tav tm="100000">
                                          <p:val>
                                            <p:strVal val="#ppt_h"/>
                                          </p:val>
                                        </p:tav>
                                      </p:tavLst>
                                    </p:anim>
                                    <p:animEffect transition="in" filter="fade">
                                      <p:cBhvr>
                                        <p:cTn id="13" dur="750"/>
                                        <p:tgtEl>
                                          <p:spTgt spid="12"/>
                                        </p:tgtEl>
                                      </p:cBhvr>
                                    </p:animEffect>
                                  </p:childTnLst>
                                </p:cTn>
                              </p:par>
                            </p:childTnLst>
                          </p:cTn>
                        </p:par>
                        <p:par>
                          <p:cTn id="14" fill="hold">
                            <p:stCondLst>
                              <p:cond delay="2000"/>
                            </p:stCondLst>
                            <p:childTnLst>
                              <p:par>
                                <p:cTn id="15" presetID="47"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anim calcmode="lin" valueType="num">
                                      <p:cBhvr>
                                        <p:cTn id="18" dur="500" fill="hold"/>
                                        <p:tgtEl>
                                          <p:spTgt spid="16"/>
                                        </p:tgtEl>
                                        <p:attrNameLst>
                                          <p:attrName>ppt_x</p:attrName>
                                        </p:attrNameLst>
                                      </p:cBhvr>
                                      <p:tavLst>
                                        <p:tav tm="0">
                                          <p:val>
                                            <p:strVal val="#ppt_x"/>
                                          </p:val>
                                        </p:tav>
                                        <p:tav tm="100000">
                                          <p:val>
                                            <p:strVal val="#ppt_x"/>
                                          </p:val>
                                        </p:tav>
                                      </p:tavLst>
                                    </p:anim>
                                    <p:anim calcmode="lin" valueType="num">
                                      <p:cBhvr>
                                        <p:cTn id="19" dur="500" fill="hold"/>
                                        <p:tgtEl>
                                          <p:spTgt spid="1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anim calcmode="lin" valueType="num">
                                      <p:cBhvr>
                                        <p:cTn id="24" dur="500" fill="hold"/>
                                        <p:tgtEl>
                                          <p:spTgt spid="18"/>
                                        </p:tgtEl>
                                        <p:attrNameLst>
                                          <p:attrName>ppt_x</p:attrName>
                                        </p:attrNameLst>
                                      </p:cBhvr>
                                      <p:tavLst>
                                        <p:tav tm="0">
                                          <p:val>
                                            <p:strVal val="#ppt_x"/>
                                          </p:val>
                                        </p:tav>
                                        <p:tav tm="100000">
                                          <p:val>
                                            <p:strVal val="#ppt_x"/>
                                          </p:val>
                                        </p:tav>
                                      </p:tavLst>
                                    </p:anim>
                                    <p:anim calcmode="lin" valueType="num">
                                      <p:cBhvr>
                                        <p:cTn id="25" dur="5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3" presetClass="entr" presetSubtype="16"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课后作业</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Rectangle 3"/>
          <p:cNvSpPr txBox="1">
            <a:spLocks noRot="1" noChangeArrowheads="1"/>
          </p:cNvSpPr>
          <p:nvPr/>
        </p:nvSpPr>
        <p:spPr>
          <a:xfrm>
            <a:off x="1864253" y="2067978"/>
            <a:ext cx="6183720" cy="3279412"/>
          </a:xfrm>
          <a:prstGeom prst="rect">
            <a:avLst/>
          </a:prstGeom>
        </p:spPr>
        <p:txBody>
          <a:bodyPr lIns="68571" tIns="34285" rIns="68571" bIns="34285"/>
          <a:lst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marL="0" indent="0">
              <a:lnSpc>
                <a:spcPct val="130000"/>
              </a:lnSpc>
              <a:buNone/>
            </a:pPr>
            <a:r>
              <a:rPr lang="zh-CN" altLang="en-US" sz="2600" dirty="0">
                <a:solidFill>
                  <a:srgbClr val="7F5436"/>
                </a:solidFill>
                <a:latin typeface="微软雅黑" panose="020B0503020204020204" charset="-122"/>
                <a:ea typeface="微软雅黑" panose="020B0503020204020204" charset="-122"/>
                <a:sym typeface="微软雅黑" panose="020B0503020204020204" charset="-122"/>
              </a:rPr>
              <a:t>发挥想象力，以“下课以后”替小弗朗士写一则练笔。</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图片包含 户外, 海滩, 地面&#10;&#10;已生成高可信度的说明"/>
          <p:cNvPicPr>
            <a:picLocks noChangeAspect="1"/>
          </p:cNvPicPr>
          <p:nvPr/>
        </p:nvPicPr>
        <p:blipFill>
          <a:blip r:embed="rId4" cstate="email"/>
          <a:stretch>
            <a:fillRect/>
          </a:stretch>
        </p:blipFill>
        <p:spPr>
          <a:xfrm>
            <a:off x="0" y="930"/>
            <a:ext cx="9144000" cy="5141640"/>
          </a:xfrm>
          <a:prstGeom prst="rect">
            <a:avLst/>
          </a:prstGeom>
        </p:spPr>
      </p:pic>
      <p:sp>
        <p:nvSpPr>
          <p:cNvPr id="14" name="18"/>
          <p:cNvSpPr>
            <a:spLocks noChangeArrowheads="1"/>
          </p:cNvSpPr>
          <p:nvPr>
            <p:custDataLst>
              <p:tags r:id="rId1"/>
            </p:custDataLst>
          </p:nvPr>
        </p:nvSpPr>
        <p:spPr bwMode="auto">
          <a:xfrm>
            <a:off x="3003899" y="1411784"/>
            <a:ext cx="4420174" cy="830805"/>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wrap="square" lIns="0" tIns="0" rIns="0" bIns="0">
            <a:spAutoFit/>
          </a:bodyPr>
          <a:lstStyle/>
          <a:p>
            <a:pPr algn="ctr" fontAlgn="base">
              <a:spcBef>
                <a:spcPct val="0"/>
              </a:spcBef>
              <a:spcAft>
                <a:spcPct val="0"/>
              </a:spcAft>
            </a:pPr>
            <a:r>
              <a:rPr lang="zh-CN" altLang="en-US" sz="5400" b="1" spc="45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同学们下课</a:t>
            </a:r>
            <a:endParaRPr lang="en-US" altLang="zh-CN" sz="5400" b="1" spc="45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endParaRPr>
          </a:p>
        </p:txBody>
      </p:sp>
      <p:sp>
        <p:nvSpPr>
          <p:cNvPr id="17" name="矩形 16"/>
          <p:cNvSpPr/>
          <p:nvPr/>
        </p:nvSpPr>
        <p:spPr>
          <a:xfrm>
            <a:off x="265544" y="257115"/>
            <a:ext cx="8612912" cy="4629268"/>
          </a:xfrm>
          <a:prstGeom prst="rect">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750" fill="hold"/>
                                        <p:tgtEl>
                                          <p:spTgt spid="17"/>
                                        </p:tgtEl>
                                        <p:attrNameLst>
                                          <p:attrName>ppt_w</p:attrName>
                                        </p:attrNameLst>
                                      </p:cBhvr>
                                      <p:tavLst>
                                        <p:tav tm="0">
                                          <p:val>
                                            <p:fltVal val="0"/>
                                          </p:val>
                                        </p:tav>
                                        <p:tav tm="100000">
                                          <p:val>
                                            <p:strVal val="#ppt_w"/>
                                          </p:val>
                                        </p:tav>
                                      </p:tavLst>
                                    </p:anim>
                                    <p:anim calcmode="lin" valueType="num">
                                      <p:cBhvr>
                                        <p:cTn id="12" dur="750" fill="hold"/>
                                        <p:tgtEl>
                                          <p:spTgt spid="17"/>
                                        </p:tgtEl>
                                        <p:attrNameLst>
                                          <p:attrName>ppt_h</p:attrName>
                                        </p:attrNameLst>
                                      </p:cBhvr>
                                      <p:tavLst>
                                        <p:tav tm="0">
                                          <p:val>
                                            <p:fltVal val="0"/>
                                          </p:val>
                                        </p:tav>
                                        <p:tav tm="100000">
                                          <p:val>
                                            <p:strVal val="#ppt_h"/>
                                          </p:val>
                                        </p:tav>
                                      </p:tavLst>
                                    </p:anim>
                                    <p:animEffect transition="in" filter="fade">
                                      <p:cBhvr>
                                        <p:cTn id="13" dur="750"/>
                                        <p:tgtEl>
                                          <p:spTgt spid="17"/>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750"/>
                                        <p:tgtEl>
                                          <p:spTgt spid="14"/>
                                        </p:tgtEl>
                                      </p:cBhvr>
                                    </p:animEffect>
                                    <p:anim calcmode="lin" valueType="num">
                                      <p:cBhvr>
                                        <p:cTn id="18" dur="750" fill="hold"/>
                                        <p:tgtEl>
                                          <p:spTgt spid="14"/>
                                        </p:tgtEl>
                                        <p:attrNameLst>
                                          <p:attrName>ppt_x</p:attrName>
                                        </p:attrNameLst>
                                      </p:cBhvr>
                                      <p:tavLst>
                                        <p:tav tm="0">
                                          <p:val>
                                            <p:strVal val="#ppt_x"/>
                                          </p:val>
                                        </p:tav>
                                        <p:tav tm="100000">
                                          <p:val>
                                            <p:strVal val="#ppt_x"/>
                                          </p:val>
                                        </p:tav>
                                      </p:tavLst>
                                    </p:anim>
                                    <p:anim calcmode="lin" valueType="num">
                                      <p:cBhvr>
                                        <p:cTn id="1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图片包含 户外, 海滩, 地面&#10;&#10;已生成高可信度的说明"/>
          <p:cNvPicPr>
            <a:picLocks noChangeAspect="1"/>
          </p:cNvPicPr>
          <p:nvPr/>
        </p:nvPicPr>
        <p:blipFill>
          <a:blip r:embed="rId3" cstate="email"/>
          <a:stretch>
            <a:fillRect/>
          </a:stretch>
        </p:blipFill>
        <p:spPr>
          <a:xfrm>
            <a:off x="0" y="-19045"/>
            <a:ext cx="9144000" cy="5141640"/>
          </a:xfrm>
          <a:prstGeom prst="rect">
            <a:avLst/>
          </a:prstGeom>
        </p:spPr>
      </p:pic>
      <p:sp>
        <p:nvSpPr>
          <p:cNvPr id="12" name="矩形 11"/>
          <p:cNvSpPr/>
          <p:nvPr/>
        </p:nvSpPr>
        <p:spPr>
          <a:xfrm>
            <a:off x="265544" y="257115"/>
            <a:ext cx="8612912" cy="4629268"/>
          </a:xfrm>
          <a:prstGeom prst="rect">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13" name="组合 12"/>
          <p:cNvGrpSpPr/>
          <p:nvPr/>
        </p:nvGrpSpPr>
        <p:grpSpPr>
          <a:xfrm rot="5400000">
            <a:off x="4118856" y="1868736"/>
            <a:ext cx="2624231" cy="566215"/>
            <a:chOff x="4533900" y="1463174"/>
            <a:chExt cx="3499785" cy="590766"/>
          </a:xfrm>
        </p:grpSpPr>
        <p:sp>
          <p:nvSpPr>
            <p:cNvPr id="14" name="圆角矩形 52"/>
            <p:cNvSpPr/>
            <p:nvPr/>
          </p:nvSpPr>
          <p:spPr>
            <a:xfrm>
              <a:off x="4533900" y="1463174"/>
              <a:ext cx="3499785" cy="571500"/>
            </a:xfrm>
            <a:prstGeom prst="roundRect">
              <a:avLst>
                <a:gd name="adj" fmla="val 50000"/>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450" dirty="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5" name="文本框 14"/>
            <p:cNvSpPr txBox="1"/>
            <p:nvPr/>
          </p:nvSpPr>
          <p:spPr>
            <a:xfrm rot="16200000">
              <a:off x="6003060" y="129012"/>
              <a:ext cx="578019" cy="3271838"/>
            </a:xfrm>
            <a:prstGeom prst="rect">
              <a:avLst/>
            </a:prstGeom>
            <a:noFill/>
          </p:spPr>
          <p:txBody>
            <a:bodyPr vert="eaVert" wrap="square" rtlCol="0">
              <a:spAutoFit/>
            </a:bodyPr>
            <a:lstStyle/>
            <a:p>
              <a:pPr algn="ctr"/>
              <a:r>
                <a:rPr lang="zh-CN" altLang="en-US" sz="2400" spc="450">
                  <a:solidFill>
                    <a:srgbClr val="7F5436"/>
                  </a:solidFill>
                  <a:latin typeface="微软雅黑" panose="020B0503020204020204" charset="-122"/>
                  <a:ea typeface="微软雅黑" panose="020B0503020204020204" charset="-122"/>
                  <a:sym typeface="微软雅黑" panose="020B0503020204020204" charset="-122"/>
                </a:rPr>
                <a:t>课前导读</a:t>
              </a:r>
              <a:endParaRPr lang="zh-CN" altLang="en-US" sz="24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16" name="Rectangle 18"/>
          <p:cNvSpPr>
            <a:spLocks noChangeArrowheads="1"/>
          </p:cNvSpPr>
          <p:nvPr/>
        </p:nvSpPr>
        <p:spPr bwMode="auto">
          <a:xfrm>
            <a:off x="4291270" y="1330697"/>
            <a:ext cx="553998" cy="164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ctr" fontAlgn="base">
              <a:spcBef>
                <a:spcPct val="0"/>
              </a:spcBef>
              <a:spcAft>
                <a:spcPct val="0"/>
              </a:spcAft>
            </a:pPr>
            <a:r>
              <a:rPr lang="zh-CN" altLang="en-US" sz="3600" b="1"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第一章</a:t>
            </a:r>
            <a:endParaRPr lang="en-US" altLang="zh-CN" sz="3600" b="1"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endParaRPr>
          </a:p>
        </p:txBody>
      </p:sp>
      <p:sp>
        <p:nvSpPr>
          <p:cNvPr id="18" name="Rectangle 18"/>
          <p:cNvSpPr>
            <a:spLocks noChangeArrowheads="1"/>
          </p:cNvSpPr>
          <p:nvPr/>
        </p:nvSpPr>
        <p:spPr bwMode="auto">
          <a:xfrm>
            <a:off x="4816771" y="1505167"/>
            <a:ext cx="123111" cy="131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dist" fontAlgn="base">
              <a:spcBef>
                <a:spcPct val="0"/>
              </a:spcBef>
              <a:spcAft>
                <a:spcPct val="0"/>
              </a:spcAft>
            </a:pPr>
            <a:r>
              <a:rPr lang="en-US" altLang="zh-CN" sz="80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CONTENTS</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750" fill="hold"/>
                                        <p:tgtEl>
                                          <p:spTgt spid="12"/>
                                        </p:tgtEl>
                                        <p:attrNameLst>
                                          <p:attrName>ppt_w</p:attrName>
                                        </p:attrNameLst>
                                      </p:cBhvr>
                                      <p:tavLst>
                                        <p:tav tm="0">
                                          <p:val>
                                            <p:fltVal val="0"/>
                                          </p:val>
                                        </p:tav>
                                        <p:tav tm="100000">
                                          <p:val>
                                            <p:strVal val="#ppt_w"/>
                                          </p:val>
                                        </p:tav>
                                      </p:tavLst>
                                    </p:anim>
                                    <p:anim calcmode="lin" valueType="num">
                                      <p:cBhvr>
                                        <p:cTn id="12" dur="750" fill="hold"/>
                                        <p:tgtEl>
                                          <p:spTgt spid="12"/>
                                        </p:tgtEl>
                                        <p:attrNameLst>
                                          <p:attrName>ppt_h</p:attrName>
                                        </p:attrNameLst>
                                      </p:cBhvr>
                                      <p:tavLst>
                                        <p:tav tm="0">
                                          <p:val>
                                            <p:fltVal val="0"/>
                                          </p:val>
                                        </p:tav>
                                        <p:tav tm="100000">
                                          <p:val>
                                            <p:strVal val="#ppt_h"/>
                                          </p:val>
                                        </p:tav>
                                      </p:tavLst>
                                    </p:anim>
                                    <p:animEffect transition="in" filter="fade">
                                      <p:cBhvr>
                                        <p:cTn id="13" dur="750"/>
                                        <p:tgtEl>
                                          <p:spTgt spid="12"/>
                                        </p:tgtEl>
                                      </p:cBhvr>
                                    </p:animEffect>
                                  </p:childTnLst>
                                </p:cTn>
                              </p:par>
                            </p:childTnLst>
                          </p:cTn>
                        </p:par>
                        <p:par>
                          <p:cTn id="14" fill="hold">
                            <p:stCondLst>
                              <p:cond delay="2000"/>
                            </p:stCondLst>
                            <p:childTnLst>
                              <p:par>
                                <p:cTn id="15" presetID="47"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anim calcmode="lin" valueType="num">
                                      <p:cBhvr>
                                        <p:cTn id="18" dur="500" fill="hold"/>
                                        <p:tgtEl>
                                          <p:spTgt spid="16"/>
                                        </p:tgtEl>
                                        <p:attrNameLst>
                                          <p:attrName>ppt_x</p:attrName>
                                        </p:attrNameLst>
                                      </p:cBhvr>
                                      <p:tavLst>
                                        <p:tav tm="0">
                                          <p:val>
                                            <p:strVal val="#ppt_x"/>
                                          </p:val>
                                        </p:tav>
                                        <p:tav tm="100000">
                                          <p:val>
                                            <p:strVal val="#ppt_x"/>
                                          </p:val>
                                        </p:tav>
                                      </p:tavLst>
                                    </p:anim>
                                    <p:anim calcmode="lin" valueType="num">
                                      <p:cBhvr>
                                        <p:cTn id="19" dur="500" fill="hold"/>
                                        <p:tgtEl>
                                          <p:spTgt spid="1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anim calcmode="lin" valueType="num">
                                      <p:cBhvr>
                                        <p:cTn id="24" dur="500" fill="hold"/>
                                        <p:tgtEl>
                                          <p:spTgt spid="18"/>
                                        </p:tgtEl>
                                        <p:attrNameLst>
                                          <p:attrName>ppt_x</p:attrName>
                                        </p:attrNameLst>
                                      </p:cBhvr>
                                      <p:tavLst>
                                        <p:tav tm="0">
                                          <p:val>
                                            <p:strVal val="#ppt_x"/>
                                          </p:val>
                                        </p:tav>
                                        <p:tav tm="100000">
                                          <p:val>
                                            <p:strVal val="#ppt_x"/>
                                          </p:val>
                                        </p:tav>
                                      </p:tavLst>
                                    </p:anim>
                                    <p:anim calcmode="lin" valueType="num">
                                      <p:cBhvr>
                                        <p:cTn id="25" dur="5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3" presetClass="entr" presetSubtype="16"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课前导读</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2" name="文本框 1"/>
          <p:cNvSpPr txBox="1"/>
          <p:nvPr/>
        </p:nvSpPr>
        <p:spPr>
          <a:xfrm>
            <a:off x="109194" y="1864623"/>
            <a:ext cx="538591" cy="1402938"/>
          </a:xfrm>
          <a:prstGeom prst="rect">
            <a:avLst/>
          </a:prstGeom>
          <a:noFill/>
        </p:spPr>
        <p:txBody>
          <a:bodyPr vert="eaVert" wrap="none" lIns="68571" tIns="34285" rIns="68571" bIns="34285" rtlCol="0">
            <a:spAutoFit/>
          </a:bodyPr>
          <a:lstStyle/>
          <a:p>
            <a:r>
              <a:rPr lang="zh-CN" altLang="en-US" sz="2600">
                <a:solidFill>
                  <a:srgbClr val="7F5436"/>
                </a:solidFill>
                <a:latin typeface="微软雅黑" panose="020B0503020204020204" charset="-122"/>
                <a:ea typeface="微软雅黑" panose="020B0503020204020204" charset="-122"/>
                <a:sym typeface="微软雅黑" panose="020B0503020204020204" charset="-122"/>
              </a:rPr>
              <a:t>作者简介</a:t>
            </a:r>
          </a:p>
        </p:txBody>
      </p:sp>
      <p:sp>
        <p:nvSpPr>
          <p:cNvPr id="6" name="Text Box 3"/>
          <p:cNvSpPr txBox="1">
            <a:spLocks noChangeArrowheads="1"/>
          </p:cNvSpPr>
          <p:nvPr/>
        </p:nvSpPr>
        <p:spPr bwMode="auto">
          <a:xfrm>
            <a:off x="1465212" y="1666619"/>
            <a:ext cx="3909417" cy="3124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lnSpc>
                <a:spcPct val="95000"/>
              </a:lnSpc>
            </a:pP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       </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都德</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(1840─1897) </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十九世纪下半叶法国现实主义作家。</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1866</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年，发表了短篇小说集</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磨坊文札</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，才引起人们注意。</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1868</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年，长篇小说</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小东西</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出版，获得巨大成功，都德因此赢得了“著名小说家”的声誉</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其中</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最后一课</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和</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柏林之围</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更由于具有深刻的爱国主义内容和精湛的艺术技巧而享有极高的声誉，成为世界短篇小说中的杰作。</a:t>
            </a:r>
          </a:p>
          <a:p>
            <a:pPr>
              <a:lnSpc>
                <a:spcPct val="95000"/>
              </a:lnSpc>
            </a:pPr>
            <a:endParaRPr lang="en-US" altLang="zh-CN" sz="1900" dirty="0">
              <a:solidFill>
                <a:srgbClr val="7F5436"/>
              </a:solidFill>
              <a:latin typeface="微软雅黑" panose="020B0503020204020204" charset="-122"/>
              <a:ea typeface="微软雅黑" panose="020B0503020204020204" charset="-122"/>
              <a:sym typeface="微软雅黑" panose="020B0503020204020204" charset="-122"/>
            </a:endParaRPr>
          </a:p>
        </p:txBody>
      </p:sp>
      <p:pic>
        <p:nvPicPr>
          <p:cNvPr id="7" name="Picture 4" descr="无标题"/>
          <p:cNvPicPr>
            <a:picLocks noChangeAspect="1" noChangeArrowheads="1"/>
          </p:cNvPicPr>
          <p:nvPr/>
        </p:nvPicPr>
        <p:blipFill>
          <a:blip r:embed="rId3" cstate="email"/>
          <a:srcRect/>
          <a:stretch>
            <a:fillRect/>
          </a:stretch>
        </p:blipFill>
        <p:spPr bwMode="auto">
          <a:xfrm>
            <a:off x="5801480" y="1039262"/>
            <a:ext cx="2289965" cy="3398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Text Box 5"/>
          <p:cNvSpPr txBox="1">
            <a:spLocks noChangeArrowheads="1"/>
          </p:cNvSpPr>
          <p:nvPr/>
        </p:nvSpPr>
        <p:spPr bwMode="auto">
          <a:xfrm>
            <a:off x="1465212" y="1144012"/>
            <a:ext cx="2043378" cy="47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zh-CN" altLang="en-US" sz="2600" b="1">
                <a:solidFill>
                  <a:srgbClr val="7F5436"/>
                </a:solidFill>
                <a:latin typeface="微软雅黑" panose="020B0503020204020204" charset="-122"/>
                <a:ea typeface="微软雅黑" panose="020B0503020204020204" charset="-122"/>
                <a:sym typeface="微软雅黑" panose="020B0503020204020204" charset="-122"/>
              </a:rPr>
              <a:t>作者简介：</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课前导读</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2" name="文本框 1"/>
          <p:cNvSpPr txBox="1"/>
          <p:nvPr/>
        </p:nvSpPr>
        <p:spPr>
          <a:xfrm>
            <a:off x="137772" y="1864623"/>
            <a:ext cx="538591" cy="1402938"/>
          </a:xfrm>
          <a:prstGeom prst="rect">
            <a:avLst/>
          </a:prstGeom>
          <a:noFill/>
        </p:spPr>
        <p:txBody>
          <a:bodyPr vert="eaVert" wrap="none" lIns="68571" tIns="34285" rIns="68571" bIns="34285" rtlCol="0">
            <a:spAutoFit/>
          </a:bodyPr>
          <a:lstStyle/>
          <a:p>
            <a:r>
              <a:rPr lang="zh-CN" altLang="en-US" sz="2600">
                <a:solidFill>
                  <a:srgbClr val="7F5436"/>
                </a:solidFill>
                <a:latin typeface="微软雅黑" panose="020B0503020204020204" charset="-122"/>
                <a:ea typeface="微软雅黑" panose="020B0503020204020204" charset="-122"/>
                <a:sym typeface="微软雅黑" panose="020B0503020204020204" charset="-122"/>
              </a:rPr>
              <a:t>时代背景</a:t>
            </a:r>
          </a:p>
        </p:txBody>
      </p:sp>
      <p:sp>
        <p:nvSpPr>
          <p:cNvPr id="6" name="Text Box 1034"/>
          <p:cNvSpPr txBox="1">
            <a:spLocks noChangeArrowheads="1"/>
          </p:cNvSpPr>
          <p:nvPr/>
        </p:nvSpPr>
        <p:spPr bwMode="auto">
          <a:xfrm>
            <a:off x="1548014" y="1770050"/>
            <a:ext cx="6049162" cy="1969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lgn="just"/>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    1870</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年，普法战争爆发。</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1871</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年，法国战败，签订和约，把阿尔萨斯和洛林两个州割让给了普鲁士。普鲁士为了让当地人民永远忘记祖国，好永远统治这个地方，下了一道命令：这两个州的学校只准教德语，不准再教法语。</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最后一课</a:t>
            </a:r>
            <a:r>
              <a:rPr lang="en-US" altLang="zh-CN" sz="1900" dirty="0">
                <a:solidFill>
                  <a:srgbClr val="7F5436"/>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F5436"/>
                </a:solidFill>
                <a:latin typeface="微软雅黑" panose="020B0503020204020204" charset="-122"/>
                <a:ea typeface="微软雅黑" panose="020B0503020204020204" charset="-122"/>
                <a:sym typeface="微软雅黑" panose="020B0503020204020204" charset="-122"/>
              </a:rPr>
              <a:t>就反映这一事件。</a:t>
            </a:r>
          </a:p>
          <a:p>
            <a:pPr>
              <a:spcBef>
                <a:spcPct val="50000"/>
              </a:spcBef>
            </a:pPr>
            <a:endParaRPr lang="en-US" altLang="zh-CN" sz="1900" dirty="0">
              <a:solidFill>
                <a:srgbClr val="7F5436"/>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图片包含 户外, 海滩, 地面&#10;&#10;已生成高可信度的说明"/>
          <p:cNvPicPr>
            <a:picLocks noChangeAspect="1"/>
          </p:cNvPicPr>
          <p:nvPr/>
        </p:nvPicPr>
        <p:blipFill>
          <a:blip r:embed="rId3" cstate="email"/>
          <a:stretch>
            <a:fillRect/>
          </a:stretch>
        </p:blipFill>
        <p:spPr>
          <a:xfrm>
            <a:off x="0" y="-19045"/>
            <a:ext cx="9144000" cy="5141640"/>
          </a:xfrm>
          <a:prstGeom prst="rect">
            <a:avLst/>
          </a:prstGeom>
        </p:spPr>
      </p:pic>
      <p:sp>
        <p:nvSpPr>
          <p:cNvPr id="12" name="矩形 11"/>
          <p:cNvSpPr/>
          <p:nvPr/>
        </p:nvSpPr>
        <p:spPr>
          <a:xfrm>
            <a:off x="265544" y="257115"/>
            <a:ext cx="8612912" cy="4629268"/>
          </a:xfrm>
          <a:prstGeom prst="rect">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13" name="组合 12"/>
          <p:cNvGrpSpPr/>
          <p:nvPr/>
        </p:nvGrpSpPr>
        <p:grpSpPr>
          <a:xfrm rot="5400000">
            <a:off x="4118856" y="1868736"/>
            <a:ext cx="2624231" cy="566215"/>
            <a:chOff x="4533900" y="1463174"/>
            <a:chExt cx="3499785" cy="590766"/>
          </a:xfrm>
        </p:grpSpPr>
        <p:sp>
          <p:nvSpPr>
            <p:cNvPr id="14" name="圆角矩形 52"/>
            <p:cNvSpPr/>
            <p:nvPr/>
          </p:nvSpPr>
          <p:spPr>
            <a:xfrm>
              <a:off x="4533900" y="1463174"/>
              <a:ext cx="3499785" cy="571500"/>
            </a:xfrm>
            <a:prstGeom prst="roundRect">
              <a:avLst>
                <a:gd name="adj" fmla="val 50000"/>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450" dirty="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5" name="文本框 14"/>
            <p:cNvSpPr txBox="1"/>
            <p:nvPr/>
          </p:nvSpPr>
          <p:spPr>
            <a:xfrm rot="16200000">
              <a:off x="6003060" y="129012"/>
              <a:ext cx="578019" cy="3271838"/>
            </a:xfrm>
            <a:prstGeom prst="rect">
              <a:avLst/>
            </a:prstGeom>
            <a:noFill/>
          </p:spPr>
          <p:txBody>
            <a:bodyPr vert="eaVert" wrap="square" rtlCol="0">
              <a:spAutoFit/>
            </a:bodyPr>
            <a:lstStyle/>
            <a:p>
              <a:pPr algn="ctr"/>
              <a:r>
                <a:rPr lang="zh-CN" altLang="en-US" sz="2400" spc="450">
                  <a:solidFill>
                    <a:srgbClr val="7F5436"/>
                  </a:solidFill>
                  <a:latin typeface="微软雅黑" panose="020B0503020204020204" charset="-122"/>
                  <a:ea typeface="微软雅黑" panose="020B0503020204020204" charset="-122"/>
                  <a:sym typeface="微软雅黑" panose="020B0503020204020204" charset="-122"/>
                </a:rPr>
                <a:t>认字识词</a:t>
              </a:r>
              <a:endParaRPr lang="zh-CN" altLang="en-US" sz="24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16" name="Rectangle 18"/>
          <p:cNvSpPr>
            <a:spLocks noChangeArrowheads="1"/>
          </p:cNvSpPr>
          <p:nvPr/>
        </p:nvSpPr>
        <p:spPr bwMode="auto">
          <a:xfrm>
            <a:off x="4291270" y="1330697"/>
            <a:ext cx="553998" cy="164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ctr" fontAlgn="base">
              <a:spcBef>
                <a:spcPct val="0"/>
              </a:spcBef>
              <a:spcAft>
                <a:spcPct val="0"/>
              </a:spcAft>
            </a:pPr>
            <a:r>
              <a:rPr lang="zh-CN" altLang="en-US" sz="3600" b="1">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第二章</a:t>
            </a:r>
            <a:endParaRPr lang="en-US" altLang="zh-CN" sz="3600" b="1"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endParaRPr>
          </a:p>
        </p:txBody>
      </p:sp>
      <p:sp>
        <p:nvSpPr>
          <p:cNvPr id="18" name="Rectangle 18"/>
          <p:cNvSpPr>
            <a:spLocks noChangeArrowheads="1"/>
          </p:cNvSpPr>
          <p:nvPr/>
        </p:nvSpPr>
        <p:spPr bwMode="auto">
          <a:xfrm>
            <a:off x="4816771" y="1505167"/>
            <a:ext cx="123111" cy="131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dist" fontAlgn="base">
              <a:spcBef>
                <a:spcPct val="0"/>
              </a:spcBef>
              <a:spcAft>
                <a:spcPct val="0"/>
              </a:spcAft>
            </a:pPr>
            <a:r>
              <a:rPr lang="en-US" altLang="zh-CN" sz="80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CONTENTS</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750" fill="hold"/>
                                        <p:tgtEl>
                                          <p:spTgt spid="12"/>
                                        </p:tgtEl>
                                        <p:attrNameLst>
                                          <p:attrName>ppt_w</p:attrName>
                                        </p:attrNameLst>
                                      </p:cBhvr>
                                      <p:tavLst>
                                        <p:tav tm="0">
                                          <p:val>
                                            <p:fltVal val="0"/>
                                          </p:val>
                                        </p:tav>
                                        <p:tav tm="100000">
                                          <p:val>
                                            <p:strVal val="#ppt_w"/>
                                          </p:val>
                                        </p:tav>
                                      </p:tavLst>
                                    </p:anim>
                                    <p:anim calcmode="lin" valueType="num">
                                      <p:cBhvr>
                                        <p:cTn id="12" dur="750" fill="hold"/>
                                        <p:tgtEl>
                                          <p:spTgt spid="12"/>
                                        </p:tgtEl>
                                        <p:attrNameLst>
                                          <p:attrName>ppt_h</p:attrName>
                                        </p:attrNameLst>
                                      </p:cBhvr>
                                      <p:tavLst>
                                        <p:tav tm="0">
                                          <p:val>
                                            <p:fltVal val="0"/>
                                          </p:val>
                                        </p:tav>
                                        <p:tav tm="100000">
                                          <p:val>
                                            <p:strVal val="#ppt_h"/>
                                          </p:val>
                                        </p:tav>
                                      </p:tavLst>
                                    </p:anim>
                                    <p:animEffect transition="in" filter="fade">
                                      <p:cBhvr>
                                        <p:cTn id="13" dur="750"/>
                                        <p:tgtEl>
                                          <p:spTgt spid="12"/>
                                        </p:tgtEl>
                                      </p:cBhvr>
                                    </p:animEffect>
                                  </p:childTnLst>
                                </p:cTn>
                              </p:par>
                            </p:childTnLst>
                          </p:cTn>
                        </p:par>
                        <p:par>
                          <p:cTn id="14" fill="hold">
                            <p:stCondLst>
                              <p:cond delay="2000"/>
                            </p:stCondLst>
                            <p:childTnLst>
                              <p:par>
                                <p:cTn id="15" presetID="47"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anim calcmode="lin" valueType="num">
                                      <p:cBhvr>
                                        <p:cTn id="18" dur="500" fill="hold"/>
                                        <p:tgtEl>
                                          <p:spTgt spid="16"/>
                                        </p:tgtEl>
                                        <p:attrNameLst>
                                          <p:attrName>ppt_x</p:attrName>
                                        </p:attrNameLst>
                                      </p:cBhvr>
                                      <p:tavLst>
                                        <p:tav tm="0">
                                          <p:val>
                                            <p:strVal val="#ppt_x"/>
                                          </p:val>
                                        </p:tav>
                                        <p:tav tm="100000">
                                          <p:val>
                                            <p:strVal val="#ppt_x"/>
                                          </p:val>
                                        </p:tav>
                                      </p:tavLst>
                                    </p:anim>
                                    <p:anim calcmode="lin" valueType="num">
                                      <p:cBhvr>
                                        <p:cTn id="19" dur="500" fill="hold"/>
                                        <p:tgtEl>
                                          <p:spTgt spid="1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anim calcmode="lin" valueType="num">
                                      <p:cBhvr>
                                        <p:cTn id="24" dur="500" fill="hold"/>
                                        <p:tgtEl>
                                          <p:spTgt spid="18"/>
                                        </p:tgtEl>
                                        <p:attrNameLst>
                                          <p:attrName>ppt_x</p:attrName>
                                        </p:attrNameLst>
                                      </p:cBhvr>
                                      <p:tavLst>
                                        <p:tav tm="0">
                                          <p:val>
                                            <p:strVal val="#ppt_x"/>
                                          </p:val>
                                        </p:tav>
                                        <p:tav tm="100000">
                                          <p:val>
                                            <p:strVal val="#ppt_x"/>
                                          </p:val>
                                        </p:tav>
                                      </p:tavLst>
                                    </p:anim>
                                    <p:anim calcmode="lin" valueType="num">
                                      <p:cBhvr>
                                        <p:cTn id="25" dur="5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3" presetClass="entr" presetSubtype="16"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认字识词</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5" name="Text Box 3"/>
          <p:cNvSpPr txBox="1">
            <a:spLocks noChangeArrowheads="1"/>
          </p:cNvSpPr>
          <p:nvPr/>
        </p:nvSpPr>
        <p:spPr bwMode="auto">
          <a:xfrm>
            <a:off x="1829038" y="1587927"/>
            <a:ext cx="5544272" cy="526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000">
                <a:solidFill>
                  <a:srgbClr val="7F5436"/>
                </a:solidFill>
                <a:latin typeface="微软雅黑" panose="020B0503020204020204" charset="-122"/>
                <a:ea typeface="微软雅黑" panose="020B0503020204020204" charset="-122"/>
                <a:sym typeface="微软雅黑" panose="020B0503020204020204" charset="-122"/>
              </a:rPr>
              <a:t>踱来踱去   郝 叟     懊悔</a:t>
            </a:r>
          </a:p>
        </p:txBody>
      </p:sp>
      <p:sp>
        <p:nvSpPr>
          <p:cNvPr id="6" name="Text Box 4"/>
          <p:cNvSpPr txBox="1">
            <a:spLocks noChangeArrowheads="1"/>
          </p:cNvSpPr>
          <p:nvPr/>
        </p:nvSpPr>
        <p:spPr bwMode="auto">
          <a:xfrm>
            <a:off x="1829038" y="2673525"/>
            <a:ext cx="5144170" cy="526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000">
                <a:solidFill>
                  <a:srgbClr val="7F5436"/>
                </a:solidFill>
                <a:latin typeface="微软雅黑" panose="020B0503020204020204" charset="-122"/>
                <a:ea typeface="微软雅黑" panose="020B0503020204020204" charset="-122"/>
                <a:sym typeface="微软雅黑" panose="020B0503020204020204" charset="-122"/>
              </a:rPr>
              <a:t>惩罚   钥 匙   祈 祷    哽</a:t>
            </a:r>
          </a:p>
        </p:txBody>
      </p:sp>
      <p:sp>
        <p:nvSpPr>
          <p:cNvPr id="7" name="Text Box 5"/>
          <p:cNvSpPr txBox="1">
            <a:spLocks noChangeArrowheads="1"/>
          </p:cNvSpPr>
          <p:nvPr/>
        </p:nvSpPr>
        <p:spPr bwMode="auto">
          <a:xfrm>
            <a:off x="1829038" y="3644850"/>
            <a:ext cx="5544272" cy="526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000">
                <a:solidFill>
                  <a:srgbClr val="7F5436"/>
                </a:solidFill>
                <a:latin typeface="微软雅黑" panose="020B0503020204020204" charset="-122"/>
                <a:ea typeface="微软雅黑" panose="020B0503020204020204" charset="-122"/>
                <a:sym typeface="微软雅黑" panose="020B0503020204020204" charset="-122"/>
              </a:rPr>
              <a:t>督学     膝头    小弗郎士</a:t>
            </a:r>
          </a:p>
        </p:txBody>
      </p:sp>
      <p:sp>
        <p:nvSpPr>
          <p:cNvPr id="9" name="Text Box 6"/>
          <p:cNvSpPr txBox="1">
            <a:spLocks noChangeArrowheads="1"/>
          </p:cNvSpPr>
          <p:nvPr/>
        </p:nvSpPr>
        <p:spPr bwMode="auto">
          <a:xfrm>
            <a:off x="1886196" y="1187969"/>
            <a:ext cx="5487114" cy="500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2800" i="1" dirty="0" err="1">
                <a:solidFill>
                  <a:srgbClr val="7F5436"/>
                </a:solidFill>
                <a:latin typeface="微软雅黑" panose="020B0503020204020204" charset="-122"/>
                <a:ea typeface="微软雅黑" panose="020B0503020204020204" charset="-122"/>
                <a:sym typeface="微软雅黑" panose="020B0503020204020204" charset="-122"/>
              </a:rPr>
              <a:t>du</a:t>
            </a:r>
            <a:r>
              <a:rPr kumimoji="1" lang="en-US" altLang="zh-CN" sz="2800" i="1" dirty="0" err="1">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ó</a:t>
            </a:r>
            <a:r>
              <a:rPr kumimoji="1" lang="en-US" altLang="zh-CN" sz="1800" dirty="0">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                   </a:t>
            </a:r>
            <a:r>
              <a:rPr kumimoji="1" lang="en-US" altLang="zh-CN" sz="2800" i="1" dirty="0" err="1">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hǎo</a:t>
            </a:r>
            <a:r>
              <a:rPr kumimoji="1" lang="en-US" altLang="zh-CN" sz="2800" i="1" dirty="0">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 </a:t>
            </a:r>
            <a:r>
              <a:rPr kumimoji="1" lang="en-US" altLang="zh-CN" sz="2800" i="1" dirty="0" err="1">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sǒu</a:t>
            </a:r>
            <a:r>
              <a:rPr kumimoji="1" lang="en-US" altLang="zh-CN" sz="2800" dirty="0">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   </a:t>
            </a:r>
            <a:r>
              <a:rPr kumimoji="1" lang="en-US" altLang="zh-CN" sz="2800" dirty="0">
                <a:solidFill>
                  <a:srgbClr val="7F5436"/>
                </a:solidFill>
                <a:latin typeface="微软雅黑" panose="020B0503020204020204" charset="-122"/>
                <a:ea typeface="微软雅黑" panose="020B0503020204020204" charset="-122"/>
                <a:sym typeface="微软雅黑" panose="020B0503020204020204" charset="-122"/>
              </a:rPr>
              <a:t>   </a:t>
            </a:r>
            <a:r>
              <a:rPr kumimoji="1" lang="en-US" altLang="zh-CN" sz="2800" dirty="0">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 </a:t>
            </a:r>
            <a:r>
              <a:rPr kumimoji="1" lang="en-US" altLang="zh-CN" sz="2800" i="1" dirty="0" err="1">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ào</a:t>
            </a:r>
            <a:r>
              <a:rPr kumimoji="1" lang="en-US" altLang="zh-CN" sz="2800" dirty="0">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 </a:t>
            </a:r>
          </a:p>
        </p:txBody>
      </p:sp>
      <p:sp>
        <p:nvSpPr>
          <p:cNvPr id="10" name="Text Box 7"/>
          <p:cNvSpPr txBox="1">
            <a:spLocks noChangeArrowheads="1"/>
          </p:cNvSpPr>
          <p:nvPr/>
        </p:nvSpPr>
        <p:spPr bwMode="auto">
          <a:xfrm>
            <a:off x="1714723" y="2285471"/>
            <a:ext cx="5887216" cy="438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2400" i="1" dirty="0" err="1">
                <a:solidFill>
                  <a:srgbClr val="7F5436"/>
                </a:solidFill>
                <a:latin typeface="微软雅黑" panose="020B0503020204020204" charset="-122"/>
                <a:ea typeface="微软雅黑" panose="020B0503020204020204" charset="-122"/>
                <a:sym typeface="微软雅黑" panose="020B0503020204020204" charset="-122"/>
              </a:rPr>
              <a:t>chéng</a:t>
            </a:r>
            <a:r>
              <a:rPr kumimoji="1" lang="en-US" altLang="zh-CN" sz="2400" i="1" dirty="0">
                <a:solidFill>
                  <a:srgbClr val="7F5436"/>
                </a:solidFill>
                <a:latin typeface="微软雅黑" panose="020B0503020204020204" charset="-122"/>
                <a:ea typeface="微软雅黑" panose="020B0503020204020204" charset="-122"/>
                <a:sym typeface="微软雅黑" panose="020B0503020204020204" charset="-122"/>
              </a:rPr>
              <a:t>   </a:t>
            </a:r>
            <a:r>
              <a:rPr kumimoji="1" lang="en-US" altLang="zh-CN" sz="2400" i="1" dirty="0" err="1">
                <a:solidFill>
                  <a:srgbClr val="7F5436"/>
                </a:solidFill>
                <a:latin typeface="微软雅黑" panose="020B0503020204020204" charset="-122"/>
                <a:ea typeface="微软雅黑" panose="020B0503020204020204" charset="-122"/>
                <a:sym typeface="微软雅黑" panose="020B0503020204020204" charset="-122"/>
              </a:rPr>
              <a:t>yào</a:t>
            </a:r>
            <a:r>
              <a:rPr kumimoji="1" lang="en-US" altLang="zh-CN" sz="2400" i="1" dirty="0">
                <a:solidFill>
                  <a:srgbClr val="7F5436"/>
                </a:solidFill>
                <a:latin typeface="微软雅黑" panose="020B0503020204020204" charset="-122"/>
                <a:ea typeface="微软雅黑" panose="020B0503020204020204" charset="-122"/>
                <a:sym typeface="微软雅黑" panose="020B0503020204020204" charset="-122"/>
              </a:rPr>
              <a:t> </a:t>
            </a:r>
            <a:r>
              <a:rPr kumimoji="1" lang="en-US" altLang="zh-CN" sz="2400" i="1" dirty="0" err="1">
                <a:solidFill>
                  <a:srgbClr val="7F5436"/>
                </a:solidFill>
                <a:latin typeface="微软雅黑" panose="020B0503020204020204" charset="-122"/>
                <a:ea typeface="微软雅黑" panose="020B0503020204020204" charset="-122"/>
                <a:sym typeface="微软雅黑" panose="020B0503020204020204" charset="-122"/>
              </a:rPr>
              <a:t>shi</a:t>
            </a:r>
            <a:r>
              <a:rPr kumimoji="1" lang="en-US" altLang="zh-CN" sz="2400" i="1" dirty="0">
                <a:solidFill>
                  <a:srgbClr val="7F5436"/>
                </a:solidFill>
                <a:latin typeface="微软雅黑" panose="020B0503020204020204" charset="-122"/>
                <a:ea typeface="微软雅黑" panose="020B0503020204020204" charset="-122"/>
                <a:sym typeface="微软雅黑" panose="020B0503020204020204" charset="-122"/>
              </a:rPr>
              <a:t>   </a:t>
            </a:r>
            <a:r>
              <a:rPr kumimoji="1" lang="en-US" altLang="zh-CN" sz="2400" i="1" dirty="0" err="1">
                <a:solidFill>
                  <a:srgbClr val="7F5436"/>
                </a:solidFill>
                <a:latin typeface="微软雅黑" panose="020B0503020204020204" charset="-122"/>
                <a:ea typeface="微软雅黑" panose="020B0503020204020204" charset="-122"/>
                <a:sym typeface="微软雅黑" panose="020B0503020204020204" charset="-122"/>
              </a:rPr>
              <a:t>q</a:t>
            </a:r>
            <a:r>
              <a:rPr kumimoji="1" lang="en-US" altLang="zh-CN" sz="2400" i="1" dirty="0" err="1">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ĭ</a:t>
            </a:r>
            <a:r>
              <a:rPr kumimoji="1" lang="en-US" altLang="zh-CN" sz="2400" i="1" dirty="0">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 </a:t>
            </a:r>
            <a:r>
              <a:rPr kumimoji="1" lang="en-US" altLang="zh-CN" sz="2400" i="1" dirty="0" err="1">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dăo</a:t>
            </a:r>
            <a:r>
              <a:rPr kumimoji="1" lang="en-US" altLang="zh-CN" sz="2400" i="1" dirty="0">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     </a:t>
            </a:r>
            <a:r>
              <a:rPr kumimoji="1" lang="en-US" altLang="zh-CN" sz="2400" i="1" dirty="0" err="1">
                <a:solidFill>
                  <a:srgbClr val="7F5436"/>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gĕng</a:t>
            </a:r>
            <a:endParaRPr kumimoji="1" lang="en-US" altLang="zh-CN" sz="2400" i="1" dirty="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3" name="Text Box 8"/>
          <p:cNvSpPr txBox="1">
            <a:spLocks noChangeArrowheads="1"/>
          </p:cNvSpPr>
          <p:nvPr/>
        </p:nvSpPr>
        <p:spPr bwMode="auto">
          <a:xfrm>
            <a:off x="1886195" y="3256796"/>
            <a:ext cx="5315642" cy="438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2400" i="1" dirty="0" err="1">
                <a:solidFill>
                  <a:srgbClr val="7F5436"/>
                </a:solidFill>
                <a:latin typeface="微软雅黑" panose="020B0503020204020204" charset="-122"/>
                <a:ea typeface="微软雅黑" panose="020B0503020204020204" charset="-122"/>
                <a:sym typeface="微软雅黑" panose="020B0503020204020204" charset="-122"/>
              </a:rPr>
              <a:t>dū</a:t>
            </a:r>
            <a:r>
              <a:rPr kumimoji="1" lang="en-US" altLang="zh-CN" sz="2400" i="1" dirty="0">
                <a:solidFill>
                  <a:srgbClr val="7F5436"/>
                </a:solidFill>
                <a:latin typeface="微软雅黑" panose="020B0503020204020204" charset="-122"/>
                <a:ea typeface="微软雅黑" panose="020B0503020204020204" charset="-122"/>
                <a:sym typeface="微软雅黑" panose="020B0503020204020204" charset="-122"/>
              </a:rPr>
              <a:t>            </a:t>
            </a:r>
            <a:r>
              <a:rPr kumimoji="1" lang="en-US" altLang="zh-CN" sz="2400" i="1" dirty="0" err="1">
                <a:solidFill>
                  <a:srgbClr val="7F5436"/>
                </a:solidFill>
                <a:latin typeface="微软雅黑" panose="020B0503020204020204" charset="-122"/>
                <a:ea typeface="微软雅黑" panose="020B0503020204020204" charset="-122"/>
                <a:sym typeface="微软雅黑" panose="020B0503020204020204" charset="-122"/>
              </a:rPr>
              <a:t>xī</a:t>
            </a:r>
            <a:r>
              <a:rPr kumimoji="1" lang="en-US" altLang="zh-CN" sz="2400" i="1" dirty="0">
                <a:solidFill>
                  <a:srgbClr val="7F5436"/>
                </a:solidFill>
                <a:latin typeface="微软雅黑" panose="020B0503020204020204" charset="-122"/>
                <a:ea typeface="微软雅黑" panose="020B0503020204020204" charset="-122"/>
                <a:sym typeface="微软雅黑" panose="020B0503020204020204" charset="-122"/>
              </a:rPr>
              <a:t>              </a:t>
            </a:r>
            <a:r>
              <a:rPr kumimoji="1" lang="en-US" altLang="zh-CN" sz="2400" i="1" dirty="0" err="1">
                <a:solidFill>
                  <a:srgbClr val="7F5436"/>
                </a:solidFill>
                <a:latin typeface="微软雅黑" panose="020B0503020204020204" charset="-122"/>
                <a:ea typeface="微软雅黑" panose="020B0503020204020204" charset="-122"/>
                <a:sym typeface="微软雅黑" panose="020B0503020204020204" charset="-122"/>
              </a:rPr>
              <a:t>fú</a:t>
            </a:r>
            <a:r>
              <a:rPr kumimoji="1" lang="en-US" altLang="zh-CN" sz="2400" i="1" dirty="0">
                <a:solidFill>
                  <a:srgbClr val="7F5436"/>
                </a:solidFill>
                <a:latin typeface="微软雅黑" panose="020B0503020204020204" charset="-122"/>
                <a:ea typeface="微软雅黑" panose="020B0503020204020204" charset="-122"/>
                <a:sym typeface="微软雅黑" panose="020B0503020204020204" charset="-122"/>
              </a:rPr>
              <a:t> </a:t>
            </a:r>
            <a:r>
              <a:rPr kumimoji="1" lang="en-US" altLang="zh-CN" sz="2400" i="1" dirty="0" err="1">
                <a:solidFill>
                  <a:srgbClr val="7F5436"/>
                </a:solidFill>
                <a:latin typeface="微软雅黑" panose="020B0503020204020204" charset="-122"/>
                <a:ea typeface="微软雅黑" panose="020B0503020204020204" charset="-122"/>
                <a:sym typeface="微软雅黑" panose="020B0503020204020204" charset="-122"/>
              </a:rPr>
              <a:t>láng</a:t>
            </a:r>
            <a:endParaRPr kumimoji="1" lang="en-US" altLang="zh-CN" sz="2400" i="1" dirty="0">
              <a:solidFill>
                <a:srgbClr val="7F5436"/>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iterate type="wd">
                                    <p:tmPct val="100000"/>
                                  </p:iterate>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300"/>
                                        <p:tgtEl>
                                          <p:spTgt spid="9"/>
                                        </p:tgtEl>
                                      </p:cBhvr>
                                    </p:animEffect>
                                  </p:childTnLst>
                                </p:cTn>
                              </p:par>
                            </p:childTnLst>
                          </p:cTn>
                        </p:par>
                        <p:par>
                          <p:cTn id="13" fill="hold">
                            <p:stCondLst>
                              <p:cond delay="11700"/>
                            </p:stCondLst>
                            <p:childTnLst>
                              <p:par>
                                <p:cTn id="14" presetID="12" presetClass="entr" presetSubtype="4" fill="hold" grpId="0" nodeType="afterEffect">
                                  <p:stCondLst>
                                    <p:cond delay="1000"/>
                                  </p:stCondLst>
                                  <p:iterate type="wd">
                                    <p:tmPct val="100000"/>
                                  </p:iterate>
                                  <p:childTnLst>
                                    <p:set>
                                      <p:cBhvr>
                                        <p:cTn id="15" dur="1" fill="hold">
                                          <p:stCondLst>
                                            <p:cond delay="0"/>
                                          </p:stCondLst>
                                        </p:cTn>
                                        <p:tgtEl>
                                          <p:spTgt spid="10"/>
                                        </p:tgtEl>
                                        <p:attrNameLst>
                                          <p:attrName>style.visibility</p:attrName>
                                        </p:attrNameLst>
                                      </p:cBhvr>
                                      <p:to>
                                        <p:strVal val="visible"/>
                                      </p:to>
                                    </p:set>
                                    <p:animEffect transition="in" filter="slide(fromBottom)">
                                      <p:cBhvr>
                                        <p:cTn id="16" dur="300"/>
                                        <p:tgtEl>
                                          <p:spTgt spid="10"/>
                                        </p:tgtEl>
                                      </p:cBhvr>
                                    </p:animEffect>
                                  </p:childTnLst>
                                </p:cTn>
                              </p:par>
                            </p:childTnLst>
                          </p:cTn>
                        </p:par>
                        <p:par>
                          <p:cTn id="17" fill="hold">
                            <p:stCondLst>
                              <p:cond delay="22600"/>
                            </p:stCondLst>
                            <p:childTnLst>
                              <p:par>
                                <p:cTn id="18" presetID="12" presetClass="entr" presetSubtype="4" fill="hold" grpId="0" nodeType="afterEffect">
                                  <p:stCondLst>
                                    <p:cond delay="1000"/>
                                  </p:stCondLst>
                                  <p:iterate type="wd">
                                    <p:tmPct val="100000"/>
                                  </p:iterate>
                                  <p:childTnLst>
                                    <p:set>
                                      <p:cBhvr>
                                        <p:cTn id="19" dur="1" fill="hold">
                                          <p:stCondLst>
                                            <p:cond delay="0"/>
                                          </p:stCondLst>
                                        </p:cTn>
                                        <p:tgtEl>
                                          <p:spTgt spid="13"/>
                                        </p:tgtEl>
                                        <p:attrNameLst>
                                          <p:attrName>style.visibility</p:attrName>
                                        </p:attrNameLst>
                                      </p:cBhvr>
                                      <p:to>
                                        <p:strVal val="visible"/>
                                      </p:to>
                                    </p:set>
                                    <p:animEffect transition="in" filter="slide(fromBottom)">
                                      <p:cBhvr>
                                        <p:cTn id="20"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1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17203"/>
            <a:ext cx="9144000" cy="569795"/>
            <a:chOff x="0" y="616411"/>
            <a:chExt cx="12190413" cy="759902"/>
          </a:xfrm>
        </p:grpSpPr>
        <p:sp>
          <p:nvSpPr>
            <p:cNvPr id="11" name="矩形 10"/>
            <p:cNvSpPr/>
            <p:nvPr/>
          </p:nvSpPr>
          <p:spPr>
            <a:xfrm flipV="1">
              <a:off x="0" y="1330594"/>
              <a:ext cx="12190413" cy="45719"/>
            </a:xfrm>
            <a:prstGeom prst="rect">
              <a:avLst/>
            </a:prstGeom>
            <a:solidFill>
              <a:srgbClr val="7F5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105954" y="616411"/>
              <a:ext cx="39785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600" spc="450">
                  <a:solidFill>
                    <a:srgbClr val="7F5436"/>
                  </a:solidFill>
                  <a:latin typeface="微软雅黑" panose="020B0503020204020204" charset="-122"/>
                  <a:ea typeface="微软雅黑" panose="020B0503020204020204" charset="-122"/>
                  <a:sym typeface="微软雅黑" panose="020B0503020204020204" charset="-122"/>
                </a:rPr>
                <a:t>认字识词</a:t>
              </a:r>
              <a:endParaRPr lang="zh-CN" altLang="en-US" sz="26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2" name="文本框 1"/>
          <p:cNvSpPr txBox="1"/>
          <p:nvPr/>
        </p:nvSpPr>
        <p:spPr>
          <a:xfrm>
            <a:off x="80615" y="1696347"/>
            <a:ext cx="538591" cy="1736363"/>
          </a:xfrm>
          <a:prstGeom prst="rect">
            <a:avLst/>
          </a:prstGeom>
          <a:noFill/>
        </p:spPr>
        <p:txBody>
          <a:bodyPr vert="eaVert" wrap="none" lIns="68571" tIns="34285" rIns="68571" bIns="34285" rtlCol="0">
            <a:spAutoFit/>
          </a:bodyPr>
          <a:lstStyle/>
          <a:p>
            <a:r>
              <a:rPr lang="zh-CN" altLang="en-US" sz="2600">
                <a:solidFill>
                  <a:srgbClr val="7F5436"/>
                </a:solidFill>
                <a:latin typeface="微软雅黑" panose="020B0503020204020204" charset="-122"/>
                <a:ea typeface="微软雅黑" panose="020B0503020204020204" charset="-122"/>
                <a:sym typeface="微软雅黑" panose="020B0503020204020204" charset="-122"/>
              </a:rPr>
              <a:t>多音字学习</a:t>
            </a:r>
          </a:p>
        </p:txBody>
      </p:sp>
      <p:grpSp>
        <p:nvGrpSpPr>
          <p:cNvPr id="6" name="Group 3"/>
          <p:cNvGrpSpPr/>
          <p:nvPr/>
        </p:nvGrpSpPr>
        <p:grpSpPr bwMode="auto">
          <a:xfrm>
            <a:off x="4097559" y="999894"/>
            <a:ext cx="800204" cy="1142735"/>
            <a:chOff x="2736" y="816"/>
            <a:chExt cx="672" cy="960"/>
          </a:xfrm>
        </p:grpSpPr>
        <p:sp>
          <p:nvSpPr>
            <p:cNvPr id="7" name="Text Box 4"/>
            <p:cNvSpPr txBox="1">
              <a:spLocks noChangeArrowheads="1"/>
            </p:cNvSpPr>
            <p:nvPr/>
          </p:nvSpPr>
          <p:spPr bwMode="auto">
            <a:xfrm>
              <a:off x="2736" y="1056"/>
              <a:ext cx="672" cy="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宁</a:t>
              </a:r>
            </a:p>
          </p:txBody>
        </p:sp>
        <p:sp>
          <p:nvSpPr>
            <p:cNvPr id="9" name="AutoShape 5"/>
            <p:cNvSpPr/>
            <p:nvPr/>
          </p:nvSpPr>
          <p:spPr bwMode="auto">
            <a:xfrm>
              <a:off x="3216" y="816"/>
              <a:ext cx="144" cy="960"/>
            </a:xfrm>
            <a:prstGeom prst="leftBrace">
              <a:avLst>
                <a:gd name="adj1" fmla="val 55556"/>
                <a:gd name="adj2" fmla="val 50000"/>
              </a:avLst>
            </a:prstGeom>
            <a:noFill/>
            <a:ln w="31750">
              <a:solidFill>
                <a:schemeClr val="bg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10" name="Text Box 6"/>
          <p:cNvSpPr txBox="1">
            <a:spLocks noChangeArrowheads="1"/>
          </p:cNvSpPr>
          <p:nvPr/>
        </p:nvSpPr>
        <p:spPr bwMode="auto">
          <a:xfrm>
            <a:off x="4611976" y="942757"/>
            <a:ext cx="2972187" cy="61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   </a:t>
            </a:r>
            <a:r>
              <a:rPr kumimoji="1" lang="zh-CN" altLang="en-US" sz="1800">
                <a:solidFill>
                  <a:srgbClr val="7F5436"/>
                </a:solidFill>
                <a:latin typeface="微软雅黑" panose="020B0503020204020204" charset="-122"/>
                <a:ea typeface="微软雅黑" panose="020B0503020204020204" charset="-122"/>
                <a:sym typeface="微软雅黑" panose="020B0503020204020204" charset="-122"/>
              </a:rPr>
              <a:t>      </a:t>
            </a: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）宁可</a:t>
            </a:r>
          </a:p>
        </p:txBody>
      </p:sp>
      <p:sp>
        <p:nvSpPr>
          <p:cNvPr id="13" name="Text Box 7"/>
          <p:cNvSpPr txBox="1">
            <a:spLocks noChangeArrowheads="1"/>
          </p:cNvSpPr>
          <p:nvPr/>
        </p:nvSpPr>
        <p:spPr bwMode="auto">
          <a:xfrm>
            <a:off x="4611976" y="1571261"/>
            <a:ext cx="2857872" cy="61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  </a:t>
            </a:r>
            <a:r>
              <a:rPr kumimoji="1" lang="zh-CN" altLang="en-US" sz="1800">
                <a:solidFill>
                  <a:srgbClr val="7F5436"/>
                </a:solidFill>
                <a:latin typeface="微软雅黑" panose="020B0503020204020204" charset="-122"/>
                <a:ea typeface="微软雅黑" panose="020B0503020204020204" charset="-122"/>
                <a:sym typeface="微软雅黑" panose="020B0503020204020204" charset="-122"/>
              </a:rPr>
              <a:t>        </a:t>
            </a: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）安宁</a:t>
            </a:r>
          </a:p>
        </p:txBody>
      </p:sp>
      <p:sp>
        <p:nvSpPr>
          <p:cNvPr id="14" name="Text Box 8"/>
          <p:cNvSpPr txBox="1">
            <a:spLocks noChangeArrowheads="1"/>
          </p:cNvSpPr>
          <p:nvPr/>
        </p:nvSpPr>
        <p:spPr bwMode="auto">
          <a:xfrm>
            <a:off x="4983500" y="926092"/>
            <a:ext cx="2161266"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3300" b="1">
                <a:solidFill>
                  <a:srgbClr val="FF0000"/>
                </a:solidFill>
                <a:latin typeface="微软雅黑" panose="020B0503020204020204" charset="-122"/>
                <a:ea typeface="微软雅黑" panose="020B0503020204020204" charset="-122"/>
                <a:sym typeface="微软雅黑" panose="020B0503020204020204" charset="-122"/>
              </a:rPr>
              <a:t>n</a:t>
            </a:r>
            <a:r>
              <a:rPr kumimoji="1" lang="en-US" altLang="zh-CN" sz="3300" b="1">
                <a:solidFill>
                  <a:srgbClr val="FF0000"/>
                </a:solidFill>
                <a:latin typeface="微软雅黑" panose="020B0503020204020204" charset="-122"/>
                <a:ea typeface="微软雅黑" panose="020B0503020204020204" charset="-122"/>
                <a:cs typeface="Times New Roman" panose="02020603050405020304" pitchFamily="18" charset="0"/>
                <a:sym typeface="微软雅黑" panose="020B0503020204020204" charset="-122"/>
              </a:rPr>
              <a:t>ìng</a:t>
            </a:r>
            <a:endParaRPr kumimoji="1" lang="en-US" altLang="zh-CN" sz="3300" b="1">
              <a:solidFill>
                <a:srgbClr val="FF0000"/>
              </a:solidFill>
              <a:latin typeface="微软雅黑" panose="020B0503020204020204" charset="-122"/>
              <a:ea typeface="微软雅黑" panose="020B0503020204020204" charset="-122"/>
              <a:sym typeface="微软雅黑" panose="020B0503020204020204" charset="-122"/>
            </a:endParaRPr>
          </a:p>
        </p:txBody>
      </p:sp>
      <p:sp>
        <p:nvSpPr>
          <p:cNvPr id="15" name="Text Box 9"/>
          <p:cNvSpPr txBox="1">
            <a:spLocks noChangeArrowheads="1"/>
          </p:cNvSpPr>
          <p:nvPr/>
        </p:nvSpPr>
        <p:spPr bwMode="auto">
          <a:xfrm>
            <a:off x="5012078" y="1514124"/>
            <a:ext cx="1371779"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3300" b="1">
                <a:solidFill>
                  <a:srgbClr val="FF0000"/>
                </a:solidFill>
                <a:latin typeface="微软雅黑" panose="020B0503020204020204" charset="-122"/>
                <a:ea typeface="微软雅黑" panose="020B0503020204020204" charset="-122"/>
                <a:sym typeface="微软雅黑" panose="020B0503020204020204" charset="-122"/>
              </a:rPr>
              <a:t>níng</a:t>
            </a:r>
          </a:p>
        </p:txBody>
      </p:sp>
      <p:grpSp>
        <p:nvGrpSpPr>
          <p:cNvPr id="16" name="Group 10"/>
          <p:cNvGrpSpPr/>
          <p:nvPr/>
        </p:nvGrpSpPr>
        <p:grpSpPr bwMode="auto">
          <a:xfrm>
            <a:off x="1239687" y="2771133"/>
            <a:ext cx="743047" cy="1656966"/>
            <a:chOff x="144" y="2304"/>
            <a:chExt cx="624" cy="1392"/>
          </a:xfrm>
        </p:grpSpPr>
        <p:sp>
          <p:nvSpPr>
            <p:cNvPr id="17" name="Text Box 11"/>
            <p:cNvSpPr txBox="1">
              <a:spLocks noChangeArrowheads="1"/>
            </p:cNvSpPr>
            <p:nvPr/>
          </p:nvSpPr>
          <p:spPr bwMode="auto">
            <a:xfrm>
              <a:off x="144" y="2688"/>
              <a:ext cx="576" cy="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帖</a:t>
              </a:r>
            </a:p>
          </p:txBody>
        </p:sp>
        <p:sp>
          <p:nvSpPr>
            <p:cNvPr id="18" name="AutoShape 12"/>
            <p:cNvSpPr/>
            <p:nvPr/>
          </p:nvSpPr>
          <p:spPr bwMode="auto">
            <a:xfrm>
              <a:off x="624" y="2304"/>
              <a:ext cx="144" cy="1392"/>
            </a:xfrm>
            <a:prstGeom prst="leftBrace">
              <a:avLst>
                <a:gd name="adj1" fmla="val 80556"/>
                <a:gd name="adj2" fmla="val 50000"/>
              </a:avLst>
            </a:prstGeom>
            <a:noFill/>
            <a:ln w="25400">
              <a:solidFill>
                <a:schemeClr val="bg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19" name="Text Box 13"/>
          <p:cNvSpPr txBox="1">
            <a:spLocks noChangeArrowheads="1"/>
          </p:cNvSpPr>
          <p:nvPr/>
        </p:nvSpPr>
        <p:spPr bwMode="auto">
          <a:xfrm>
            <a:off x="1696947" y="2713997"/>
            <a:ext cx="2457770" cy="61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   ）字帖</a:t>
            </a:r>
          </a:p>
        </p:txBody>
      </p:sp>
      <p:sp>
        <p:nvSpPr>
          <p:cNvPr id="20" name="Text Box 14"/>
          <p:cNvSpPr txBox="1">
            <a:spLocks noChangeArrowheads="1"/>
          </p:cNvSpPr>
          <p:nvPr/>
        </p:nvSpPr>
        <p:spPr bwMode="auto">
          <a:xfrm>
            <a:off x="1696946" y="3399638"/>
            <a:ext cx="2800715" cy="61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   ）请贴</a:t>
            </a:r>
          </a:p>
        </p:txBody>
      </p:sp>
      <p:sp>
        <p:nvSpPr>
          <p:cNvPr id="21" name="Text Box 15"/>
          <p:cNvSpPr txBox="1">
            <a:spLocks noChangeArrowheads="1"/>
          </p:cNvSpPr>
          <p:nvPr/>
        </p:nvSpPr>
        <p:spPr bwMode="auto">
          <a:xfrm>
            <a:off x="1696947" y="3971006"/>
            <a:ext cx="2915029" cy="61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   ）妥帖</a:t>
            </a:r>
          </a:p>
        </p:txBody>
      </p:sp>
      <p:grpSp>
        <p:nvGrpSpPr>
          <p:cNvPr id="22" name="Group 16"/>
          <p:cNvGrpSpPr/>
          <p:nvPr/>
        </p:nvGrpSpPr>
        <p:grpSpPr bwMode="auto">
          <a:xfrm>
            <a:off x="4269032" y="2771133"/>
            <a:ext cx="685889" cy="1656966"/>
            <a:chOff x="2880" y="2304"/>
            <a:chExt cx="576" cy="1392"/>
          </a:xfrm>
        </p:grpSpPr>
        <p:sp>
          <p:nvSpPr>
            <p:cNvPr id="23" name="Text Box 17"/>
            <p:cNvSpPr txBox="1">
              <a:spLocks noChangeArrowheads="1"/>
            </p:cNvSpPr>
            <p:nvPr/>
          </p:nvSpPr>
          <p:spPr bwMode="auto">
            <a:xfrm>
              <a:off x="2880" y="2697"/>
              <a:ext cx="576" cy="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强</a:t>
              </a:r>
            </a:p>
          </p:txBody>
        </p:sp>
        <p:sp>
          <p:nvSpPr>
            <p:cNvPr id="24" name="AutoShape 18"/>
            <p:cNvSpPr/>
            <p:nvPr/>
          </p:nvSpPr>
          <p:spPr bwMode="auto">
            <a:xfrm>
              <a:off x="3312" y="2304"/>
              <a:ext cx="144" cy="1392"/>
            </a:xfrm>
            <a:prstGeom prst="leftBrace">
              <a:avLst>
                <a:gd name="adj1" fmla="val 80556"/>
                <a:gd name="adj2" fmla="val 50000"/>
              </a:avLst>
            </a:prstGeom>
            <a:noFill/>
            <a:ln w="31750">
              <a:solidFill>
                <a:schemeClr val="bg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25" name="Text Box 19"/>
          <p:cNvSpPr txBox="1">
            <a:spLocks noChangeArrowheads="1"/>
          </p:cNvSpPr>
          <p:nvPr/>
        </p:nvSpPr>
        <p:spPr bwMode="auto">
          <a:xfrm>
            <a:off x="4669134" y="2713997"/>
            <a:ext cx="3143659" cy="61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 </a:t>
            </a:r>
            <a:r>
              <a:rPr kumimoji="1" lang="zh-CN" altLang="en-US" sz="1800">
                <a:solidFill>
                  <a:srgbClr val="7F5436"/>
                </a:solidFill>
                <a:latin typeface="微软雅黑" panose="020B0503020204020204" charset="-122"/>
                <a:ea typeface="微软雅黑" panose="020B0503020204020204" charset="-122"/>
                <a:sym typeface="微软雅黑" panose="020B0503020204020204" charset="-122"/>
              </a:rPr>
              <a:t>            </a:t>
            </a: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）强迫</a:t>
            </a:r>
          </a:p>
        </p:txBody>
      </p:sp>
      <p:sp>
        <p:nvSpPr>
          <p:cNvPr id="26" name="Text Box 20"/>
          <p:cNvSpPr txBox="1">
            <a:spLocks noChangeArrowheads="1"/>
          </p:cNvSpPr>
          <p:nvPr/>
        </p:nvSpPr>
        <p:spPr bwMode="auto">
          <a:xfrm>
            <a:off x="4669133" y="3342501"/>
            <a:ext cx="2972187" cy="61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       ）强劲</a:t>
            </a:r>
          </a:p>
        </p:txBody>
      </p:sp>
      <p:sp>
        <p:nvSpPr>
          <p:cNvPr id="27" name="Text Box 21"/>
          <p:cNvSpPr txBox="1">
            <a:spLocks noChangeArrowheads="1"/>
          </p:cNvSpPr>
          <p:nvPr/>
        </p:nvSpPr>
        <p:spPr bwMode="auto">
          <a:xfrm>
            <a:off x="4669134" y="3913869"/>
            <a:ext cx="2915029" cy="1177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zh-CN" altLang="en-US" sz="3600" b="1">
                <a:solidFill>
                  <a:srgbClr val="7F5436"/>
                </a:solidFill>
                <a:latin typeface="微软雅黑" panose="020B0503020204020204" charset="-122"/>
                <a:ea typeface="微软雅黑" panose="020B0503020204020204" charset="-122"/>
                <a:sym typeface="微软雅黑" panose="020B0503020204020204" charset="-122"/>
              </a:rPr>
              <a:t>（       ）倔强</a:t>
            </a:r>
          </a:p>
        </p:txBody>
      </p:sp>
      <p:sp>
        <p:nvSpPr>
          <p:cNvPr id="28" name="Text Box 22"/>
          <p:cNvSpPr txBox="1">
            <a:spLocks noChangeArrowheads="1"/>
          </p:cNvSpPr>
          <p:nvPr/>
        </p:nvSpPr>
        <p:spPr bwMode="auto">
          <a:xfrm>
            <a:off x="2097049" y="2713996"/>
            <a:ext cx="1486093"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3300" b="1">
                <a:solidFill>
                  <a:srgbClr val="FF0000"/>
                </a:solidFill>
                <a:latin typeface="微软雅黑" panose="020B0503020204020204" charset="-122"/>
                <a:ea typeface="微软雅黑" panose="020B0503020204020204" charset="-122"/>
                <a:sym typeface="微软雅黑" panose="020B0503020204020204" charset="-122"/>
              </a:rPr>
              <a:t>tiè</a:t>
            </a:r>
          </a:p>
        </p:txBody>
      </p:sp>
      <p:sp>
        <p:nvSpPr>
          <p:cNvPr id="29" name="Text Box 23"/>
          <p:cNvSpPr txBox="1">
            <a:spLocks noChangeArrowheads="1"/>
          </p:cNvSpPr>
          <p:nvPr/>
        </p:nvSpPr>
        <p:spPr bwMode="auto">
          <a:xfrm>
            <a:off x="2097049" y="3399638"/>
            <a:ext cx="971676"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3300" b="1">
                <a:solidFill>
                  <a:srgbClr val="FF0000"/>
                </a:solidFill>
                <a:latin typeface="微软雅黑" panose="020B0503020204020204" charset="-122"/>
                <a:ea typeface="微软雅黑" panose="020B0503020204020204" charset="-122"/>
                <a:sym typeface="微软雅黑" panose="020B0503020204020204" charset="-122"/>
              </a:rPr>
              <a:t>tiě</a:t>
            </a:r>
          </a:p>
        </p:txBody>
      </p:sp>
      <p:sp>
        <p:nvSpPr>
          <p:cNvPr id="30" name="Text Box 24"/>
          <p:cNvSpPr txBox="1">
            <a:spLocks noChangeArrowheads="1"/>
          </p:cNvSpPr>
          <p:nvPr/>
        </p:nvSpPr>
        <p:spPr bwMode="auto">
          <a:xfrm>
            <a:off x="2097049" y="3971005"/>
            <a:ext cx="914519"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3300" b="1">
                <a:solidFill>
                  <a:srgbClr val="FF0000"/>
                </a:solidFill>
                <a:latin typeface="微软雅黑" panose="020B0503020204020204" charset="-122"/>
                <a:ea typeface="微软雅黑" panose="020B0503020204020204" charset="-122"/>
                <a:sym typeface="微软雅黑" panose="020B0503020204020204" charset="-122"/>
              </a:rPr>
              <a:t>tiē</a:t>
            </a:r>
          </a:p>
        </p:txBody>
      </p:sp>
      <p:sp>
        <p:nvSpPr>
          <p:cNvPr id="31" name="Text Box 25"/>
          <p:cNvSpPr txBox="1">
            <a:spLocks noChangeArrowheads="1"/>
          </p:cNvSpPr>
          <p:nvPr/>
        </p:nvSpPr>
        <p:spPr bwMode="auto">
          <a:xfrm>
            <a:off x="5012078" y="3285364"/>
            <a:ext cx="1600408"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3300" b="1">
                <a:solidFill>
                  <a:srgbClr val="FF0000"/>
                </a:solidFill>
                <a:latin typeface="微软雅黑" panose="020B0503020204020204" charset="-122"/>
                <a:ea typeface="微软雅黑" panose="020B0503020204020204" charset="-122"/>
                <a:sym typeface="微软雅黑" panose="020B0503020204020204" charset="-122"/>
              </a:rPr>
              <a:t>qiáng</a:t>
            </a:r>
          </a:p>
        </p:txBody>
      </p:sp>
      <p:sp>
        <p:nvSpPr>
          <p:cNvPr id="32" name="Text Box 26"/>
          <p:cNvSpPr txBox="1">
            <a:spLocks noChangeArrowheads="1"/>
          </p:cNvSpPr>
          <p:nvPr/>
        </p:nvSpPr>
        <p:spPr bwMode="auto">
          <a:xfrm>
            <a:off x="5012078" y="2656860"/>
            <a:ext cx="1371779"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3300" b="1">
                <a:solidFill>
                  <a:srgbClr val="FF0000"/>
                </a:solidFill>
                <a:latin typeface="微软雅黑" panose="020B0503020204020204" charset="-122"/>
                <a:ea typeface="微软雅黑" panose="020B0503020204020204" charset="-122"/>
                <a:sym typeface="微软雅黑" panose="020B0503020204020204" charset="-122"/>
              </a:rPr>
              <a:t>qiăng</a:t>
            </a:r>
          </a:p>
        </p:txBody>
      </p:sp>
      <p:sp>
        <p:nvSpPr>
          <p:cNvPr id="33" name="Text Box 27"/>
          <p:cNvSpPr txBox="1">
            <a:spLocks noChangeArrowheads="1"/>
          </p:cNvSpPr>
          <p:nvPr/>
        </p:nvSpPr>
        <p:spPr bwMode="auto">
          <a:xfrm>
            <a:off x="5069236" y="3856732"/>
            <a:ext cx="1200306"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kumimoji="1" lang="en-US" altLang="zh-CN" sz="3300" b="1">
                <a:solidFill>
                  <a:srgbClr val="FF0000"/>
                </a:solidFill>
                <a:latin typeface="微软雅黑" panose="020B0503020204020204" charset="-122"/>
                <a:ea typeface="微软雅黑" panose="020B0503020204020204" charset="-122"/>
                <a:sym typeface="微软雅黑" panose="020B0503020204020204" charset="-122"/>
              </a:rPr>
              <a:t>jiàng</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slide(fromRigh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lide(fromRigh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par>
                          <p:cTn id="28" fill="hold">
                            <p:stCondLst>
                              <p:cond delay="500"/>
                            </p:stCondLst>
                            <p:childTnLst>
                              <p:par>
                                <p:cTn id="29" presetID="5" presetClass="entr" presetSubtype="1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animEffect transition="in" filter="checkerboard(across)">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dissolv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dissolv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checkerboard(across)">
                                      <p:cBhvr>
                                        <p:cTn id="46" dur="500"/>
                                        <p:tgtEl>
                                          <p:spTgt spid="19"/>
                                        </p:tgtEl>
                                      </p:cBhvr>
                                    </p:animEffect>
                                  </p:childTnLst>
                                </p:cTn>
                              </p:par>
                            </p:childTnLst>
                          </p:cTn>
                        </p:par>
                        <p:par>
                          <p:cTn id="47" fill="hold">
                            <p:stCondLst>
                              <p:cond delay="500"/>
                            </p:stCondLst>
                            <p:childTnLst>
                              <p:par>
                                <p:cTn id="48" presetID="5" presetClass="entr" presetSubtype="10" fill="hold" grpId="0" nodeType="afterEffect">
                                  <p:stCondLst>
                                    <p:cond delay="1000"/>
                                  </p:stCondLst>
                                  <p:childTnLst>
                                    <p:set>
                                      <p:cBhvr>
                                        <p:cTn id="49" dur="1" fill="hold">
                                          <p:stCondLst>
                                            <p:cond delay="0"/>
                                          </p:stCondLst>
                                        </p:cTn>
                                        <p:tgtEl>
                                          <p:spTgt spid="20"/>
                                        </p:tgtEl>
                                        <p:attrNameLst>
                                          <p:attrName>style.visibility</p:attrName>
                                        </p:attrNameLst>
                                      </p:cBhvr>
                                      <p:to>
                                        <p:strVal val="visible"/>
                                      </p:to>
                                    </p:set>
                                    <p:animEffect transition="in" filter="checkerboard(across)">
                                      <p:cBhvr>
                                        <p:cTn id="50" dur="500"/>
                                        <p:tgtEl>
                                          <p:spTgt spid="20"/>
                                        </p:tgtEl>
                                      </p:cBhvr>
                                    </p:animEffect>
                                  </p:childTnLst>
                                </p:cTn>
                              </p:par>
                            </p:childTnLst>
                          </p:cTn>
                        </p:par>
                        <p:par>
                          <p:cTn id="51" fill="hold">
                            <p:stCondLst>
                              <p:cond delay="2000"/>
                            </p:stCondLst>
                            <p:childTnLst>
                              <p:par>
                                <p:cTn id="52" presetID="5" presetClass="entr" presetSubtype="10" fill="hold" grpId="0" nodeType="afterEffect">
                                  <p:stCondLst>
                                    <p:cond delay="1000"/>
                                  </p:stCondLst>
                                  <p:childTnLst>
                                    <p:set>
                                      <p:cBhvr>
                                        <p:cTn id="53" dur="1" fill="hold">
                                          <p:stCondLst>
                                            <p:cond delay="0"/>
                                          </p:stCondLst>
                                        </p:cTn>
                                        <p:tgtEl>
                                          <p:spTgt spid="21"/>
                                        </p:tgtEl>
                                        <p:attrNameLst>
                                          <p:attrName>style.visibility</p:attrName>
                                        </p:attrNameLst>
                                      </p:cBhvr>
                                      <p:to>
                                        <p:strVal val="visible"/>
                                      </p:to>
                                    </p:set>
                                    <p:animEffect transition="in" filter="checkerboard(across)">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dissolve">
                                      <p:cBhvr>
                                        <p:cTn id="59" dur="500"/>
                                        <p:tgtEl>
                                          <p:spTgt spid="28"/>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dissolve">
                                      <p:cBhvr>
                                        <p:cTn id="64" dur="500"/>
                                        <p:tgtEl>
                                          <p:spTgt spid="29"/>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dissolve">
                                      <p:cBhvr>
                                        <p:cTn id="69" dur="500"/>
                                        <p:tgtEl>
                                          <p:spTgt spid="30"/>
                                        </p:tgtEl>
                                      </p:cBhvr>
                                    </p:animEffect>
                                  </p:childTnLst>
                                </p:cTn>
                              </p:par>
                            </p:childTnLst>
                          </p:cTn>
                        </p:par>
                        <p:par>
                          <p:cTn id="70" fill="hold">
                            <p:stCondLst>
                              <p:cond delay="500"/>
                            </p:stCondLst>
                            <p:childTnLst>
                              <p:par>
                                <p:cTn id="71" presetID="5" presetClass="entr" presetSubtype="10" fill="hold" grpId="0" nodeType="afterEffect">
                                  <p:stCondLst>
                                    <p:cond delay="1000"/>
                                  </p:stCondLst>
                                  <p:childTnLst>
                                    <p:set>
                                      <p:cBhvr>
                                        <p:cTn id="72" dur="1" fill="hold">
                                          <p:stCondLst>
                                            <p:cond delay="0"/>
                                          </p:stCondLst>
                                        </p:cTn>
                                        <p:tgtEl>
                                          <p:spTgt spid="25"/>
                                        </p:tgtEl>
                                        <p:attrNameLst>
                                          <p:attrName>style.visibility</p:attrName>
                                        </p:attrNameLst>
                                      </p:cBhvr>
                                      <p:to>
                                        <p:strVal val="visible"/>
                                      </p:to>
                                    </p:set>
                                    <p:animEffect transition="in" filter="checkerboard(across)">
                                      <p:cBhvr>
                                        <p:cTn id="73" dur="500"/>
                                        <p:tgtEl>
                                          <p:spTgt spid="25"/>
                                        </p:tgtEl>
                                      </p:cBhvr>
                                    </p:animEffect>
                                  </p:childTnLst>
                                </p:cTn>
                              </p:par>
                            </p:childTnLst>
                          </p:cTn>
                        </p:par>
                        <p:par>
                          <p:cTn id="74" fill="hold">
                            <p:stCondLst>
                              <p:cond delay="2000"/>
                            </p:stCondLst>
                            <p:childTnLst>
                              <p:par>
                                <p:cTn id="75" presetID="5" presetClass="entr" presetSubtype="10" fill="hold" grpId="0" nodeType="afterEffect">
                                  <p:stCondLst>
                                    <p:cond delay="1000"/>
                                  </p:stCondLst>
                                  <p:childTnLst>
                                    <p:set>
                                      <p:cBhvr>
                                        <p:cTn id="76" dur="1" fill="hold">
                                          <p:stCondLst>
                                            <p:cond delay="0"/>
                                          </p:stCondLst>
                                        </p:cTn>
                                        <p:tgtEl>
                                          <p:spTgt spid="26"/>
                                        </p:tgtEl>
                                        <p:attrNameLst>
                                          <p:attrName>style.visibility</p:attrName>
                                        </p:attrNameLst>
                                      </p:cBhvr>
                                      <p:to>
                                        <p:strVal val="visible"/>
                                      </p:to>
                                    </p:set>
                                    <p:animEffect transition="in" filter="checkerboard(across)">
                                      <p:cBhvr>
                                        <p:cTn id="77" dur="500"/>
                                        <p:tgtEl>
                                          <p:spTgt spid="26"/>
                                        </p:tgtEl>
                                      </p:cBhvr>
                                    </p:animEffect>
                                  </p:childTnLst>
                                </p:cTn>
                              </p:par>
                            </p:childTnLst>
                          </p:cTn>
                        </p:par>
                        <p:par>
                          <p:cTn id="78" fill="hold">
                            <p:stCondLst>
                              <p:cond delay="3500"/>
                            </p:stCondLst>
                            <p:childTnLst>
                              <p:par>
                                <p:cTn id="79" presetID="9" presetClass="entr" presetSubtype="0" fill="hold" grpId="0" nodeType="afterEffect">
                                  <p:stCondLst>
                                    <p:cond delay="1000"/>
                                  </p:stCondLst>
                                  <p:childTnLst>
                                    <p:set>
                                      <p:cBhvr>
                                        <p:cTn id="80" dur="1" fill="hold">
                                          <p:stCondLst>
                                            <p:cond delay="0"/>
                                          </p:stCondLst>
                                        </p:cTn>
                                        <p:tgtEl>
                                          <p:spTgt spid="27"/>
                                        </p:tgtEl>
                                        <p:attrNameLst>
                                          <p:attrName>style.visibility</p:attrName>
                                        </p:attrNameLst>
                                      </p:cBhvr>
                                      <p:to>
                                        <p:strVal val="visible"/>
                                      </p:to>
                                    </p:set>
                                    <p:animEffect transition="in" filter="dissolve">
                                      <p:cBhvr>
                                        <p:cTn id="81" dur="500"/>
                                        <p:tgtEl>
                                          <p:spTgt spid="27"/>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dissolve">
                                      <p:cBhvr>
                                        <p:cTn id="86" dur="500"/>
                                        <p:tgtEl>
                                          <p:spTgt spid="32"/>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dissolve">
                                      <p:cBhvr>
                                        <p:cTn id="91" dur="500"/>
                                        <p:tgtEl>
                                          <p:spTgt spid="31"/>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dissolve">
                                      <p:cBhvr>
                                        <p:cTn id="9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3" grpId="0" autoUpdateAnimBg="0"/>
      <p:bldP spid="14" grpId="0" autoUpdateAnimBg="0"/>
      <p:bldP spid="15" grpId="0" autoUpdateAnimBg="0"/>
      <p:bldP spid="19" grpId="0" autoUpdateAnimBg="0"/>
      <p:bldP spid="20" grpId="0" autoUpdateAnimBg="0"/>
      <p:bldP spid="21" grpId="0" autoUpdateAnimBg="0"/>
      <p:bldP spid="25" grpId="0" autoUpdateAnimBg="0"/>
      <p:bldP spid="26" grpId="0" autoUpdateAnimBg="0"/>
      <p:bldP spid="27" grpId="0" autoUpdateAnimBg="0"/>
      <p:bldP spid="28" grpId="0" autoUpdateAnimBg="0"/>
      <p:bldP spid="29" grpId="0" autoUpdateAnimBg="0"/>
      <p:bldP spid="30" grpId="0" autoUpdateAnimBg="0"/>
      <p:bldP spid="31" grpId="0" autoUpdateAnimBg="0"/>
      <p:bldP spid="32" grpId="0" autoUpdateAnimBg="0"/>
      <p:bldP spid="3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图片包含 户外, 海滩, 地面&#10;&#10;已生成高可信度的说明"/>
          <p:cNvPicPr>
            <a:picLocks noChangeAspect="1"/>
          </p:cNvPicPr>
          <p:nvPr/>
        </p:nvPicPr>
        <p:blipFill>
          <a:blip r:embed="rId3" cstate="email"/>
          <a:stretch>
            <a:fillRect/>
          </a:stretch>
        </p:blipFill>
        <p:spPr>
          <a:xfrm>
            <a:off x="0" y="-19045"/>
            <a:ext cx="9144000" cy="5141640"/>
          </a:xfrm>
          <a:prstGeom prst="rect">
            <a:avLst/>
          </a:prstGeom>
        </p:spPr>
      </p:pic>
      <p:sp>
        <p:nvSpPr>
          <p:cNvPr id="12" name="矩形 11"/>
          <p:cNvSpPr/>
          <p:nvPr/>
        </p:nvSpPr>
        <p:spPr>
          <a:xfrm>
            <a:off x="265544" y="257115"/>
            <a:ext cx="8612912" cy="4629268"/>
          </a:xfrm>
          <a:prstGeom prst="rect">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13" name="组合 12"/>
          <p:cNvGrpSpPr/>
          <p:nvPr/>
        </p:nvGrpSpPr>
        <p:grpSpPr>
          <a:xfrm rot="5400000">
            <a:off x="4118856" y="1868736"/>
            <a:ext cx="2624231" cy="566215"/>
            <a:chOff x="4533900" y="1463174"/>
            <a:chExt cx="3499785" cy="590766"/>
          </a:xfrm>
        </p:grpSpPr>
        <p:sp>
          <p:nvSpPr>
            <p:cNvPr id="14" name="圆角矩形 52"/>
            <p:cNvSpPr/>
            <p:nvPr/>
          </p:nvSpPr>
          <p:spPr>
            <a:xfrm>
              <a:off x="4533900" y="1463174"/>
              <a:ext cx="3499785" cy="571500"/>
            </a:xfrm>
            <a:prstGeom prst="roundRect">
              <a:avLst>
                <a:gd name="adj" fmla="val 50000"/>
              </a:avLst>
            </a:prstGeom>
            <a:noFill/>
            <a:ln>
              <a:solidFill>
                <a:srgbClr val="7F54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450" dirty="0">
                <a:solidFill>
                  <a:srgbClr val="7F5436"/>
                </a:solidFill>
                <a:latin typeface="微软雅黑" panose="020B0503020204020204" charset="-122"/>
                <a:ea typeface="微软雅黑" panose="020B0503020204020204" charset="-122"/>
                <a:sym typeface="微软雅黑" panose="020B0503020204020204" charset="-122"/>
              </a:endParaRPr>
            </a:p>
          </p:txBody>
        </p:sp>
        <p:sp>
          <p:nvSpPr>
            <p:cNvPr id="15" name="文本框 14"/>
            <p:cNvSpPr txBox="1"/>
            <p:nvPr/>
          </p:nvSpPr>
          <p:spPr>
            <a:xfrm rot="16200000">
              <a:off x="6003060" y="129012"/>
              <a:ext cx="578019" cy="3271838"/>
            </a:xfrm>
            <a:prstGeom prst="rect">
              <a:avLst/>
            </a:prstGeom>
            <a:noFill/>
          </p:spPr>
          <p:txBody>
            <a:bodyPr vert="eaVert" wrap="square" rtlCol="0">
              <a:spAutoFit/>
            </a:bodyPr>
            <a:lstStyle/>
            <a:p>
              <a:pPr algn="ctr"/>
              <a:r>
                <a:rPr lang="zh-CN" altLang="en-US" sz="2400" spc="450">
                  <a:solidFill>
                    <a:srgbClr val="7F5436"/>
                  </a:solidFill>
                  <a:latin typeface="微软雅黑" panose="020B0503020204020204" charset="-122"/>
                  <a:ea typeface="微软雅黑" panose="020B0503020204020204" charset="-122"/>
                  <a:sym typeface="微软雅黑" panose="020B0503020204020204" charset="-122"/>
                </a:rPr>
                <a:t>课文赏析</a:t>
              </a:r>
              <a:endParaRPr lang="zh-CN" altLang="en-US" sz="2400" spc="450" dirty="0">
                <a:solidFill>
                  <a:srgbClr val="7F5436"/>
                </a:solidFill>
                <a:latin typeface="微软雅黑" panose="020B0503020204020204" charset="-122"/>
                <a:ea typeface="微软雅黑" panose="020B0503020204020204" charset="-122"/>
                <a:sym typeface="微软雅黑" panose="020B0503020204020204" charset="-122"/>
              </a:endParaRPr>
            </a:p>
          </p:txBody>
        </p:sp>
      </p:grpSp>
      <p:sp>
        <p:nvSpPr>
          <p:cNvPr id="16" name="Rectangle 18"/>
          <p:cNvSpPr>
            <a:spLocks noChangeArrowheads="1"/>
          </p:cNvSpPr>
          <p:nvPr/>
        </p:nvSpPr>
        <p:spPr bwMode="auto">
          <a:xfrm>
            <a:off x="4291270" y="1330697"/>
            <a:ext cx="553998" cy="164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ctr" fontAlgn="base">
              <a:spcBef>
                <a:spcPct val="0"/>
              </a:spcBef>
              <a:spcAft>
                <a:spcPct val="0"/>
              </a:spcAft>
            </a:pPr>
            <a:r>
              <a:rPr lang="zh-CN" altLang="en-US" sz="3600" b="1">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第三章</a:t>
            </a:r>
            <a:endParaRPr lang="en-US" altLang="zh-CN" sz="3600" b="1"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endParaRPr>
          </a:p>
        </p:txBody>
      </p:sp>
      <p:sp>
        <p:nvSpPr>
          <p:cNvPr id="18" name="Rectangle 18"/>
          <p:cNvSpPr>
            <a:spLocks noChangeArrowheads="1"/>
          </p:cNvSpPr>
          <p:nvPr/>
        </p:nvSpPr>
        <p:spPr bwMode="auto">
          <a:xfrm>
            <a:off x="4816771" y="1505167"/>
            <a:ext cx="123111" cy="131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p>
            <a:pPr algn="dist" fontAlgn="base">
              <a:spcBef>
                <a:spcPct val="0"/>
              </a:spcBef>
              <a:spcAft>
                <a:spcPct val="0"/>
              </a:spcAft>
            </a:pPr>
            <a:r>
              <a:rPr lang="en-US" altLang="zh-CN" sz="800" dirty="0">
                <a:solidFill>
                  <a:srgbClr val="7F5436"/>
                </a:solidFill>
                <a:latin typeface="微软雅黑" panose="020B0503020204020204" charset="-122"/>
                <a:ea typeface="微软雅黑" panose="020B0503020204020204" charset="-122"/>
                <a:cs typeface="宋体" panose="02010600030101010101" pitchFamily="2" charset="-122"/>
                <a:sym typeface="微软雅黑" panose="020B0503020204020204" charset="-122"/>
              </a:rPr>
              <a:t>CONTENTS</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750" fill="hold"/>
                                        <p:tgtEl>
                                          <p:spTgt spid="12"/>
                                        </p:tgtEl>
                                        <p:attrNameLst>
                                          <p:attrName>ppt_w</p:attrName>
                                        </p:attrNameLst>
                                      </p:cBhvr>
                                      <p:tavLst>
                                        <p:tav tm="0">
                                          <p:val>
                                            <p:fltVal val="0"/>
                                          </p:val>
                                        </p:tav>
                                        <p:tav tm="100000">
                                          <p:val>
                                            <p:strVal val="#ppt_w"/>
                                          </p:val>
                                        </p:tav>
                                      </p:tavLst>
                                    </p:anim>
                                    <p:anim calcmode="lin" valueType="num">
                                      <p:cBhvr>
                                        <p:cTn id="12" dur="750" fill="hold"/>
                                        <p:tgtEl>
                                          <p:spTgt spid="12"/>
                                        </p:tgtEl>
                                        <p:attrNameLst>
                                          <p:attrName>ppt_h</p:attrName>
                                        </p:attrNameLst>
                                      </p:cBhvr>
                                      <p:tavLst>
                                        <p:tav tm="0">
                                          <p:val>
                                            <p:fltVal val="0"/>
                                          </p:val>
                                        </p:tav>
                                        <p:tav tm="100000">
                                          <p:val>
                                            <p:strVal val="#ppt_h"/>
                                          </p:val>
                                        </p:tav>
                                      </p:tavLst>
                                    </p:anim>
                                    <p:animEffect transition="in" filter="fade">
                                      <p:cBhvr>
                                        <p:cTn id="13" dur="750"/>
                                        <p:tgtEl>
                                          <p:spTgt spid="12"/>
                                        </p:tgtEl>
                                      </p:cBhvr>
                                    </p:animEffect>
                                  </p:childTnLst>
                                </p:cTn>
                              </p:par>
                            </p:childTnLst>
                          </p:cTn>
                        </p:par>
                        <p:par>
                          <p:cTn id="14" fill="hold">
                            <p:stCondLst>
                              <p:cond delay="2000"/>
                            </p:stCondLst>
                            <p:childTnLst>
                              <p:par>
                                <p:cTn id="15" presetID="47"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anim calcmode="lin" valueType="num">
                                      <p:cBhvr>
                                        <p:cTn id="18" dur="500" fill="hold"/>
                                        <p:tgtEl>
                                          <p:spTgt spid="16"/>
                                        </p:tgtEl>
                                        <p:attrNameLst>
                                          <p:attrName>ppt_x</p:attrName>
                                        </p:attrNameLst>
                                      </p:cBhvr>
                                      <p:tavLst>
                                        <p:tav tm="0">
                                          <p:val>
                                            <p:strVal val="#ppt_x"/>
                                          </p:val>
                                        </p:tav>
                                        <p:tav tm="100000">
                                          <p:val>
                                            <p:strVal val="#ppt_x"/>
                                          </p:val>
                                        </p:tav>
                                      </p:tavLst>
                                    </p:anim>
                                    <p:anim calcmode="lin" valueType="num">
                                      <p:cBhvr>
                                        <p:cTn id="19" dur="500" fill="hold"/>
                                        <p:tgtEl>
                                          <p:spTgt spid="1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anim calcmode="lin" valueType="num">
                                      <p:cBhvr>
                                        <p:cTn id="24" dur="500" fill="hold"/>
                                        <p:tgtEl>
                                          <p:spTgt spid="18"/>
                                        </p:tgtEl>
                                        <p:attrNameLst>
                                          <p:attrName>ppt_x</p:attrName>
                                        </p:attrNameLst>
                                      </p:cBhvr>
                                      <p:tavLst>
                                        <p:tav tm="0">
                                          <p:val>
                                            <p:strVal val="#ppt_x"/>
                                          </p:val>
                                        </p:tav>
                                        <p:tav tm="100000">
                                          <p:val>
                                            <p:strVal val="#ppt_x"/>
                                          </p:val>
                                        </p:tav>
                                      </p:tavLst>
                                    </p:anim>
                                    <p:anim calcmode="lin" valueType="num">
                                      <p:cBhvr>
                                        <p:cTn id="25" dur="5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3" presetClass="entr" presetSubtype="16"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p:bldP spid="1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 name="ISPRING_PRESENTATION_TITLE" val="人教版七年级语文范本PPT-最后一课"/>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www.2ppt.com">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1120</Words>
  <Application>Microsoft Office PowerPoint</Application>
  <PresentationFormat>全屏显示(16:9)</PresentationFormat>
  <Paragraphs>179</Paragraphs>
  <Slides>24</Slides>
  <Notes>24</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4" baseType="lpstr">
      <vt:lpstr>ITC Avant Garde Std Bk</vt:lpstr>
      <vt:lpstr>等线</vt:lpstr>
      <vt:lpstr>宋体</vt:lpstr>
      <vt:lpstr>微软雅黑</vt:lpstr>
      <vt:lpstr>Arial</vt:lpstr>
      <vt:lpstr>Calibri</vt:lpstr>
      <vt:lpstr>Times New Roman</vt:lpstr>
      <vt:lpstr>Wingdings</vt:lpstr>
      <vt:lpstr>www.2ppt.com</vt:lpstr>
      <vt:lpstr>Photoshop.Image.5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2021-05-19T23:22:52Z</dcterms:created>
  <dcterms:modified xsi:type="dcterms:W3CDTF">2023-01-10T10:23:16Z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BA95FF52AF9444349D4A11560D328024</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