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269" r:id="rId3"/>
    <p:sldId id="292" r:id="rId4"/>
    <p:sldId id="295" r:id="rId5"/>
    <p:sldId id="334" r:id="rId6"/>
    <p:sldId id="271" r:id="rId7"/>
    <p:sldId id="302" r:id="rId8"/>
    <p:sldId id="277" r:id="rId9"/>
    <p:sldId id="303" r:id="rId10"/>
    <p:sldId id="304" r:id="rId11"/>
    <p:sldId id="306" r:id="rId12"/>
    <p:sldId id="339" r:id="rId13"/>
    <p:sldId id="315" r:id="rId14"/>
    <p:sldId id="335" r:id="rId15"/>
    <p:sldId id="336" r:id="rId16"/>
    <p:sldId id="316" r:id="rId17"/>
    <p:sldId id="317" r:id="rId18"/>
    <p:sldId id="332" r:id="rId19"/>
    <p:sldId id="318" r:id="rId20"/>
    <p:sldId id="338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8" autoAdjust="0"/>
    <p:restoredTop sz="94660"/>
  </p:normalViewPr>
  <p:slideViewPr>
    <p:cSldViewPr snapToGrid="0">
      <p:cViewPr>
        <p:scale>
          <a:sx n="100" d="100"/>
          <a:sy n="100" d="100"/>
        </p:scale>
        <p:origin x="-19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A68E3-0922-40A9-BDB8-CB341A05C04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9D840-33D4-49F8-9F84-78BA576D0F3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77085" y="1621842"/>
            <a:ext cx="7164949" cy="2108289"/>
            <a:chOff x="3260" y="1095"/>
            <a:chExt cx="11117" cy="3067"/>
          </a:xfrm>
        </p:grpSpPr>
        <p:sp>
          <p:nvSpPr>
            <p:cNvPr id="3" name="Rectangle 5"/>
            <p:cNvSpPr/>
            <p:nvPr/>
          </p:nvSpPr>
          <p:spPr>
            <a:xfrm>
              <a:off x="3260" y="3043"/>
              <a:ext cx="11117" cy="11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Happy Holidays!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76" y="1095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7  Days and Months</a:t>
              </a:r>
              <a:endParaRPr lang="zh-CN" altLang="en-US" sz="36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3206" y="2078161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78145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2203259"/>
            <a:ext cx="834744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形容词性物主代词与名词性物主代词的关系：形容词性物主代词＋名词＝名词性物主代词。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形容词性物主代词变名词性物主代词的方法：形容词性物主代词＋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＝名词性物主代词。注意：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mine, his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不变。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2666" y="145511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80" y="15582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8697" y="2267280"/>
            <a:ext cx="827276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(1)—Excuse me, is this ________ new camera?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—Yes, it's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your; my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your; mine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yours; my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yours; mine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836433" y="2436099"/>
            <a:ext cx="597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8697" y="2267279"/>
            <a:ext cx="8272764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(2)—I can't find my ruler. May I use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—Of course. Here you are.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yourself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5432692" y="2483395"/>
            <a:ext cx="5976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7"/>
            <a:ext cx="8434737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It's December 23 and Christmas is coming!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今天是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号，圣诞节就要到了！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41100" y="3420201"/>
            <a:ext cx="7879494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bus is coming.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公共汽车就要来了。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9554" y="77321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54725" y="2478402"/>
            <a:ext cx="8596148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“is coming”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为现在进行时表示将来。在英语中，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come, go, leave, arrive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等表示位置移动的动词，常用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表示将来。</a:t>
            </a:r>
          </a:p>
          <a:p>
            <a:pPr eaLnBrk="0" hangingPunct="0"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459265" y="3120501"/>
            <a:ext cx="18084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现在进行时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3034256"/>
            <a:ext cx="819155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动词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fly, walk, drive, take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及表示交通方式、行程安排的动词，也常用现在进行时表示将来。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2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玛丽的同学们今晚要来吃饭。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Mary's classmates ________ ________ to have supper this evening.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698104" y="3153652"/>
            <a:ext cx="300749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            coming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5721" y="1415784"/>
            <a:ext cx="80384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to go to Australia and see Anne next Christmas.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我希望明年圣诞节去澳大利亚看安。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81896" y="3225011"/>
            <a:ext cx="813029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(1)hope 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意为“希望做某事”。例如：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to get a present on my birthday.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我希望在我生日那天能收到一份礼物。</a:t>
            </a: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(2)Australia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是名词，意为“澳大利亚”。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Australian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意为“澳大利亚人”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或“澳大利亚的”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18658" y="1761547"/>
            <a:ext cx="6948791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hope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wish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二者都可作动词，意为“希望”。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74223" y="3173202"/>
          <a:ext cx="5278371" cy="1828800"/>
        </p:xfrm>
        <a:graphic>
          <a:graphicData uri="http://schemas.openxmlformats.org/drawingml/2006/table">
            <a:tbl>
              <a:tblPr/>
              <a:tblGrid>
                <a:gridCol w="83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hope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hope to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希望做某事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没有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hope sb. to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.)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wish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wish to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希望做某事； 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wish sb. to do </a:t>
                      </a:r>
                      <a:r>
                        <a:rPr lang="en-US" altLang="zh-CN" sz="24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希望某人做某事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92079" y="5277479"/>
            <a:ext cx="7570871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当表达“我希望如此”时，可以说“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so.”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66249" y="167184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37575" y="182231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16742" y="2757432"/>
            <a:ext cx="806663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用所给词的适当形式填空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is from ________. He is an ________ boy. (Australia)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62781" y="3336852"/>
            <a:ext cx="14090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575640" y="3347449"/>
            <a:ext cx="18823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Australian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兴奋的；高兴的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ɪk'saɪtɪd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．沙滩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biːtʃ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．澳大利亚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ɒ'streɪlɪə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希望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həʊp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．你的；你们的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jɔːz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863423" y="2484786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excited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972710" y="3081321"/>
            <a:ext cx="95410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beach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000848" y="3800087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Australia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3861223" y="4328537"/>
            <a:ext cx="11272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083628" y="5008300"/>
            <a:ext cx="9204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yours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42915" y="1265199"/>
            <a:ext cx="8066630" cy="39002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—Will it be fine tomorrow?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We're going to have a picnic.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not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not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hope so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nothing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17004" y="2854109"/>
            <a:ext cx="5447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去海滩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．有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的计划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   hope to do </a:t>
                      </a:r>
                      <a:r>
                        <a:rPr kumimoji="0" lang="en-US" altLang="zh-CN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 swimming________________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594027" y="2130674"/>
            <a:ext cx="215956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to the beach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548967" y="2885619"/>
            <a:ext cx="23567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 plans for…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548967" y="3506350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希望做某事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548967" y="419371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去游泳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8201910" cy="4060709"/>
        </p:xfrm>
        <a:graphic>
          <a:graphicData uri="http://schemas.openxmlformats.org/drawingml/2006/table">
            <a:tbl>
              <a:tblPr/>
              <a:tblGrid>
                <a:gridCol w="96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今天是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号，圣诞节就要到了！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It's December 23 and Christmas ________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．我希望明年圣诞节去澳大利亚看安。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 ________ ________ ________ to Australia and see Anne next Christmas.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315075" y="2808974"/>
            <a:ext cx="27527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coming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2290039" y="4028737"/>
            <a:ext cx="37583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hope            to             go</a:t>
            </a:r>
          </a:p>
        </p:txBody>
      </p:sp>
      <p:sp>
        <p:nvSpPr>
          <p:cNvPr id="6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．假期快乐，新年快乐！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and Happy New Year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！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914840" y="3788963"/>
            <a:ext cx="317150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Happy    Holidays</a:t>
            </a:r>
          </a:p>
        </p:txBody>
      </p:sp>
      <p:sp>
        <p:nvSpPr>
          <p:cNvPr id="5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1434" y="2534599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excited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兴奋的；高兴的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44361" y="3416289"/>
            <a:ext cx="833556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am so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我太兴奋了。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 is very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hear the exciting news.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汤姆听到这个令人兴奋的消息很激动。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564237" y="5384560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excited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为形容词，在句中作表语。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82890" y="1653793"/>
            <a:ext cx="8410753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excited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64173" y="2806263"/>
          <a:ext cx="6656990" cy="2063310"/>
        </p:xfrm>
        <a:graphic>
          <a:graphicData uri="http://schemas.openxmlformats.org/drawingml/2006/table">
            <a:tbl>
              <a:tblPr/>
              <a:tblGrid>
                <a:gridCol w="1170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6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excited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形容词，意为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兴奋的；高兴的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，在句中作表语。句子的主语为人。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2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exciting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形容词，意为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令人兴奋的，令人高兴的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，在句中可作表语或定语，其主语或所修饰的名词多为物。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8"/>
            <a:ext cx="806663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There's some ________ news in today's newspaper. He is  ________ to read it.(excite)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288973" y="2622827"/>
            <a:ext cx="12638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exciting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59832" y="2977711"/>
            <a:ext cx="12091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</a:p>
        </p:txBody>
      </p:sp>
      <p:sp>
        <p:nvSpPr>
          <p:cNvPr id="10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yours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你的；你们的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74652" y="2295401"/>
            <a:ext cx="5617307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my book. That one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这是我的书。那本是你的。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30893" y="3701508"/>
            <a:ext cx="6770031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yours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是名词性物主代词，单独使用时，后面不能再跟名词。</a:t>
            </a:r>
          </a:p>
          <a:p>
            <a:pPr eaLnBrk="0" hangingPunct="0"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9554" y="61555"/>
            <a:ext cx="458170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42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Happy Holidays!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849</Words>
  <Application>Microsoft Office PowerPoint</Application>
  <PresentationFormat>全屏显示(4:3)</PresentationFormat>
  <Paragraphs>143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214</cp:revision>
  <dcterms:created xsi:type="dcterms:W3CDTF">2018-02-07T00:47:00Z</dcterms:created>
  <dcterms:modified xsi:type="dcterms:W3CDTF">2023-01-16T15:55:52Z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13FD341E3B734693B94EBF136F1CD786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