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12C9A-8A08-4DA1-AA0C-AC4853D04A2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70A08-3F2A-464B-8FB9-2F37211B7A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70A08-3F2A-464B-8FB9-2F37211B7A4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5D820-6E9F-4526-9704-A7ACD66733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A3D17-039A-4BA6-82E0-90A46A460B9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C61CB-742D-4AE1-8D37-7F6343DD4FA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94F29-CE61-42BF-8739-4DF35020CC9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992C3-7D54-427B-8CF9-606BDD9DAF9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C6927-D359-41C1-9F9E-48808CFCF0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BA787-3688-44B8-A931-3F399FD71A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3A71F-F9C3-41F7-968E-7C8016798E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000CB-850D-4FFE-BD23-A78CDF3D87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7D7B1-D560-4800-9443-EF94082F21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1613A-0714-4F23-8851-6F6DE4358E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EDED9FE-BDE1-4F6C-8552-5E5D4A46F72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527199" y="708257"/>
            <a:ext cx="17938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dirty="0">
                <a:latin typeface="Times New Roman" panose="02020603050405020304" pitchFamily="18" charset="0"/>
              </a:rPr>
              <a:t>Unit 7</a:t>
            </a:r>
          </a:p>
        </p:txBody>
      </p:sp>
      <p:sp>
        <p:nvSpPr>
          <p:cNvPr id="72707" name="Text Box 4"/>
          <p:cNvSpPr txBox="1">
            <a:spLocks noChangeArrowheads="1"/>
          </p:cNvSpPr>
          <p:nvPr/>
        </p:nvSpPr>
        <p:spPr bwMode="auto">
          <a:xfrm>
            <a:off x="493712" y="3371850"/>
            <a:ext cx="800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Section A </a:t>
            </a:r>
            <a:r>
              <a:rPr lang="en-US" altLang="zh-CN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Period </a:t>
            </a:r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1 (1a-2b)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493712" y="1883228"/>
            <a:ext cx="82692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6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Will people have robots?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4840288" y="48164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88082" y="535373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7467600" cy="488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05000"/>
              </a:lnSpc>
              <a:spcBef>
                <a:spcPct val="5000"/>
              </a:spcBef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、概念：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(1)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表示将要发生的动作或存在的状态。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我们明天去看他。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We shall/will go to see him tomorrow.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(2)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表示将来经常或反复发生的动作。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从现在起我将每天来。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From now on I will come every day.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、结构：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助动词 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shall / will +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原形</a:t>
            </a:r>
          </a:p>
        </p:txBody>
      </p:sp>
      <p:sp>
        <p:nvSpPr>
          <p:cNvPr id="81923" name="Text Box 5"/>
          <p:cNvSpPr txBox="1">
            <a:spLocks noChangeArrowheads="1"/>
          </p:cNvSpPr>
          <p:nvPr/>
        </p:nvSpPr>
        <p:spPr bwMode="auto">
          <a:xfrm>
            <a:off x="1676400" y="381000"/>
            <a:ext cx="5791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(The Simple Future Tense)</a:t>
            </a:r>
          </a:p>
          <a:p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时态：一般将来时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shall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will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的区别：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762000" y="1782763"/>
            <a:ext cx="1600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shall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838200" y="4740275"/>
            <a:ext cx="160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will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2209800" y="13716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shall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常用于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第一人称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</a:p>
        </p:txBody>
      </p:sp>
      <p:sp>
        <p:nvSpPr>
          <p:cNvPr id="82950" name="AutoShape 6"/>
          <p:cNvSpPr/>
          <p:nvPr/>
        </p:nvSpPr>
        <p:spPr bwMode="auto">
          <a:xfrm>
            <a:off x="1981200" y="1539875"/>
            <a:ext cx="152400" cy="1447800"/>
          </a:xfrm>
          <a:prstGeom prst="leftBrace">
            <a:avLst>
              <a:gd name="adj1" fmla="val 79167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2209800" y="4068763"/>
            <a:ext cx="6400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will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常用于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第二、三人称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,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但在口语中各种人称都可以用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will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。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2209800" y="5578475"/>
            <a:ext cx="563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否定式：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will not = won’t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2133600" y="2209800"/>
            <a:ext cx="617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否定式：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shall not = shan’t</a:t>
            </a:r>
          </a:p>
        </p:txBody>
      </p:sp>
      <p:sp>
        <p:nvSpPr>
          <p:cNvPr id="82954" name="AutoShape 10"/>
          <p:cNvSpPr/>
          <p:nvPr/>
        </p:nvSpPr>
        <p:spPr bwMode="auto">
          <a:xfrm>
            <a:off x="1981200" y="4054475"/>
            <a:ext cx="228600" cy="2209800"/>
          </a:xfrm>
          <a:prstGeom prst="leftBrace">
            <a:avLst>
              <a:gd name="adj1" fmla="val 80556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55" name="AutoShape 11"/>
          <p:cNvSpPr/>
          <p:nvPr/>
        </p:nvSpPr>
        <p:spPr bwMode="auto">
          <a:xfrm>
            <a:off x="533400" y="2027238"/>
            <a:ext cx="228600" cy="3170237"/>
          </a:xfrm>
          <a:prstGeom prst="leftBrace">
            <a:avLst>
              <a:gd name="adj1" fmla="val 115567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12"/>
          <p:cNvGrpSpPr/>
          <p:nvPr/>
        </p:nvGrpSpPr>
        <p:grpSpPr bwMode="auto">
          <a:xfrm>
            <a:off x="1219200" y="2408238"/>
            <a:ext cx="609600" cy="2408237"/>
            <a:chOff x="1056" y="1296"/>
            <a:chExt cx="384" cy="1056"/>
          </a:xfrm>
        </p:grpSpPr>
        <p:sp>
          <p:nvSpPr>
            <p:cNvPr id="82957" name="Line 13"/>
            <p:cNvSpPr>
              <a:spLocks noChangeShapeType="1"/>
            </p:cNvSpPr>
            <p:nvPr/>
          </p:nvSpPr>
          <p:spPr bwMode="auto">
            <a:xfrm>
              <a:off x="1056" y="1296"/>
              <a:ext cx="0" cy="10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958" name="Line 14"/>
            <p:cNvSpPr>
              <a:spLocks noChangeShapeType="1"/>
            </p:cNvSpPr>
            <p:nvPr/>
          </p:nvSpPr>
          <p:spPr bwMode="auto">
            <a:xfrm>
              <a:off x="1056" y="1776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1866900" y="3155950"/>
            <a:ext cx="320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缩略形式：</a:t>
            </a:r>
            <a:r>
              <a:rPr kumimoji="1"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’</a:t>
            </a:r>
            <a:r>
              <a:rPr kumimoji="1" lang="en-US" altLang="zh-CN" sz="3200" b="1" dirty="0" err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ll</a:t>
            </a:r>
            <a:endParaRPr kumimoji="1" lang="en-US" altLang="zh-CN" sz="3200" b="1" dirty="0">
              <a:solidFill>
                <a:srgbClr val="CC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75"/>
                                        <p:tgtEl>
                                          <p:spTgt spid="82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  <p:bldP spid="82948" grpId="0" build="p" autoUpdateAnimBg="0"/>
      <p:bldP spid="82949" grpId="0" build="p" autoUpdateAnimBg="0"/>
      <p:bldP spid="82950" grpId="0"/>
      <p:bldP spid="82951" grpId="0" build="p" autoUpdateAnimBg="0"/>
      <p:bldP spid="82952" grpId="0" build="p" autoUpdateAnimBg="0"/>
      <p:bldP spid="82953" grpId="0" build="p" autoUpdateAnimBg="0"/>
      <p:bldP spid="82954" grpId="0"/>
      <p:bldP spid="82955" grpId="0"/>
      <p:bldP spid="829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4"/>
          <p:cNvSpPr txBox="1">
            <a:spLocks noChangeArrowheads="1"/>
          </p:cNvSpPr>
          <p:nvPr/>
        </p:nvSpPr>
        <p:spPr bwMode="auto">
          <a:xfrm>
            <a:off x="838200" y="1295400"/>
            <a:ext cx="74676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1). be going to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表示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近期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、眼下就要发生的事情，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will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表示的将来时间则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较远一些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。如： </a:t>
            </a:r>
          </a:p>
          <a:p>
            <a:pPr marL="342900" indent="-342900" algn="l"/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He is going to write a letter tonight.</a:t>
            </a:r>
          </a:p>
          <a:p>
            <a:pPr marL="342900" indent="-342900"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He will write a book one day. </a:t>
            </a:r>
          </a:p>
          <a:p>
            <a:pPr marL="342900" indent="-342900" algn="l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2). be going to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表示根据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主观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判断将来肯定发生的事情，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will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表示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客观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上将来势必发生的事情。 </a:t>
            </a:r>
          </a:p>
          <a:p>
            <a:pPr marL="342900" indent="-342900" algn="l"/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He is seriously ill. He is going to die. </a:t>
            </a:r>
          </a:p>
          <a:p>
            <a:pPr marL="342900" indent="-342900"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He will be twenty years old. </a:t>
            </a:r>
          </a:p>
        </p:txBody>
      </p:sp>
      <p:sp>
        <p:nvSpPr>
          <p:cNvPr id="83971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601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be going to 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和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will 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的区别：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467600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15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3). be going to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含有“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计划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，准备”的意思，而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will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则没有这个意思。如： </a:t>
            </a:r>
          </a:p>
          <a:p>
            <a:pPr marL="342900" indent="-342900" algn="l">
              <a:spcBef>
                <a:spcPct val="15000"/>
              </a:spcBef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She is going to lend us her book. </a:t>
            </a:r>
          </a:p>
          <a:p>
            <a:pPr marL="342900" indent="-342900" algn="l">
              <a:spcBef>
                <a:spcPct val="15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He will be here in half an hour. </a:t>
            </a:r>
          </a:p>
          <a:p>
            <a:pPr marL="342900" indent="-342900" algn="l">
              <a:spcBef>
                <a:spcPct val="15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4).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在有条件从句的主句中，一般不用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be going to,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而多用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will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。 如： </a:t>
            </a:r>
          </a:p>
          <a:p>
            <a:pPr marL="342900" indent="-342900" algn="l">
              <a:spcBef>
                <a:spcPct val="15000"/>
              </a:spcBef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If any beasts comes at you, I'll stay with you and help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2"/>
          <p:cNvSpPr/>
          <p:nvPr/>
        </p:nvSpPr>
        <p:spPr bwMode="auto">
          <a:xfrm>
            <a:off x="457200" y="1524000"/>
            <a:ext cx="228600" cy="4343400"/>
          </a:xfrm>
          <a:prstGeom prst="leftBrace">
            <a:avLst>
              <a:gd name="adj1" fmla="val 158333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762000" y="1295400"/>
            <a:ext cx="259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肯定句</a:t>
            </a:r>
            <a:r>
              <a:rPr kumimoji="1"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161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否定句</a:t>
            </a:r>
            <a:r>
              <a:rPr kumimoji="1"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609600" y="3048000"/>
            <a:ext cx="2428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一般疑问句</a:t>
            </a:r>
            <a:r>
              <a:rPr kumimoji="1"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609600" y="3962400"/>
            <a:ext cx="2428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特殊疑问句</a:t>
            </a:r>
            <a:r>
              <a:rPr kumimoji="1"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2743200" y="1295400"/>
            <a:ext cx="4848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zh-CN" altLang="en-US" sz="3200" b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主语 </a:t>
            </a:r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+ shall / will +</a:t>
            </a:r>
            <a:r>
              <a:rPr kumimoji="1" lang="en-US" altLang="zh-CN" sz="3200" b="1" i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v. </a:t>
            </a:r>
            <a:r>
              <a:rPr kumimoji="1" lang="zh-CN" altLang="en-US" sz="3200" b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原形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2667000" y="2209800"/>
            <a:ext cx="586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zh-CN" altLang="en-US" sz="3200" b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主语</a:t>
            </a:r>
            <a:r>
              <a:rPr kumimoji="1" lang="zh-CN" altLang="en-US" sz="3200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+ shall / will +not +</a:t>
            </a:r>
            <a:r>
              <a:rPr kumimoji="1" lang="en-US" altLang="zh-CN" sz="3200" b="1" i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 v.</a:t>
            </a:r>
            <a:r>
              <a:rPr kumimoji="1" lang="zh-CN" altLang="en-US" sz="3200" b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原形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2895600" y="3048000"/>
            <a:ext cx="4686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shall / will +</a:t>
            </a:r>
            <a:r>
              <a:rPr kumimoji="1" lang="zh-CN" altLang="en-US" sz="3200" b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主语</a:t>
            </a:r>
            <a:r>
              <a:rPr kumimoji="1" lang="zh-CN" altLang="en-US" sz="3200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+ </a:t>
            </a:r>
            <a:r>
              <a:rPr kumimoji="1" lang="en-US" altLang="zh-CN" sz="3200" b="1" i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v</a:t>
            </a:r>
            <a:r>
              <a:rPr kumimoji="1" lang="zh-CN" altLang="en-US" sz="3200" b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原形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2895600" y="39624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zh-CN" altLang="en-US" sz="3200" b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特殊疑问词 </a:t>
            </a:r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+ </a:t>
            </a:r>
            <a:r>
              <a:rPr kumimoji="1" lang="zh-CN" altLang="en-US" sz="3200" b="1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一般疑问句</a:t>
            </a: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838200" y="609600"/>
            <a:ext cx="388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、基本句型：</a:t>
            </a:r>
          </a:p>
        </p:txBody>
      </p:sp>
      <p:sp>
        <p:nvSpPr>
          <p:cNvPr id="86028" name="Text Box 14"/>
          <p:cNvSpPr txBox="1">
            <a:spLocks noChangeArrowheads="1"/>
          </p:cNvSpPr>
          <p:nvPr/>
        </p:nvSpPr>
        <p:spPr bwMode="auto">
          <a:xfrm>
            <a:off x="609600" y="5334000"/>
            <a:ext cx="2020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简略回答</a:t>
            </a:r>
            <a:r>
              <a:rPr kumimoji="1"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86029" name="AutoShape 15"/>
          <p:cNvSpPr/>
          <p:nvPr/>
        </p:nvSpPr>
        <p:spPr bwMode="auto">
          <a:xfrm>
            <a:off x="2590800" y="5105400"/>
            <a:ext cx="152400" cy="1066800"/>
          </a:xfrm>
          <a:prstGeom prst="leftBrace">
            <a:avLst>
              <a:gd name="adj1" fmla="val 58333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30" name="Text Box 16"/>
          <p:cNvSpPr txBox="1">
            <a:spLocks noChangeArrowheads="1"/>
          </p:cNvSpPr>
          <p:nvPr/>
        </p:nvSpPr>
        <p:spPr bwMode="auto">
          <a:xfrm>
            <a:off x="2819400" y="4800600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Yes, I shall. / Yes, I will. </a:t>
            </a:r>
          </a:p>
        </p:txBody>
      </p:sp>
      <p:sp>
        <p:nvSpPr>
          <p:cNvPr id="86031" name="Text Box 17"/>
          <p:cNvSpPr txBox="1">
            <a:spLocks noChangeArrowheads="1"/>
          </p:cNvSpPr>
          <p:nvPr/>
        </p:nvSpPr>
        <p:spPr bwMode="auto">
          <a:xfrm>
            <a:off x="2819400" y="5715000"/>
            <a:ext cx="518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No, I shan’t. / No, I won’t.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6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6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6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6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6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6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6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6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 autoUpdateAnimBg="0"/>
      <p:bldP spid="86020" grpId="0" build="p" autoUpdateAnimBg="0"/>
      <p:bldP spid="86021" grpId="0" build="p" autoUpdateAnimBg="0"/>
      <p:bldP spid="86022" grpId="0" build="p" autoUpdateAnimBg="0"/>
      <p:bldP spid="86023" grpId="0" build="p" autoUpdateAnimBg="0"/>
      <p:bldP spid="86024" grpId="0" build="p" autoUpdateAnimBg="0"/>
      <p:bldP spid="86025" grpId="0" build="p" autoUpdateAnimBg="0"/>
      <p:bldP spid="86026" grpId="0" build="p" autoUpdateAnimBg="0"/>
      <p:bldP spid="86028" grpId="0" build="p" autoUpdateAnimBg="0"/>
      <p:bldP spid="86029" grpId="0"/>
      <p:bldP spid="86030" grpId="0" build="p" autoUpdateAnimBg="0"/>
      <p:bldP spid="8603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4"/>
          <p:cNvSpPr txBox="1">
            <a:spLocks noChangeArrowheads="1"/>
          </p:cNvSpPr>
          <p:nvPr/>
        </p:nvSpPr>
        <p:spPr bwMode="auto">
          <a:xfrm>
            <a:off x="838200" y="609600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、时间状语：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838200" y="1447800"/>
            <a:ext cx="8077200" cy="4449763"/>
            <a:chOff x="384" y="1152"/>
            <a:chExt cx="5088" cy="2803"/>
          </a:xfrm>
        </p:grpSpPr>
        <p:sp>
          <p:nvSpPr>
            <p:cNvPr id="87044" name="Text Box 6"/>
            <p:cNvSpPr txBox="1">
              <a:spLocks noChangeArrowheads="1"/>
            </p:cNvSpPr>
            <p:nvPr/>
          </p:nvSpPr>
          <p:spPr bwMode="auto">
            <a:xfrm>
              <a:off x="384" y="1200"/>
              <a:ext cx="302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l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tomorrow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明天</a:t>
              </a:r>
            </a:p>
          </p:txBody>
        </p:sp>
        <p:sp>
          <p:nvSpPr>
            <p:cNvPr id="87045" name="Text Box 7"/>
            <p:cNvSpPr txBox="1">
              <a:spLocks noChangeArrowheads="1"/>
            </p:cNvSpPr>
            <p:nvPr/>
          </p:nvSpPr>
          <p:spPr bwMode="auto">
            <a:xfrm>
              <a:off x="384" y="2640"/>
              <a:ext cx="470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l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the</a:t>
              </a:r>
              <a:r>
                <a:rPr kumimoji="1" lang="en-US" altLang="zh-CN" sz="32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day</a:t>
              </a:r>
              <a:r>
                <a:rPr kumimoji="1" lang="en-US" altLang="zh-CN" sz="32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after</a:t>
              </a:r>
              <a:r>
                <a:rPr kumimoji="1" lang="en-US" altLang="zh-CN" sz="32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tomorrow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后天</a:t>
              </a:r>
            </a:p>
          </p:txBody>
        </p:sp>
        <p:sp>
          <p:nvSpPr>
            <p:cNvPr id="87046" name="Text Box 8"/>
            <p:cNvSpPr txBox="1">
              <a:spLocks noChangeArrowheads="1"/>
            </p:cNvSpPr>
            <p:nvPr/>
          </p:nvSpPr>
          <p:spPr bwMode="auto">
            <a:xfrm>
              <a:off x="3072" y="1152"/>
              <a:ext cx="2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l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next</a:t>
              </a:r>
              <a:r>
                <a:rPr kumimoji="1" lang="en-US" altLang="zh-CN" sz="32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week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下周</a:t>
              </a:r>
            </a:p>
          </p:txBody>
        </p:sp>
        <p:sp>
          <p:nvSpPr>
            <p:cNvPr id="87047" name="Text Box 9"/>
            <p:cNvSpPr txBox="1">
              <a:spLocks noChangeArrowheads="1"/>
            </p:cNvSpPr>
            <p:nvPr/>
          </p:nvSpPr>
          <p:spPr bwMode="auto">
            <a:xfrm>
              <a:off x="3072" y="1670"/>
              <a:ext cx="2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l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next</a:t>
              </a:r>
              <a:r>
                <a:rPr kumimoji="1" lang="en-US" altLang="zh-CN" sz="32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year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明天</a:t>
              </a:r>
            </a:p>
          </p:txBody>
        </p:sp>
        <p:sp>
          <p:nvSpPr>
            <p:cNvPr id="87048" name="Text Box 10"/>
            <p:cNvSpPr txBox="1">
              <a:spLocks noChangeArrowheads="1"/>
            </p:cNvSpPr>
            <p:nvPr/>
          </p:nvSpPr>
          <p:spPr bwMode="auto">
            <a:xfrm>
              <a:off x="384" y="1680"/>
              <a:ext cx="283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l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next</a:t>
              </a:r>
              <a:r>
                <a:rPr kumimoji="1" lang="en-US" altLang="zh-CN" sz="32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month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下个月</a:t>
              </a:r>
            </a:p>
          </p:txBody>
        </p:sp>
        <p:sp>
          <p:nvSpPr>
            <p:cNvPr id="87049" name="Text Box 11"/>
            <p:cNvSpPr txBox="1">
              <a:spLocks noChangeArrowheads="1"/>
            </p:cNvSpPr>
            <p:nvPr/>
          </p:nvSpPr>
          <p:spPr bwMode="auto">
            <a:xfrm>
              <a:off x="384" y="2150"/>
              <a:ext cx="28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l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before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不久</a:t>
              </a:r>
            </a:p>
          </p:txBody>
        </p:sp>
        <p:sp>
          <p:nvSpPr>
            <p:cNvPr id="87050" name="Text Box 12"/>
            <p:cNvSpPr txBox="1">
              <a:spLocks noChangeArrowheads="1"/>
            </p:cNvSpPr>
            <p:nvPr/>
          </p:nvSpPr>
          <p:spPr bwMode="auto">
            <a:xfrm>
              <a:off x="3105" y="2160"/>
              <a:ext cx="230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l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soon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不久</a:t>
              </a:r>
            </a:p>
          </p:txBody>
        </p:sp>
        <p:sp>
          <p:nvSpPr>
            <p:cNvPr id="87051" name="Text Box 13"/>
            <p:cNvSpPr txBox="1">
              <a:spLocks noChangeArrowheads="1"/>
            </p:cNvSpPr>
            <p:nvPr/>
          </p:nvSpPr>
          <p:spPr bwMode="auto">
            <a:xfrm>
              <a:off x="384" y="3110"/>
              <a:ext cx="470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l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the</a:t>
              </a:r>
              <a:r>
                <a:rPr kumimoji="1" lang="en-US" altLang="zh-CN" sz="32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year</a:t>
              </a:r>
              <a:r>
                <a:rPr kumimoji="1" lang="en-US" altLang="zh-CN" sz="32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after</a:t>
              </a:r>
              <a:r>
                <a:rPr kumimoji="1" lang="en-US" altLang="zh-CN" sz="32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next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后年</a:t>
              </a:r>
            </a:p>
          </p:txBody>
        </p:sp>
        <p:sp>
          <p:nvSpPr>
            <p:cNvPr id="87052" name="Text Box 14"/>
            <p:cNvSpPr txBox="1">
              <a:spLocks noChangeArrowheads="1"/>
            </p:cNvSpPr>
            <p:nvPr/>
          </p:nvSpPr>
          <p:spPr bwMode="auto">
            <a:xfrm>
              <a:off x="405" y="3590"/>
              <a:ext cx="470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l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the</a:t>
              </a:r>
              <a:r>
                <a:rPr kumimoji="1" lang="en-US" altLang="zh-CN" sz="32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week</a:t>
              </a:r>
              <a:r>
                <a:rPr kumimoji="1" lang="en-US" altLang="zh-CN" sz="32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after</a:t>
              </a:r>
              <a:r>
                <a:rPr kumimoji="1" lang="en-US" altLang="zh-CN" sz="32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next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下下周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066800" y="1447800"/>
            <a:ext cx="7178675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2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--- Why are you in such a hurry, Mike?</a:t>
            </a:r>
          </a:p>
          <a:p>
            <a:pPr algn="l">
              <a:spcBef>
                <a:spcPct val="2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--- There _________ an NBA basketball </a:t>
            </a:r>
          </a:p>
          <a:p>
            <a:pPr algn="l">
              <a:spcBef>
                <a:spcPct val="2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 game in ten minutes.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2009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福州）</a:t>
            </a:r>
          </a:p>
          <a:p>
            <a:pPr algn="l">
              <a:spcBef>
                <a:spcPct val="2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A. will have                  B. will be       </a:t>
            </a:r>
          </a:p>
          <a:p>
            <a:pPr algn="l">
              <a:spcBef>
                <a:spcPct val="2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  C. is going to have     </a:t>
            </a:r>
          </a:p>
          <a:p>
            <a:pPr algn="l">
              <a:spcBef>
                <a:spcPct val="2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  D. are going to be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3505200" y="20574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609600" y="1371600"/>
            <a:ext cx="7924800" cy="455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I think kids will study at home on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computers ____ ten years.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A. at          B. for        C. after         D. in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Hurry up! The train ____ in two minutes.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A. go         B. went       C. will go     D. goes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I think that England ____ next time.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A. will win                 B. won    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C. is winning             D. wins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2133600" cy="762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r>
              <a:rPr lang="zh-CN" altLang="en-US" sz="3600" b="1" dirty="0">
                <a:solidFill>
                  <a:srgbClr val="C00000"/>
                </a:solidFill>
              </a:rPr>
              <a:t>即时练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276600" y="1981200"/>
            <a:ext cx="792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800600" y="4191000"/>
            <a:ext cx="792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4724400" y="3124200"/>
            <a:ext cx="792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  <p:bldP spid="8909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ChangeArrowheads="1"/>
          </p:cNvSpPr>
          <p:nvPr/>
        </p:nvSpPr>
        <p:spPr bwMode="auto">
          <a:xfrm>
            <a:off x="457200" y="609600"/>
            <a:ext cx="82296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 There __________ a meeting tomorrow afternoon.         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A. will be going to            B. will going to be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C. is going to be                 D. will go to be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 –________ you ________ free tomorrow?        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– No. I ________ free the day after tomorrow.        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A. Are; going to; will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B. Are; going to be; will       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C. Are; going to; will be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D. Are; going to be; will be </a:t>
            </a:r>
          </a:p>
        </p:txBody>
      </p:sp>
      <p:sp>
        <p:nvSpPr>
          <p:cNvPr id="90115" name="Text Box 5"/>
          <p:cNvSpPr txBox="1">
            <a:spLocks noChangeArrowheads="1"/>
          </p:cNvSpPr>
          <p:nvPr/>
        </p:nvSpPr>
        <p:spPr bwMode="auto">
          <a:xfrm>
            <a:off x="2667000" y="685800"/>
            <a:ext cx="792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90116" name="Text Box 6"/>
          <p:cNvSpPr txBox="1">
            <a:spLocks noChangeArrowheads="1"/>
          </p:cNvSpPr>
          <p:nvPr/>
        </p:nvSpPr>
        <p:spPr bwMode="auto">
          <a:xfrm>
            <a:off x="4114800" y="2895600"/>
            <a:ext cx="792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7924800" cy="334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I ______ for Hong Kong on Saturday. Will you go to see me off at the airport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b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A. am leaving                     B. am left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   C. am going to leaving       D. left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解析：趋向动词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leave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可用现在进行时表将来。选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 descr="6.gif (10869 字节)"/>
          <p:cNvSpPr>
            <a:spLocks noChangeAspect="1" noChangeArrowheads="1"/>
          </p:cNvSpPr>
          <p:nvPr/>
        </p:nvSpPr>
        <p:spPr bwMode="auto">
          <a:xfrm>
            <a:off x="1371600" y="32004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1" name="Text Box 8"/>
          <p:cNvSpPr txBox="1">
            <a:spLocks noChangeArrowheads="1"/>
          </p:cNvSpPr>
          <p:nvPr/>
        </p:nvSpPr>
        <p:spPr bwMode="auto">
          <a:xfrm>
            <a:off x="1116013" y="908050"/>
            <a:ext cx="6648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What will happen in 100 years ?</a:t>
            </a:r>
          </a:p>
        </p:txBody>
      </p:sp>
      <p:sp>
        <p:nvSpPr>
          <p:cNvPr id="73732" name="Text Box 13"/>
          <p:cNvSpPr txBox="1">
            <a:spLocks noChangeArrowheads="1"/>
          </p:cNvSpPr>
          <p:nvPr/>
        </p:nvSpPr>
        <p:spPr bwMode="auto">
          <a:xfrm>
            <a:off x="1763713" y="1844675"/>
            <a:ext cx="66182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There will be more/fewer/less… </a:t>
            </a:r>
          </a:p>
          <a:p>
            <a:pPr algn="l"/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将会有更多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更少</a:t>
            </a:r>
            <a:r>
              <a:rPr kumimoji="1" lang="en-US" altLang="zh-CN" sz="3200" b="1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endParaRPr kumimoji="1"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3733" name="Picture 5" descr="Cartoon%20HD%20wallpaper%201920x1080%20(14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8538" y="2997200"/>
            <a:ext cx="4608512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762000" y="1143000"/>
            <a:ext cx="7788275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Aft>
                <a:spcPts val="60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【2013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江苏淮安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】—Will you go to the cinema with me tomorrow?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—Sorry. I ______ skating with Tom. 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A. go  		                B. went  	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C. have gone  	       D. will go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解析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】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考查动词的时态。问句“明天你与我们一起去电影院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好吗？”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答句意为“对不起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我们将一起去滑冰”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因此用一般将来时态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所以选择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762000" y="1295400"/>
            <a:ext cx="7788275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Aft>
                <a:spcPts val="600"/>
              </a:spcAft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【2013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河北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】We have no more vegetables in the fridge. I ______ and buy some.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   A. go                          B. went             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   C. will go                   D. was going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解析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】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考查动词时态的运用。根据句意“在冰箱里没有蔬菜了，我要去买些。”可知此处表示要去走的事情，故用一般将来时，故答案应选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Box 1"/>
          <p:cNvSpPr txBox="1">
            <a:spLocks noChangeArrowheads="1"/>
          </p:cNvSpPr>
          <p:nvPr/>
        </p:nvSpPr>
        <p:spPr bwMode="auto">
          <a:xfrm>
            <a:off x="1219200" y="609600"/>
            <a:ext cx="7391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Fill in the blanks with </a:t>
            </a:r>
            <a:r>
              <a:rPr lang="en-US" altLang="zh-CN" sz="3600" b="1" i="1" dirty="0">
                <a:solidFill>
                  <a:srgbClr val="CC3300"/>
                </a:solidFill>
                <a:latin typeface="Times New Roman" panose="02020603050405020304" pitchFamily="18" charset="0"/>
                <a:ea typeface="Arial Unicode MS" pitchFamily="34" charset="-122"/>
              </a:rPr>
              <a:t>more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, </a:t>
            </a:r>
            <a:r>
              <a:rPr lang="en-US" altLang="zh-CN" sz="3600" b="1" i="1" dirty="0">
                <a:solidFill>
                  <a:srgbClr val="CC3300"/>
                </a:solidFill>
                <a:latin typeface="Times New Roman" panose="02020603050405020304" pitchFamily="18" charset="0"/>
                <a:ea typeface="Arial Unicode MS" pitchFamily="34" charset="-122"/>
              </a:rPr>
              <a:t>less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 or </a:t>
            </a:r>
            <a:r>
              <a:rPr lang="en-US" altLang="zh-CN" sz="3600" b="1" i="1" dirty="0">
                <a:solidFill>
                  <a:srgbClr val="CC3300"/>
                </a:solidFill>
                <a:latin typeface="Times New Roman" panose="02020603050405020304" pitchFamily="18" charset="0"/>
                <a:ea typeface="Arial Unicode MS" pitchFamily="34" charset="-122"/>
              </a:rPr>
              <a:t>fewer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.</a:t>
            </a:r>
          </a:p>
        </p:txBody>
      </p:sp>
      <p:sp>
        <p:nvSpPr>
          <p:cNvPr id="94211" name="Oval 5"/>
          <p:cNvSpPr>
            <a:spLocks noChangeArrowheads="1"/>
          </p:cNvSpPr>
          <p:nvPr/>
        </p:nvSpPr>
        <p:spPr bwMode="auto">
          <a:xfrm>
            <a:off x="533400" y="762000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3a</a:t>
            </a:r>
          </a:p>
        </p:txBody>
      </p:sp>
      <p:sp>
        <p:nvSpPr>
          <p:cNvPr id="94212" name="Rectangle 6"/>
          <p:cNvSpPr>
            <a:spLocks noChangeArrowheads="1"/>
          </p:cNvSpPr>
          <p:nvPr/>
        </p:nvSpPr>
        <p:spPr bwMode="auto">
          <a:xfrm>
            <a:off x="533400" y="2209800"/>
            <a:ext cx="80772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In the future, there will be ________ fresh water because there will be _________ 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pollution in the sea.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In 100 years, there will be ________ cars because there will be _________ people in the cities.</a:t>
            </a:r>
          </a:p>
        </p:txBody>
      </p:sp>
      <p:sp>
        <p:nvSpPr>
          <p:cNvPr id="94213" name="Text Box 7"/>
          <p:cNvSpPr txBox="1">
            <a:spLocks noChangeArrowheads="1"/>
          </p:cNvSpPr>
          <p:nvPr/>
        </p:nvSpPr>
        <p:spPr bwMode="auto">
          <a:xfrm>
            <a:off x="6019800" y="22098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less</a:t>
            </a:r>
          </a:p>
        </p:txBody>
      </p:sp>
      <p:sp>
        <p:nvSpPr>
          <p:cNvPr id="94214" name="Text Box 8"/>
          <p:cNvSpPr txBox="1">
            <a:spLocks noChangeArrowheads="1"/>
          </p:cNvSpPr>
          <p:nvPr/>
        </p:nvSpPr>
        <p:spPr bwMode="auto">
          <a:xfrm>
            <a:off x="5715000" y="28194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more</a:t>
            </a:r>
          </a:p>
        </p:txBody>
      </p:sp>
      <p:sp>
        <p:nvSpPr>
          <p:cNvPr id="94215" name="Text Box 9"/>
          <p:cNvSpPr txBox="1">
            <a:spLocks noChangeArrowheads="1"/>
          </p:cNvSpPr>
          <p:nvPr/>
        </p:nvSpPr>
        <p:spPr bwMode="auto">
          <a:xfrm>
            <a:off x="5867400" y="39624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more</a:t>
            </a:r>
          </a:p>
        </p:txBody>
      </p:sp>
      <p:sp>
        <p:nvSpPr>
          <p:cNvPr id="94216" name="Text Box 10"/>
          <p:cNvSpPr txBox="1">
            <a:spLocks noChangeArrowheads="1"/>
          </p:cNvSpPr>
          <p:nvPr/>
        </p:nvSpPr>
        <p:spPr bwMode="auto">
          <a:xfrm>
            <a:off x="4648200" y="44958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14" grpId="0"/>
      <p:bldP spid="94215" grpId="0"/>
      <p:bldP spid="942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"/>
          <p:cNvSpPr>
            <a:spLocks noChangeArrowheads="1"/>
          </p:cNvSpPr>
          <p:nvPr/>
        </p:nvSpPr>
        <p:spPr bwMode="auto">
          <a:xfrm>
            <a:off x="457200" y="838200"/>
            <a:ext cx="8229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There will be _______ jobs for people because _______ robots will do the same jobs as people.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I think there will be _______ cities because people will build ________ buildings in the country.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 In 50 years, people will have _______ free time because there will be ________ things to do.</a:t>
            </a:r>
          </a:p>
        </p:txBody>
      </p:sp>
      <p:sp>
        <p:nvSpPr>
          <p:cNvPr id="95235" name="Text Box 5"/>
          <p:cNvSpPr txBox="1">
            <a:spLocks noChangeArrowheads="1"/>
          </p:cNvSpPr>
          <p:nvPr/>
        </p:nvSpPr>
        <p:spPr bwMode="auto">
          <a:xfrm>
            <a:off x="3505200" y="8382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fewer</a:t>
            </a:r>
          </a:p>
        </p:txBody>
      </p:sp>
      <p:sp>
        <p:nvSpPr>
          <p:cNvPr id="95236" name="Text Box 6"/>
          <p:cNvSpPr txBox="1">
            <a:spLocks noChangeArrowheads="1"/>
          </p:cNvSpPr>
          <p:nvPr/>
        </p:nvSpPr>
        <p:spPr bwMode="auto">
          <a:xfrm>
            <a:off x="2209800" y="14478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more</a:t>
            </a:r>
          </a:p>
        </p:txBody>
      </p:sp>
      <p:sp>
        <p:nvSpPr>
          <p:cNvPr id="95237" name="Text Box 7"/>
          <p:cNvSpPr txBox="1">
            <a:spLocks noChangeArrowheads="1"/>
          </p:cNvSpPr>
          <p:nvPr/>
        </p:nvSpPr>
        <p:spPr bwMode="auto">
          <a:xfrm>
            <a:off x="4648200" y="25146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more</a:t>
            </a:r>
          </a:p>
        </p:txBody>
      </p:sp>
      <p:sp>
        <p:nvSpPr>
          <p:cNvPr id="95238" name="Text Box 8"/>
          <p:cNvSpPr txBox="1">
            <a:spLocks noChangeArrowheads="1"/>
          </p:cNvSpPr>
          <p:nvPr/>
        </p:nvSpPr>
        <p:spPr bwMode="auto">
          <a:xfrm>
            <a:off x="3810000" y="30480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more</a:t>
            </a:r>
          </a:p>
        </p:txBody>
      </p:sp>
      <p:sp>
        <p:nvSpPr>
          <p:cNvPr id="95239" name="Text Box 9"/>
          <p:cNvSpPr txBox="1">
            <a:spLocks noChangeArrowheads="1"/>
          </p:cNvSpPr>
          <p:nvPr/>
        </p:nvSpPr>
        <p:spPr bwMode="auto">
          <a:xfrm>
            <a:off x="6172200" y="41910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less</a:t>
            </a:r>
          </a:p>
        </p:txBody>
      </p:sp>
      <p:sp>
        <p:nvSpPr>
          <p:cNvPr id="95240" name="Text Box 10"/>
          <p:cNvSpPr txBox="1">
            <a:spLocks noChangeArrowheads="1"/>
          </p:cNvSpPr>
          <p:nvPr/>
        </p:nvSpPr>
        <p:spPr bwMode="auto">
          <a:xfrm>
            <a:off x="5410200" y="47244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6" grpId="0"/>
      <p:bldP spid="95237" grpId="0"/>
      <p:bldP spid="95238" grpId="0"/>
      <p:bldP spid="95239" grpId="0"/>
      <p:bldP spid="952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Box 1"/>
          <p:cNvSpPr txBox="1">
            <a:spLocks noChangeArrowheads="1"/>
          </p:cNvSpPr>
          <p:nvPr/>
        </p:nvSpPr>
        <p:spPr bwMode="auto">
          <a:xfrm>
            <a:off x="1219200" y="457200"/>
            <a:ext cx="7467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Complete the predictions with what you think will happen.</a:t>
            </a:r>
          </a:p>
        </p:txBody>
      </p:sp>
      <p:sp>
        <p:nvSpPr>
          <p:cNvPr id="96259" name="Oval 5"/>
          <p:cNvSpPr>
            <a:spLocks noChangeArrowheads="1"/>
          </p:cNvSpPr>
          <p:nvPr/>
        </p:nvSpPr>
        <p:spPr bwMode="auto">
          <a:xfrm>
            <a:off x="533400" y="609600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3b</a:t>
            </a:r>
          </a:p>
        </p:txBody>
      </p:sp>
      <p:sp>
        <p:nvSpPr>
          <p:cNvPr id="96260" name="Rectangle 6"/>
          <p:cNvSpPr>
            <a:spLocks noChangeArrowheads="1"/>
          </p:cNvSpPr>
          <p:nvPr/>
        </p:nvSpPr>
        <p:spPr bwMode="auto">
          <a:xfrm>
            <a:off x="533400" y="2209800"/>
            <a:ext cx="8153400" cy="34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Kids study at school now. In 100 years, _______________________________________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_______________________________________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I sometimes see blue skies in my city, but in the future ______________________________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/>
          <p:cNvSpPr>
            <a:spLocks noChangeArrowheads="1"/>
          </p:cNvSpPr>
          <p:nvPr/>
        </p:nvSpPr>
        <p:spPr bwMode="auto">
          <a:xfrm>
            <a:off x="609600" y="1676400"/>
            <a:ext cx="7924800" cy="34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3. People now usually live to be about 70–80 years old, but in the future ______________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4. Families usually spend time together on weekends, but maybe in 200 years ________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Oval 4"/>
          <p:cNvSpPr>
            <a:spLocks noChangeArrowheads="1"/>
          </p:cNvSpPr>
          <p:nvPr/>
        </p:nvSpPr>
        <p:spPr bwMode="auto">
          <a:xfrm>
            <a:off x="533400" y="609600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3c</a:t>
            </a:r>
          </a:p>
        </p:txBody>
      </p:sp>
      <p:sp>
        <p:nvSpPr>
          <p:cNvPr id="98307" name="TextBox 1"/>
          <p:cNvSpPr txBox="1">
            <a:spLocks noChangeArrowheads="1"/>
          </p:cNvSpPr>
          <p:nvPr/>
        </p:nvSpPr>
        <p:spPr bwMode="auto">
          <a:xfrm>
            <a:off x="1219200" y="457200"/>
            <a:ext cx="74676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Draw a picture of what you think a city in the future will be like. Then describe it to the class.</a:t>
            </a:r>
          </a:p>
        </p:txBody>
      </p:sp>
      <p:pic>
        <p:nvPicPr>
          <p:cNvPr id="9830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999038"/>
            <a:ext cx="5029200" cy="133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9" name="AutoShape 8"/>
          <p:cNvSpPr>
            <a:spLocks noChangeArrowheads="1"/>
          </p:cNvSpPr>
          <p:nvPr/>
        </p:nvSpPr>
        <p:spPr bwMode="auto">
          <a:xfrm>
            <a:off x="3124200" y="1676400"/>
            <a:ext cx="5562600" cy="3048000"/>
          </a:xfrm>
          <a:prstGeom prst="wedgeEllipseCallout">
            <a:avLst>
              <a:gd name="adj1" fmla="val 14185"/>
              <a:gd name="adj2" fmla="val -8375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CCFF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 think there will be more tall buildings, and there will be fewer cars and more buses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752850" y="836613"/>
            <a:ext cx="458788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4932363" y="836613"/>
            <a:ext cx="316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 b="1">
              <a:solidFill>
                <a:schemeClr val="accent2"/>
              </a:solidFill>
            </a:endParaRP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4419600" y="1981200"/>
            <a:ext cx="338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zh-CN">
              <a:solidFill>
                <a:schemeClr val="accent2"/>
              </a:solidFill>
            </a:endParaRP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5076825" y="836613"/>
            <a:ext cx="3455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99334" name="WordArt 6"/>
          <p:cNvSpPr>
            <a:spLocks noChangeArrowheads="1" noChangeShapeType="1" noTextEdit="1"/>
          </p:cNvSpPr>
          <p:nvPr/>
        </p:nvSpPr>
        <p:spPr bwMode="auto">
          <a:xfrm>
            <a:off x="228600" y="1600200"/>
            <a:ext cx="8534400" cy="1676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60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楷体_GB2312"/>
              </a:rPr>
              <a:t>Life will be more enjoyable in the future!</a:t>
            </a:r>
            <a:endParaRPr lang="zh-CN" altLang="en-US" sz="60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楷体_GB2312"/>
            </a:endParaRPr>
          </a:p>
        </p:txBody>
      </p:sp>
      <p:sp>
        <p:nvSpPr>
          <p:cNvPr id="99335" name="WordArt 7"/>
          <p:cNvSpPr>
            <a:spLocks noChangeArrowheads="1" noChangeShapeType="1" noTextEdit="1"/>
          </p:cNvSpPr>
          <p:nvPr/>
        </p:nvSpPr>
        <p:spPr bwMode="auto">
          <a:xfrm>
            <a:off x="1143000" y="3657600"/>
            <a:ext cx="69151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8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Thanks for listening !</a:t>
            </a:r>
            <a:endParaRPr lang="zh-CN" altLang="en-US" sz="48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1"/>
          <p:cNvSpPr txBox="1">
            <a:spLocks noChangeArrowheads="1"/>
          </p:cNvSpPr>
          <p:nvPr/>
        </p:nvSpPr>
        <p:spPr bwMode="auto">
          <a:xfrm>
            <a:off x="2484438" y="908050"/>
            <a:ext cx="4578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There will be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fewer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trees.</a:t>
            </a:r>
          </a:p>
        </p:txBody>
      </p:sp>
      <p:sp>
        <p:nvSpPr>
          <p:cNvPr id="74755" name="AutoShape 3"/>
          <p:cNvSpPr>
            <a:spLocks noChangeArrowheads="1"/>
          </p:cNvSpPr>
          <p:nvPr/>
        </p:nvSpPr>
        <p:spPr bwMode="auto">
          <a:xfrm>
            <a:off x="4284663" y="3500438"/>
            <a:ext cx="936625" cy="576262"/>
          </a:xfrm>
          <a:prstGeom prst="rightArrow">
            <a:avLst>
              <a:gd name="adj1" fmla="val 50000"/>
              <a:gd name="adj2" fmla="val 4063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4756" name="Picture 4" descr="5580892620130131164548043_6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2492375"/>
            <a:ext cx="335597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7" name="Picture 5" descr="29_140133_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2492375"/>
            <a:ext cx="360045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6"/>
          <p:cNvSpPr txBox="1">
            <a:spLocks noChangeArrowheads="1"/>
          </p:cNvSpPr>
          <p:nvPr/>
        </p:nvSpPr>
        <p:spPr bwMode="auto">
          <a:xfrm>
            <a:off x="2339975" y="1052513"/>
            <a:ext cx="4375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There will be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less </a:t>
            </a:r>
            <a:r>
              <a:rPr kumimoji="1"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water.</a:t>
            </a:r>
          </a:p>
        </p:txBody>
      </p:sp>
      <p:sp>
        <p:nvSpPr>
          <p:cNvPr id="75779" name="AutoShape 3"/>
          <p:cNvSpPr>
            <a:spLocks noChangeArrowheads="1"/>
          </p:cNvSpPr>
          <p:nvPr/>
        </p:nvSpPr>
        <p:spPr bwMode="auto">
          <a:xfrm>
            <a:off x="4211638" y="3213100"/>
            <a:ext cx="792162" cy="576263"/>
          </a:xfrm>
          <a:prstGeom prst="rightArrow">
            <a:avLst>
              <a:gd name="adj1" fmla="val 50000"/>
              <a:gd name="adj2" fmla="val 3436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5780" name="Picture 4" descr="200907280928157349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2276475"/>
            <a:ext cx="3600450" cy="255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1" name="Picture 5" descr="218586_233924023523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825" y="2420938"/>
            <a:ext cx="36004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0"/>
          <p:cNvSpPr txBox="1">
            <a:spLocks noChangeArrowheads="1"/>
          </p:cNvSpPr>
          <p:nvPr/>
        </p:nvSpPr>
        <p:spPr bwMode="auto">
          <a:xfrm>
            <a:off x="2268538" y="908050"/>
            <a:ext cx="4802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There will be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more</a:t>
            </a:r>
            <a:r>
              <a:rPr kumimoji="1" lang="en-US" altLang="zh-CN" sz="3200" b="1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people.</a:t>
            </a:r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auto">
          <a:xfrm>
            <a:off x="4067175" y="3500438"/>
            <a:ext cx="936625" cy="576262"/>
          </a:xfrm>
          <a:prstGeom prst="rightArrow">
            <a:avLst>
              <a:gd name="adj1" fmla="val 50000"/>
              <a:gd name="adj2" fmla="val 4063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6804" name="Picture 4" descr="12698606982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825" y="2565400"/>
            <a:ext cx="3522663" cy="24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 descr="U8155P1190DT2013050808363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750" y="2565400"/>
            <a:ext cx="338455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2"/>
          <p:cNvSpPr txBox="1">
            <a:spLocks noChangeArrowheads="1"/>
          </p:cNvSpPr>
          <p:nvPr/>
        </p:nvSpPr>
        <p:spPr bwMode="auto">
          <a:xfrm>
            <a:off x="1908175" y="981075"/>
            <a:ext cx="5330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There will be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more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pollution. </a:t>
            </a:r>
          </a:p>
        </p:txBody>
      </p:sp>
      <p:sp>
        <p:nvSpPr>
          <p:cNvPr id="77827" name="AutoShape 3"/>
          <p:cNvSpPr>
            <a:spLocks noChangeArrowheads="1"/>
          </p:cNvSpPr>
          <p:nvPr/>
        </p:nvSpPr>
        <p:spPr bwMode="auto">
          <a:xfrm>
            <a:off x="4356100" y="3500438"/>
            <a:ext cx="792163" cy="576262"/>
          </a:xfrm>
          <a:prstGeom prst="rightArrow">
            <a:avLst>
              <a:gd name="adj1" fmla="val 50000"/>
              <a:gd name="adj2" fmla="val 3436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7828" name="Picture 4" descr="34634174717413713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2420938"/>
            <a:ext cx="3816350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9" name="Picture 5" descr="ogAxU50zb1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2420938"/>
            <a:ext cx="3497263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4"/>
          <p:cNvSpPr txBox="1">
            <a:spLocks noChangeArrowheads="1"/>
          </p:cNvSpPr>
          <p:nvPr/>
        </p:nvSpPr>
        <p:spPr bwMode="auto">
          <a:xfrm>
            <a:off x="2195513" y="1196975"/>
            <a:ext cx="5275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kumimoji="1"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There will be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more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333399"/>
                </a:solidFill>
                <a:latin typeface="Times New Roman" panose="02020603050405020304" pitchFamily="18" charset="0"/>
              </a:rPr>
              <a:t>buildings.</a:t>
            </a:r>
          </a:p>
        </p:txBody>
      </p:sp>
      <p:sp>
        <p:nvSpPr>
          <p:cNvPr id="78851" name="AutoShape 3"/>
          <p:cNvSpPr>
            <a:spLocks noChangeArrowheads="1"/>
          </p:cNvSpPr>
          <p:nvPr/>
        </p:nvSpPr>
        <p:spPr bwMode="auto">
          <a:xfrm>
            <a:off x="4211638" y="3644900"/>
            <a:ext cx="936625" cy="576263"/>
          </a:xfrm>
          <a:prstGeom prst="rightArrow">
            <a:avLst>
              <a:gd name="adj1" fmla="val 50000"/>
              <a:gd name="adj2" fmla="val 4063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8852" name="Picture 4" descr="01300000883639127521768253973_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708275"/>
            <a:ext cx="3600450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3" name="Picture 5" descr="124589864_31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2781300"/>
            <a:ext cx="3382963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Box 1"/>
          <p:cNvSpPr txBox="1">
            <a:spLocks noChangeArrowheads="1"/>
          </p:cNvSpPr>
          <p:nvPr/>
        </p:nvSpPr>
        <p:spPr bwMode="auto">
          <a:xfrm>
            <a:off x="428625" y="1714500"/>
            <a:ext cx="8286750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buFontTx/>
              <a:buAutoNum type="arabicPeriod"/>
            </a:pPr>
            <a:r>
              <a:rPr lang="en-US" altLang="zh-CN" sz="2800" b="1" dirty="0"/>
              <a:t>What will the future be like according to </a:t>
            </a:r>
          </a:p>
          <a:p>
            <a:pPr algn="l"/>
            <a:r>
              <a:rPr lang="en-US" altLang="zh-CN" sz="2800" b="1" dirty="0"/>
              <a:t>the book about the future?</a:t>
            </a:r>
          </a:p>
          <a:p>
            <a:pPr algn="l"/>
            <a:r>
              <a:rPr lang="en-US" altLang="zh-CN" sz="2800" b="1" dirty="0"/>
              <a:t>    </a:t>
            </a:r>
            <a:r>
              <a:rPr lang="en-US" altLang="zh-CN" sz="2800" b="1" dirty="0">
                <a:solidFill>
                  <a:srgbClr val="0000FF"/>
                </a:solidFill>
              </a:rPr>
              <a:t>Cities will be more crowded and polluted.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</a:rPr>
              <a:t>There will be fewer trees and the environment 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</a:rPr>
              <a:t>will be in great danger. Maybe people will 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</a:rPr>
              <a:t>have to move to other planets.</a:t>
            </a:r>
          </a:p>
          <a:p>
            <a:pPr algn="l"/>
            <a:r>
              <a:rPr lang="en-US" altLang="zh-CN" sz="2800" b="1" dirty="0"/>
              <a:t>2. What can people do to save the earth?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</a:rPr>
              <a:t>    We can use less water and plant more trees. 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</a:rPr>
              <a:t>We should all play a part in saving the earth.</a:t>
            </a:r>
            <a:endParaRPr lang="en-US" altLang="zh-CN" sz="2400" b="1" dirty="0"/>
          </a:p>
        </p:txBody>
      </p:sp>
      <p:sp>
        <p:nvSpPr>
          <p:cNvPr id="79875" name="TextBox 2"/>
          <p:cNvSpPr txBox="1">
            <a:spLocks noChangeArrowheads="1"/>
          </p:cNvSpPr>
          <p:nvPr/>
        </p:nvSpPr>
        <p:spPr bwMode="auto">
          <a:xfrm>
            <a:off x="1071563" y="428625"/>
            <a:ext cx="77152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 dirty="0">
                <a:solidFill>
                  <a:srgbClr val="C00000"/>
                </a:solidFill>
              </a:rPr>
              <a:t>Read the conversation quickly and answer questions.</a:t>
            </a:r>
          </a:p>
        </p:txBody>
      </p:sp>
      <p:sp>
        <p:nvSpPr>
          <p:cNvPr id="79876" name="Oval 2"/>
          <p:cNvSpPr>
            <a:spLocks noChangeArrowheads="1"/>
          </p:cNvSpPr>
          <p:nvPr/>
        </p:nvSpPr>
        <p:spPr bwMode="auto">
          <a:xfrm>
            <a:off x="214313" y="357188"/>
            <a:ext cx="6477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200" b="1">
                <a:solidFill>
                  <a:srgbClr val="FF3399"/>
                </a:solidFill>
              </a:rPr>
              <a:t>2d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9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ChangeArrowheads="1"/>
          </p:cNvSpPr>
          <p:nvPr/>
        </p:nvSpPr>
        <p:spPr bwMode="auto">
          <a:xfrm>
            <a:off x="571500" y="500063"/>
            <a:ext cx="5832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/>
              <a:t>Listen the conversation and role-play the conversation.</a:t>
            </a:r>
          </a:p>
        </p:txBody>
      </p:sp>
      <p:pic>
        <p:nvPicPr>
          <p:cNvPr id="8089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071688"/>
            <a:ext cx="3889375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860800"/>
            <a:ext cx="381635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1212</Words>
  <Application>Microsoft Office PowerPoint</Application>
  <PresentationFormat>全屏显示(4:3)</PresentationFormat>
  <Paragraphs>153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5" baseType="lpstr">
      <vt:lpstr>Arial Unicode MS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即时练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2023-01-16T15:55:58Z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29F8BA42AAC9485D846AC57374F2D2C8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