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78" r:id="rId5"/>
    <p:sldId id="258" r:id="rId6"/>
    <p:sldId id="262" r:id="rId7"/>
    <p:sldId id="263" r:id="rId8"/>
    <p:sldId id="279" r:id="rId9"/>
    <p:sldId id="280" r:id="rId10"/>
    <p:sldId id="268" r:id="rId11"/>
    <p:sldId id="260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DDFFFF"/>
    <a:srgbClr val="FF00FF"/>
    <a:srgbClr val="000066"/>
    <a:srgbClr val="FF00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4808" autoAdjust="0"/>
  </p:normalViewPr>
  <p:slideViewPr>
    <p:cSldViewPr>
      <p:cViewPr>
        <p:scale>
          <a:sx n="100" d="100"/>
          <a:sy n="100" d="100"/>
        </p:scale>
        <p:origin x="-42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AC33626-9EB6-430A-9C41-10233B49A7F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5D43312-75CA-493D-952A-FFDE3CE842F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65A0E1-4C0E-4395-90D2-51538FB3ED2A}" type="slidenum">
              <a:rPr lang="zh-CN" altLang="en-US" smtClean="0"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3F312E6-FF65-4215-B1E2-84C293AB7841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9F7CF48-44E5-4344-BACE-2A4EB1A25194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42D7C0C-8D1E-4B21-901F-DFE1C58FDB06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DBB5D7D-2F11-4121-B02A-E237229F6970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54E767F-4AD1-4BFC-A495-5203BCC9FEA2}" type="slidenum">
              <a:rPr lang="zh-CN" altLang="en-US" smtClean="0"/>
              <a:t>14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292B6B4-2C4A-4963-949D-10BE0BE7C8F6}" type="slidenum">
              <a:rPr lang="zh-CN" altLang="en-US" smtClean="0"/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C23C88-3904-43D5-A9D9-20D4BEBCDD51}" type="slidenum">
              <a:rPr lang="zh-CN" altLang="en-US" smtClean="0"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90E363-B572-421E-87C1-AC1DFCE257BB}" type="slidenum">
              <a:rPr lang="zh-CN" altLang="en-US" smtClean="0"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E00B985-E9A6-47DD-95FB-751DD00D35E2}" type="slidenum">
              <a:rPr lang="zh-CN" altLang="en-US" smtClean="0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5169B3B-A7BD-4BAB-8D4C-D578018B9461}" type="slidenum">
              <a:rPr lang="zh-CN" altLang="en-US" smtClean="0"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86E55C-1AA2-484E-B748-45C93F50439F}" type="slidenum">
              <a:rPr lang="zh-CN" altLang="en-US" smtClean="0"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F17BB3-52BE-455A-81E9-9B87A32C276D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AAF46B-AC58-4A27-BC45-CB03EFC8F59C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3EB3A3E-C1E1-4A14-B2FA-5EBF5C841183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59392BC-6013-408E-87B6-4B853FFC7EB4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2696B69-3816-4836-BF64-0C0B6C8F85F0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302693D-3BD7-4499-A1B9-3AF9F0B476F1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417AD6-3432-491A-819B-84BD95B60E15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7CAC6-EE9A-412E-965A-A852955B98DE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D7A3F-E4F4-4B5E-904E-41DE8C38F80A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F03876-6E77-4F95-95F5-37D899D3EDC6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F2438-EA38-44C9-9417-90D1AAC11453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A73287-7B49-4413-B7FF-7177102401EC}" type="datetimeFigureOut">
              <a:rPr lang="zh-CN" altLang="en-US"/>
              <a:t>2023-01-16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96E9-004C-4FE4-B048-71FE8283DA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4697FD-3EAF-485C-862B-0CC14AB1252C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EE3B5-9A2A-48CB-8A04-89C5B8D9B307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24B40-6778-4720-B9EF-3FEF2A91F96F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DACD2-338B-4C44-8EFD-A7F47C200A7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6FB58-9712-4B5B-93E2-9086D59365BC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263A-CF79-42D2-875C-2EFCDC15075C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412C8-053F-4D86-B85C-2155CE3972D5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3042A-FEE5-416F-B8CE-C243B740E5BD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7EC1F-86C7-4B64-9A5B-623C36AE80CE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786D-130E-4C78-8E62-184949D563C5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0BF444-4477-4C2F-B59B-B9EA8D87EB66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01AAA-D0C7-4444-B342-5EFBF20EB938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2C7EA-F70F-47B5-964C-C207A62F2EAA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FCE76-6CF1-4EA5-BC67-802B8985686A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54E0E-0334-4A2A-983C-9813B31B8577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23617-D53E-454E-9FFD-3B5361801F8C}" type="slidenum">
              <a:rPr lang="zh-CN" altLang="fr-CA"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fr-CA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fr-CA" smtClean="0"/>
              <a:t>单击此处编辑母版文本样式</a:t>
            </a:r>
          </a:p>
          <a:p>
            <a:pPr lvl="1"/>
            <a:r>
              <a:rPr lang="zh-CN" altLang="fr-CA" smtClean="0"/>
              <a:t>第二级</a:t>
            </a:r>
          </a:p>
          <a:p>
            <a:pPr lvl="2"/>
            <a:r>
              <a:rPr lang="zh-CN" altLang="fr-CA" smtClean="0"/>
              <a:t>第三级</a:t>
            </a:r>
          </a:p>
          <a:p>
            <a:pPr lvl="3"/>
            <a:r>
              <a:rPr lang="zh-CN" altLang="fr-CA" smtClean="0"/>
              <a:t>第四级</a:t>
            </a:r>
          </a:p>
          <a:p>
            <a:pPr lvl="4"/>
            <a:r>
              <a:rPr lang="zh-CN" altLang="fr-CA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F915D747-1409-4718-8F49-D443C9959D76}" type="datetimeFigureOut">
              <a:rPr lang="zh-CN" altLang="en-US"/>
              <a:t>2023-01-16</a:t>
            </a:fld>
            <a:endParaRPr lang="fr-CA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ea typeface="宋体" panose="02010600030101010101" pitchFamily="2" charset="-122"/>
              </a:defRPr>
            </a:lvl1pPr>
          </a:lstStyle>
          <a:p>
            <a:endParaRPr lang="fr-CA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>
                <a:ea typeface="宋体" panose="02010600030101010101" pitchFamily="2" charset="-122"/>
              </a:defRPr>
            </a:lvl1pPr>
          </a:lstStyle>
          <a:p>
            <a:fld id="{E9791BE8-0A41-455B-9B60-DA162583115A}" type="slidenum">
              <a:rPr lang="zh-CN" altLang="fr-CA"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233487" y="2438400"/>
            <a:ext cx="662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旅  游  方  案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990600"/>
            <a:ext cx="75723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accent4">
                    <a:lumMod val="1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冀教版数学五年级上册第二单元</a:t>
            </a:r>
          </a:p>
        </p:txBody>
      </p:sp>
      <p:sp>
        <p:nvSpPr>
          <p:cNvPr id="6" name="矩形 5"/>
          <p:cNvSpPr/>
          <p:nvPr/>
        </p:nvSpPr>
        <p:spPr>
          <a:xfrm>
            <a:off x="2771097" y="5443182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3554" name="图片 8" descr="QQ截图20140903111340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362200" y="914400"/>
            <a:ext cx="43434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19200" y="3810000"/>
            <a:ext cx="569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火车票：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143×2×3=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858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200400"/>
            <a:ext cx="29718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6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方案二：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19200" y="4292600"/>
            <a:ext cx="5087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住    宿：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210×2=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420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19200" y="4749800"/>
            <a:ext cx="5691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饭    费：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100×2×3=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600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66813" y="5207000"/>
            <a:ext cx="549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交通费：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80×2×3=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480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166813" y="5638800"/>
            <a:ext cx="5280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门    票：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230×3=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690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166813" y="6045200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索    道：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80×3=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240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562600" y="3352800"/>
            <a:ext cx="29718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6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合计：</a:t>
            </a:r>
            <a:r>
              <a:rPr lang="en-US" altLang="zh-CN" sz="3600" b="1" kern="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3288</a:t>
            </a:r>
            <a:r>
              <a:rPr lang="zh-CN" altLang="en-US" sz="3600" b="1" kern="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19200" y="3657600"/>
            <a:ext cx="766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汽油费：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680÷100×10×8×2=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1080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04800" y="2819400"/>
            <a:ext cx="29718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6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方案三：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62000" y="44450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高速路费：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680×0.4×2=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544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8600" y="52578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吃、住、门票、索道费：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600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420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690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＋</a:t>
            </a:r>
            <a:r>
              <a:rPr lang="en-US" altLang="zh-CN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240=</a:t>
            </a:r>
            <a:r>
              <a:rPr lang="en-US" altLang="zh-CN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1950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32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562600" y="2971800"/>
            <a:ext cx="2971800" cy="762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3600" b="1" kern="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合计：</a:t>
            </a:r>
            <a:r>
              <a:rPr lang="en-US" altLang="zh-CN" sz="3600" b="1" kern="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3582</a:t>
            </a:r>
            <a:r>
              <a:rPr lang="zh-CN" altLang="en-US" sz="3600" b="1" kern="0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元</a:t>
            </a:r>
          </a:p>
        </p:txBody>
      </p:sp>
      <p:pic>
        <p:nvPicPr>
          <p:cNvPr id="24583" name="图片 22" descr="图片2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295400" y="914400"/>
            <a:ext cx="6324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609600" y="3033713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哪个方案最省钱，哪个方案最费钱？</a:t>
            </a:r>
          </a:p>
        </p:txBody>
      </p:sp>
      <p:sp>
        <p:nvSpPr>
          <p:cNvPr id="25603" name="TextBox 9"/>
          <p:cNvSpPr txBox="1">
            <a:spLocks noChangeArrowheads="1"/>
          </p:cNvSpPr>
          <p:nvPr/>
        </p:nvSpPr>
        <p:spPr bwMode="auto">
          <a:xfrm>
            <a:off x="609600" y="39878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对上面三个方案的优势和劣势作出评价？</a:t>
            </a:r>
          </a:p>
        </p:txBody>
      </p:sp>
      <p:pic>
        <p:nvPicPr>
          <p:cNvPr id="25604" name="图片 4" descr="图片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01750"/>
            <a:ext cx="9144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752600" y="168275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讨论方案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609600" y="2849563"/>
            <a:ext cx="800100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4400" b="1">
                <a:latin typeface="华文楷体" panose="02010600040101010101" pitchFamily="2" charset="-122"/>
                <a:ea typeface="华文楷体" panose="02010600040101010101" pitchFamily="2" charset="-122"/>
              </a:rPr>
              <a:t>你能解释一下为什么旅行社的费用最少吗？</a:t>
            </a:r>
          </a:p>
        </p:txBody>
      </p:sp>
      <p:pic>
        <p:nvPicPr>
          <p:cNvPr id="26627" name="图片 4" descr="？.wm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990600"/>
            <a:ext cx="20097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7650" name="图片 7" descr="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295400"/>
            <a:ext cx="80772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4" descr="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066800"/>
            <a:ext cx="78486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9698" name="图片 4" descr="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990600"/>
            <a:ext cx="74676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1746" name="图片 4" descr="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181100"/>
            <a:ext cx="7696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4" descr="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1066800"/>
            <a:ext cx="76962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矩形 6"/>
          <p:cNvSpPr>
            <a:spLocks noChangeArrowheads="1"/>
          </p:cNvSpPr>
          <p:nvPr/>
        </p:nvSpPr>
        <p:spPr bwMode="auto">
          <a:xfrm>
            <a:off x="533400" y="238125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同学们，今天我们运用所学的数学知识和方法共同解决了旅游中的一些问题，其实，生活中处处有数学，数学与我们的生活紧密相连，让我们用数学的眼睛去观察周围这个美丽的世界</a:t>
            </a:r>
            <a:r>
              <a:rPr lang="zh-CN" altLang="en-US" sz="32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！  </a:t>
            </a:r>
            <a:endParaRPr lang="zh-CN" altLang="en-US" sz="32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3795" name="图片 3" descr="00000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32752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81000" y="1717675"/>
            <a:ext cx="847725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、经历了解旅游方案信息，计算费用、讨论旅游方案的过程。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、能综合运用所学的知识解决旅游中的实际问题，提高解决问题的实践能力。</a:t>
            </a: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、感受数学在生活中的广泛应用，体验与同伴解决问题的快乐，获得数学活动经验。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971800" y="762000"/>
            <a:ext cx="304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教学目标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4419600" cy="762000"/>
          </a:xfr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  <a:ea typeface="华文新魏" panose="02010800040101010101" pitchFamily="2" charset="-122"/>
              </a:rPr>
              <a:t>游览的景点：黄山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3657600" cy="4343400"/>
          </a:xfrm>
        </p:spPr>
        <p:txBody>
          <a:bodyPr/>
          <a:lstStyle/>
          <a:p>
            <a:pPr marL="0" indent="457200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这次旅游，我们来做活动的策划者和组织者。寻找和解决旅游中的数学问题。这对我们来说，是一次不小的挑战。我们小组的成员先通过集体讨论，把时间安排、住宿方案、经费计算作为研究的主要问题。</a:t>
            </a:r>
            <a:endParaRPr lang="en-US" altLang="zh-CN" sz="2800" b="1" dirty="0" smtClean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6388" name="Picture 12" descr="D:\虹口教育\qggg_bibo\images_sounds\图片\小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1219200"/>
            <a:ext cx="1041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13"/>
          <p:cNvSpPr>
            <a:spLocks noChangeArrowheads="1"/>
          </p:cNvSpPr>
          <p:nvPr/>
        </p:nvSpPr>
        <p:spPr bwMode="auto">
          <a:xfrm>
            <a:off x="4038600" y="1524000"/>
            <a:ext cx="3200400" cy="1295400"/>
          </a:xfrm>
          <a:prstGeom prst="wedgeRoundRectCallout">
            <a:avLst>
              <a:gd name="adj1" fmla="val 71421"/>
              <a:gd name="adj2" fmla="val -36458"/>
              <a:gd name="adj3" fmla="val 16667"/>
            </a:avLst>
          </a:prstGeom>
          <a:solidFill>
            <a:srgbClr val="FFFFCC"/>
          </a:solidFill>
          <a:ln w="25400">
            <a:solidFill>
              <a:srgbClr val="00B0F0"/>
            </a:solidFill>
            <a:miter lim="800000"/>
          </a:ln>
        </p:spPr>
        <p:txBody>
          <a:bodyPr/>
          <a:lstStyle/>
          <a:p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“十·一”国庆节快到了，亮亮一家人去黄山玩，真是太棒了！</a:t>
            </a:r>
          </a:p>
        </p:txBody>
      </p:sp>
      <p:pic>
        <p:nvPicPr>
          <p:cNvPr id="16390" name="Picture 13" descr="u=799292662,179678611&amp;fm=52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4591050"/>
            <a:ext cx="2590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u=218974015,1707470121&amp;fm=52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291465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u=2880345688,951219&amp;fm=52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8900" y="291465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7410" name="Picture 2" descr="HH0062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125538"/>
            <a:ext cx="174148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857250" y="1146175"/>
            <a:ext cx="1200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兔博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士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990600" y="3048000"/>
            <a:ext cx="7162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黄山位于</a:t>
            </a:r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安徽省南部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，是我国十大名山之一，有“</a:t>
            </a:r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天下第一奇山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”之美称。黄山山脉南北长约为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40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千米，东西宽约为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千米，面积约为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1200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平方千米。</a:t>
            </a:r>
            <a:r>
              <a:rPr lang="en-US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1990</a:t>
            </a:r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</a:t>
            </a:r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别联合国教科文组织列入</a:t>
            </a:r>
            <a:r>
              <a:rPr lang="en-US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世界遗产名录</a:t>
            </a:r>
            <a:r>
              <a:rPr lang="en-US" altLang="zh-CN" sz="28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，是中国第一个同时作为文化、自然双重遗产列入名录的风景名胜。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6400800" cy="762000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方案一：参加旅行社组团旅游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312988"/>
            <a:ext cx="3581400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9" descr="图片2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2770188"/>
            <a:ext cx="3876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6934200" cy="838200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方案二：乘火车，自己安排旅游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148" name="Picture 4" descr="D:\虹口教育\qggg_bibo\images_sounds\图片\小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3810000"/>
            <a:ext cx="109378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562600" y="2438400"/>
            <a:ext cx="2209800" cy="1524000"/>
          </a:xfrm>
          <a:prstGeom prst="wedgeRoundRectCallout">
            <a:avLst>
              <a:gd name="adj1" fmla="val 38764"/>
              <a:gd name="adj2" fmla="val 75370"/>
              <a:gd name="adj3" fmla="val 16667"/>
            </a:avLst>
          </a:prstGeom>
          <a:solidFill>
            <a:srgbClr val="FFFFCC"/>
          </a:solidFill>
          <a:ln w="25400">
            <a:solidFill>
              <a:srgbClr val="00B0F0"/>
            </a:solidFill>
            <a:miter lim="800000"/>
          </a:ln>
        </p:spPr>
        <p:txBody>
          <a:bodyPr/>
          <a:lstStyle/>
          <a:p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亮亮超过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1.5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米，该买成人车票啦！</a:t>
            </a:r>
          </a:p>
        </p:txBody>
      </p:sp>
      <p:pic>
        <p:nvPicPr>
          <p:cNvPr id="19461" name="Picture 2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1676400"/>
            <a:ext cx="43434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9" descr="QQ截图20140903111340.jp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85800" y="3505200"/>
            <a:ext cx="47053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5715000" cy="609600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方案三：由爸爸开车去旅游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0483" name="图片 3" descr="图片2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81000" y="2230438"/>
            <a:ext cx="84105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838200" y="11430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小组合作，估算每份方案需要的费用。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905000"/>
            <a:ext cx="7810500" cy="397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962400"/>
            <a:ext cx="2971800" cy="762000"/>
          </a:xfrm>
        </p:spPr>
        <p:txBody>
          <a:bodyPr/>
          <a:lstStyle/>
          <a:p>
            <a:pPr eaLnBrk="1" hangingPunct="1"/>
            <a:r>
              <a:rPr lang="zh-CN" altLang="en-US" sz="3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方案一：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58938" y="4953000"/>
            <a:ext cx="580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1200×2+600=</a:t>
            </a:r>
            <a:r>
              <a:rPr lang="en-US" altLang="zh-CN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3000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（元）</a:t>
            </a:r>
            <a:endParaRPr lang="zh-CN" altLang="en-US" sz="4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1371600"/>
            <a:ext cx="3200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彩笔绿PPT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彩笔绿PPT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彩笔绿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笔绿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笔绿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主题8</Template>
  <TotalTime>0</TotalTime>
  <Words>476</Words>
  <Application>Microsoft Office PowerPoint</Application>
  <PresentationFormat>全屏显示(4:3)</PresentationFormat>
  <Paragraphs>57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华文楷体</vt:lpstr>
      <vt:lpstr>华文新魏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游览的景点：黄山</vt:lpstr>
      <vt:lpstr>PowerPoint 演示文稿</vt:lpstr>
      <vt:lpstr>方案一：参加旅行社组团旅游</vt:lpstr>
      <vt:lpstr>方案二：乘火车，自己安排旅游</vt:lpstr>
      <vt:lpstr>方案三：由爸爸开车去旅游</vt:lpstr>
      <vt:lpstr>PowerPoint 演示文稿</vt:lpstr>
      <vt:lpstr>方案一：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2014-04-16T07:33:00Z</dcterms:created>
  <dcterms:modified xsi:type="dcterms:W3CDTF">2023-01-16T15:56:14Z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E46C916408634EE2BF82BDAE53A779E3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