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27" r:id="rId2"/>
    <p:sldId id="825" r:id="rId3"/>
    <p:sldId id="777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803" r:id="rId12"/>
    <p:sldId id="804" r:id="rId13"/>
    <p:sldId id="805" r:id="rId14"/>
    <p:sldId id="806" r:id="rId15"/>
    <p:sldId id="826" r:id="rId1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15B52E-44C6-4460-823A-D31539E4DF1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7108FB9-F67D-4BB8-BB94-C81050BA90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8328DE-6E01-43C8-A823-06DD39E1E26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D52605A-06C7-4105-A39A-719F2F03DC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7179596-A69D-4502-B64D-5F1E4C46D4E4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6B71E51-4930-4416-A9F3-B8A94C397E37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5F70B6C-BD48-43D3-B8E4-1553535FDC7C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5EA9B0-1EB5-4761-B04F-ADCB9BDBD75E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B0B7521-ADEF-4A66-A7F2-DB528FC47A32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9CAEA1D-F5A0-44D7-834D-20EF200688CC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2EF9C7-BEF2-46C5-B047-2641CC889776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6E12E7-FA84-4854-B731-E7A10CDC43A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D7B62DC-82E3-49CB-8D98-6C339CBBF65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653A853-25C0-4803-B29C-3C22A78723A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1340E7-687B-4B2D-B45D-A60E0C9374A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70D00E3-B113-4A62-A95E-10FE01C50ADF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5F3CE5D-7801-4F2B-B417-6156F899D7C3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3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98BA9A6E-27D6-4A5F-A807-08D488201D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4879182"/>
            <a:ext cx="1563290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182"/>
            <a:ext cx="1563291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5CEC5D-D10A-4976-86A5-F13CC4E952A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D0318327-22EE-417A-996A-7F80C9DEB3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A49E2F72-CDAA-4534-9F6A-2C1A455BFC2B}" type="slidenum"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249678" y="1635620"/>
            <a:ext cx="6773636" cy="606178"/>
          </a:xfrm>
        </p:spPr>
        <p:txBody>
          <a:bodyPr/>
          <a:lstStyle/>
          <a:p>
            <a:r>
              <a:rPr lang="en-US" altLang="zh-CN" dirty="0"/>
              <a:t>Unit 3 Sports and </a:t>
            </a:r>
            <a:r>
              <a:rPr lang="en-US" altLang="zh-CN" dirty="0" smtClean="0"/>
              <a:t>fitness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867930"/>
            <a:ext cx="9144000" cy="474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051650" y="2427730"/>
            <a:ext cx="7092350" cy="6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</a:pPr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0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000" b="1" dirty="0" smtClean="0">
                <a:latin typeface="Cambria" panose="02040503050406030204" pitchFamily="18" charset="0"/>
              </a:rPr>
              <a:t> </a:t>
            </a:r>
            <a:r>
              <a:rPr lang="en-US" altLang="zh-CN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Discovering </a:t>
            </a:r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Useful Structures</a:t>
            </a:r>
            <a:r>
              <a:rPr lang="en-US" altLang="zh-CN" sz="2000" b="1" dirty="0" smtClean="0">
                <a:latin typeface="宋 Math"/>
                <a:cs typeface="Times New Roman" panose="02020603050405020304" pitchFamily="18" charset="0"/>
              </a:rPr>
              <a:t>—</a:t>
            </a:r>
            <a:r>
              <a:rPr lang="zh-CN" altLang="zh-CN" sz="2000" b="1" dirty="0" smtClean="0">
                <a:latin typeface="Cambria" panose="02040503050406030204" pitchFamily="18" charset="0"/>
              </a:rPr>
              <a:t>反</a:t>
            </a:r>
            <a:r>
              <a:rPr lang="zh-CN" altLang="zh-CN" sz="2000" b="1" dirty="0">
                <a:latin typeface="Cambria" panose="02040503050406030204" pitchFamily="18" charset="0"/>
              </a:rPr>
              <a:t>意疑问句</a:t>
            </a:r>
            <a:endParaRPr lang="zh-CN" altLang="zh-CN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特殊情况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39341" y="844154"/>
            <a:ext cx="8428434" cy="38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leave at once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mustn’t /needn’t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？你必须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有必要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马上离开，是吗？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laugh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you?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你不准笑，知道吗？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 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tired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he?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他一定累了，是吗？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4]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当陈述部分含有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时，要分两种情况：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必须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有必要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，疑问部分用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；但是若陈述部分有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mustn’t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表示禁止，疑问部分用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表示推测，疑问部分不能用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，而应根据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后的动词结构采用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98319" y="2887266"/>
            <a:ext cx="22526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mustn’t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或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needn’t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9619" y="3309938"/>
            <a:ext cx="22526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must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829" y="4111228"/>
            <a:ext cx="225385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相应的动词形式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3]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用反意疑问句补全句子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One can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be too modest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No one can answer this question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They must finish the work today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He must be good at English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24262" y="1924051"/>
            <a:ext cx="22526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 one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71975" y="2293144"/>
            <a:ext cx="22526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 they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9062" y="2697957"/>
            <a:ext cx="22526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needn’t/mustn’t they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11216" y="3165872"/>
            <a:ext cx="22526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isn’t he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251222" y="681037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四、陈述部分为祈使句的反意疑问句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基本原则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1559719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 help 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you?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请帮帮我们，好吗？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Come with 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you?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同我们一起去，好吗？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forget to post the letter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you?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请别忘了寄信。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5]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若陈述部分为祈使句，疑问部分通常用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3619" y="3138488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will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特殊情况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Let’s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go there together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shall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we? 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我们一起去，好吗？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Let us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know your address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will you?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请把你的地址告诉我们，好吗？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自主发现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6]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当祈使句为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Let’s...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时，疑问部分总是用</a:t>
            </a:r>
            <a:r>
              <a:rPr lang="zh-CN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当祈使句为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Let us...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时，表示请求，疑问部分用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31607" y="2733676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shall we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67413" y="3112294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will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4]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用反意疑问句补全句子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Ellen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please pass me the salt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Don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draw on the wall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Let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 have fun on the playground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Let us help you clean the room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 smtClean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r>
              <a:rPr lang="en-US" altLang="zh-CN" dirty="0" smtClean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3382" y="1924051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will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63541" y="2301478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will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1753" y="2759869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shall we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6251" y="3113485"/>
            <a:ext cx="105013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will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思维导图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845" y="627480"/>
            <a:ext cx="6425804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Y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1361" y="1707630"/>
            <a:ext cx="56411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语法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3" y="465535"/>
            <a:ext cx="8560594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251222" y="1006079"/>
            <a:ext cx="8428434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反意疑问句由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陈述句＋简略疑问句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两部分组成，第一部分提出一种看法，第二部分用来质疑或表示证实。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2" name="矩形 11"/>
          <p:cNvSpPr>
            <a:spLocks noChangeArrowheads="1"/>
          </p:cNvSpPr>
          <p:nvPr/>
        </p:nvSpPr>
        <p:spPr bwMode="auto">
          <a:xfrm>
            <a:off x="251222" y="186094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一、基本用法与结构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222" y="2290763"/>
            <a:ext cx="8561784" cy="25622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likes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English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doesn’t he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？他喜欢英语，是吗？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doesn’t like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English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does he?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他不喜欢英语，是吗？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1]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陈述部分与疑问部分的动词时态和动词性质应保持一致，而且肯定和否定形式彼此相反，即陈述部分为肯定式时，疑问部分用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式，陈述部分为否定式时，疑问部分用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19875" y="3913585"/>
            <a:ext cx="6524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否定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7822" y="4327922"/>
            <a:ext cx="6524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肯定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反意疑问句的回答：答语要和实际情况相符合，遵循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实事求是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的原则。肯定的答案用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yes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＋肯定结构，否定的答案用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no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＋否定结构。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aren’t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 teacher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are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you?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你不是老师，是吗？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Yes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 am./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No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I’m not.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不，我是。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是的，我不是。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1]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用反意疑问句补全句子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He bought a new book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You haven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finished your homework yet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The songs in the movie 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The Sound of Music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”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are really beautiful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4485" y="1940719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didn’t he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5513" y="2301478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3437" y="3111103"/>
            <a:ext cx="12715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aren’t they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573881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二、特殊用法与结构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006079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few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friends 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he?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他在这儿几乎没朋友，是吗？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said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nothing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she?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她什么也没说，是不是？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unfair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it?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这不公平，不是吗？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There was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nothing in the room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there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？房间里什么也没有，是吗？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Everything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ready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isn’t it?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一切都准备好了吗？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don’t think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will come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will he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？我认为他不会来，是吗？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 thinks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she will come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doesn’t he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？他认为她会来，不是吗？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59569" y="627460"/>
            <a:ext cx="8428435" cy="38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若陈述部分含有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hardly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few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nothing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little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nobody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seldom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等否定词或半否定词，其疑问部分要用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式；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若陈述部分含有带否定前缀的词，疑问部分仍用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式；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当陈述部分为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句型时，疑问部分仍用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主语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当陈述部分的主语是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something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anything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nothing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everything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等复合不定代词时，其反意疑问句的主语要用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当陈述部分是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think/suppose/believe that...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结构时，其反意疑问句须与从句的主、谓语保持一致；主句的主语若非第一人称，则反意疑问句与主句的主语相一致。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7347" y="1437085"/>
            <a:ext cx="6524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肯定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7406" y="1834753"/>
            <a:ext cx="6524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否定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1637" y="2264569"/>
            <a:ext cx="6524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18360" y="3094435"/>
            <a:ext cx="6524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454819" y="789385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2]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用反意疑问句补全句子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Miss Li hardly has lunch at school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Linda ate nothing this morning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It is impossible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Usually there are at least two children in a western family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Nothing is important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⑥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 don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think that you can do it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64857" y="1616869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does she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1494" y="2022872"/>
            <a:ext cx="105013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did she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1832" y="2409826"/>
            <a:ext cx="1051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isn’t it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0344" y="2842022"/>
            <a:ext cx="12715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aren’t there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00450" y="3274219"/>
            <a:ext cx="12715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 it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3628" y="3643313"/>
            <a:ext cx="127158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can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627460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三、含情态动词的反意疑问句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基本原则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46485" y="1428750"/>
            <a:ext cx="8428434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can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speak English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can’t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he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他会说英语，是吗？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We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shouldn’t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go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should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we? 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我们不应该去，对不对？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自主发现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3]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在通常情况下，当陈述部分含有情态动词时，疑问部分应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名师提醒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dare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need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为实义动词时，疑问部分用助动词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do/does/did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＋主语。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She </a:t>
            </a:r>
            <a:r>
              <a:rPr lang="en-US" altLang="zh-CN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doesn’t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 dare to go home alone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does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 she?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3882" y="3049191"/>
            <a:ext cx="2997994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用与前面同样的情态动词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全屏显示(16:9)</PresentationFormat>
  <Paragraphs>124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等线</vt:lpstr>
      <vt:lpstr>黑体</vt:lpstr>
      <vt:lpstr>华文中宋</vt:lpstr>
      <vt:lpstr>楷体_GB2312</vt:lpstr>
      <vt:lpstr>宋 Math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2023-01-16T15:56:36Z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A66B9798AAD241F4BC5EF7B36C1D9912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