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657" r:id="rId2"/>
    <p:sldId id="363" r:id="rId3"/>
    <p:sldId id="630" r:id="rId4"/>
    <p:sldId id="631" r:id="rId5"/>
    <p:sldId id="632" r:id="rId6"/>
    <p:sldId id="634" r:id="rId7"/>
    <p:sldId id="620" r:id="rId8"/>
    <p:sldId id="635" r:id="rId9"/>
    <p:sldId id="636" r:id="rId10"/>
    <p:sldId id="637" r:id="rId11"/>
    <p:sldId id="639" r:id="rId12"/>
    <p:sldId id="638" r:id="rId13"/>
    <p:sldId id="652" r:id="rId14"/>
    <p:sldId id="653" r:id="rId15"/>
    <p:sldId id="654" r:id="rId16"/>
    <p:sldId id="640" r:id="rId17"/>
    <p:sldId id="641" r:id="rId18"/>
    <p:sldId id="642" r:id="rId19"/>
    <p:sldId id="643" r:id="rId20"/>
    <p:sldId id="655" r:id="rId21"/>
    <p:sldId id="644" r:id="rId22"/>
    <p:sldId id="645" r:id="rId23"/>
    <p:sldId id="646" r:id="rId24"/>
    <p:sldId id="656" r:id="rId25"/>
    <p:sldId id="538" r:id="rId26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1">
          <p15:clr>
            <a:srgbClr val="A4A3A4"/>
          </p15:clr>
        </p15:guide>
        <p15:guide id="2" pos="36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0" clrIdx="0"/>
  <p:cmAuthor id="2" name="dell" initials="d" lastIdx="1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571"/>
        <p:guide pos="3605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29T22:53:22.194" idx="1">
    <p:pos x="5103" y="1174"/>
    <p:text>本设计是引导学生类比正切函数得到的过程，从相似三角形入手，通过推导发现结论，由此引出正弦函数与与余弦函数的概念.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2023-01-16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初中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0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2.bin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1.bin"/><Relationship Id="rId2" Type="http://schemas.openxmlformats.org/officeDocument/2006/relationships/tags" Target="../tags/tag58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43.png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48.png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5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8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5"/>
          <p:cNvSpPr txBox="1"/>
          <p:nvPr/>
        </p:nvSpPr>
        <p:spPr>
          <a:xfrm>
            <a:off x="-28024" y="1786051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锐</a:t>
            </a:r>
            <a:r>
              <a:rPr lang="zh-CN" altLang="en-US" sz="66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角三角函数</a:t>
            </a:r>
            <a:endParaRPr lang="zh-CN" altLang="en-US" sz="66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-14012" y="3327146"/>
            <a:ext cx="12192000" cy="812530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课时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箭头: V 形 8"/>
          <p:cNvSpPr/>
          <p:nvPr/>
        </p:nvSpPr>
        <p:spPr>
          <a:xfrm>
            <a:off x="2807833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8"/>
          <p:cNvSpPr/>
          <p:nvPr/>
        </p:nvSpPr>
        <p:spPr>
          <a:xfrm>
            <a:off x="2235304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8"/>
          <p:cNvSpPr/>
          <p:nvPr/>
        </p:nvSpPr>
        <p:spPr>
          <a:xfrm>
            <a:off x="2519509" y="1997632"/>
            <a:ext cx="381030" cy="684835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68762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16"/>
          <p:cNvGrpSpPr/>
          <p:nvPr/>
        </p:nvGrpSpPr>
        <p:grpSpPr>
          <a:xfrm>
            <a:off x="832485" y="2508885"/>
            <a:ext cx="3134995" cy="2299335"/>
            <a:chOff x="1896" y="5547"/>
            <a:chExt cx="4937" cy="3621"/>
          </a:xfrm>
        </p:grpSpPr>
        <p:grpSp>
          <p:nvGrpSpPr>
            <p:cNvPr id="14" name="组合 13"/>
            <p:cNvGrpSpPr/>
            <p:nvPr/>
          </p:nvGrpSpPr>
          <p:grpSpPr>
            <a:xfrm>
              <a:off x="1896" y="5547"/>
              <a:ext cx="4937" cy="3311"/>
              <a:chOff x="1877" y="4054"/>
              <a:chExt cx="4937" cy="3311"/>
            </a:xfrm>
          </p:grpSpPr>
          <p:sp>
            <p:nvSpPr>
              <p:cNvPr id="4" name="直角三角形 3"/>
              <p:cNvSpPr/>
              <p:nvPr/>
            </p:nvSpPr>
            <p:spPr>
              <a:xfrm rot="16200000">
                <a:off x="3052" y="4072"/>
                <a:ext cx="2338" cy="3586"/>
              </a:xfrm>
              <a:prstGeom prst="rtTriangle">
                <a:avLst/>
              </a:prstGeom>
              <a:solidFill>
                <a:srgbClr val="F3E6D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1877" y="6634"/>
                <a:ext cx="618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901" y="6639"/>
                <a:ext cx="829" cy="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887" y="4054"/>
                <a:ext cx="927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5706" y="6720"/>
                <a:ext cx="2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691" y="6751"/>
                <a:ext cx="0" cy="2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6033" y="6899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141" y="8443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879" y="6594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076960" y="5316855"/>
            <a:ext cx="74695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结论：</a:t>
            </a: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对于锐角∠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,0&lt;sin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&lt;1;    0&lt;cos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&lt;1.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989330" y="918210"/>
            <a:ext cx="9338310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860"/>
              </a:lnSpc>
            </a:pPr>
            <a:r>
              <a:rPr lang="zh-CN" altLang="en-US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  <a:r>
              <a:rPr lang="en-US" altLang="zh-CN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(2)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结合图形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探究当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＜∠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A＜90°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时，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sinA</a:t>
            </a:r>
            <a:r>
              <a:rPr lang="zh-CN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cosA</a:t>
            </a:r>
            <a:r>
              <a:rPr lang="zh-CN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的取值范围是什么？</a:t>
            </a:r>
            <a:r>
              <a:rPr lang="en-US" altLang="zh-CN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632325" y="2729230"/>
            <a:ext cx="54724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由于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＞0,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＞0,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＞0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且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＜</a:t>
            </a:r>
            <a:r>
              <a:rPr lang="en-US" altLang="zh-CN" sz="2800" i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99660" y="3626485"/>
          <a:ext cx="3471545" cy="969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r:id="rId3" imgW="1295400" imgH="393700" progId="Equation.KSEE3">
                  <p:embed/>
                </p:oleObj>
              </mc:Choice>
              <mc:Fallback>
                <p:oleObj r:id="rId3" imgW="1295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99660" y="3626485"/>
                        <a:ext cx="3471545" cy="969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2480945" y="1008380"/>
            <a:ext cx="4126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华文楷体" panose="02010600040101010101" charset="-122"/>
                <a:sym typeface="+mn-ea"/>
              </a:rPr>
              <a:t>特殊角的正弦值、余弦值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08125" y="1606550"/>
            <a:ext cx="7529830" cy="650875"/>
          </a:xfrm>
          <a:prstGeom prst="rect">
            <a:avLst/>
          </a:prstGeom>
          <a:noFill/>
          <a:ln w="28575" cmpd="thickThin">
            <a:noFill/>
            <a:prstDash val="solid"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solidFill>
                  <a:schemeClr val="tx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问题：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所学知识，请将下表内容补充完整。</a:t>
            </a:r>
            <a:endParaRPr lang="en-US" altLang="zh-CN" sz="2800" b="1" i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354580" y="2202815"/>
            <a:ext cx="2122170" cy="2207895"/>
            <a:chOff x="1308" y="3469"/>
            <a:chExt cx="3342" cy="3477"/>
          </a:xfrm>
        </p:grpSpPr>
        <p:grpSp>
          <p:nvGrpSpPr>
            <p:cNvPr id="16" name="组合 15"/>
            <p:cNvGrpSpPr/>
            <p:nvPr/>
          </p:nvGrpSpPr>
          <p:grpSpPr>
            <a:xfrm>
              <a:off x="1308" y="3469"/>
              <a:ext cx="3342" cy="3477"/>
              <a:chOff x="1732" y="5259"/>
              <a:chExt cx="3342" cy="3477"/>
            </a:xfrm>
          </p:grpSpPr>
          <p:sp>
            <p:nvSpPr>
              <p:cNvPr id="15" name="直角三角形 14"/>
              <p:cNvSpPr/>
              <p:nvPr/>
            </p:nvSpPr>
            <p:spPr>
              <a:xfrm>
                <a:off x="2261" y="5776"/>
                <a:ext cx="2205" cy="2378"/>
              </a:xfrm>
              <a:prstGeom prst="rtTriangl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371" name="文本框 24"/>
              <p:cNvSpPr txBox="1"/>
              <p:nvPr/>
            </p:nvSpPr>
            <p:spPr>
              <a:xfrm>
                <a:off x="1859" y="5259"/>
                <a:ext cx="608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5372" name="文本框 26"/>
              <p:cNvSpPr txBox="1"/>
              <p:nvPr/>
            </p:nvSpPr>
            <p:spPr>
              <a:xfrm>
                <a:off x="4466" y="8011"/>
                <a:ext cx="608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5373" name="文本框 28"/>
              <p:cNvSpPr txBox="1"/>
              <p:nvPr/>
            </p:nvSpPr>
            <p:spPr>
              <a:xfrm>
                <a:off x="1732" y="8011"/>
                <a:ext cx="608" cy="72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lstStyle/>
              <a:p>
                <a:r>
                  <a:rPr lang="en-US" altLang="zh-CN" sz="2400" b="1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18" name="弧形 17"/>
              <p:cNvSpPr/>
              <p:nvPr/>
            </p:nvSpPr>
            <p:spPr>
              <a:xfrm rot="7320000">
                <a:off x="2016" y="5685"/>
                <a:ext cx="908" cy="907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2390" y="6651"/>
                <a:ext cx="1090" cy="628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r>
                  <a:rPr lang="en-US" altLang="zh-CN" sz="2000" b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45</a:t>
                </a:r>
                <a:r>
                  <a:rPr lang="zh-CN" altLang="en-US" sz="2000" b="1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  <a:sym typeface="+mn-ea"/>
                  </a:rPr>
                  <a:t>°</a:t>
                </a:r>
                <a:endParaRPr lang="en-US" altLang="zh-CN" sz="20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endParaRPr>
              </a:p>
            </p:txBody>
          </p:sp>
        </p:grpSp>
        <p:sp>
          <p:nvSpPr>
            <p:cNvPr id="38" name="矩形 37"/>
            <p:cNvSpPr/>
            <p:nvPr/>
          </p:nvSpPr>
          <p:spPr>
            <a:xfrm>
              <a:off x="1837" y="6125"/>
              <a:ext cx="226" cy="22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431415" y="4169410"/>
            <a:ext cx="1869440" cy="2530475"/>
            <a:chOff x="1429" y="6566"/>
            <a:chExt cx="2944" cy="3985"/>
          </a:xfrm>
        </p:grpSpPr>
        <p:sp>
          <p:nvSpPr>
            <p:cNvPr id="32" name="直角三角形 31"/>
            <p:cNvSpPr/>
            <p:nvPr/>
          </p:nvSpPr>
          <p:spPr>
            <a:xfrm>
              <a:off x="1966" y="7072"/>
              <a:ext cx="1884" cy="3129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24"/>
            <p:cNvSpPr txBox="1"/>
            <p:nvPr/>
          </p:nvSpPr>
          <p:spPr>
            <a:xfrm>
              <a:off x="1528" y="6566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34" name="文本框 26"/>
            <p:cNvSpPr txBox="1"/>
            <p:nvPr/>
          </p:nvSpPr>
          <p:spPr>
            <a:xfrm>
              <a:off x="3765" y="9788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35" name="文本框 28"/>
            <p:cNvSpPr txBox="1"/>
            <p:nvPr/>
          </p:nvSpPr>
          <p:spPr>
            <a:xfrm>
              <a:off x="1429" y="9826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36" name="弧形 35"/>
            <p:cNvSpPr/>
            <p:nvPr/>
          </p:nvSpPr>
          <p:spPr>
            <a:xfrm rot="7320000">
              <a:off x="1725" y="7337"/>
              <a:ext cx="908" cy="907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966" y="8322"/>
              <a:ext cx="1090" cy="628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30</a:t>
              </a:r>
              <a:r>
                <a:rPr lang="zh-CN" altLang="en-US" sz="20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°</a:t>
              </a:r>
            </a:p>
          </p:txBody>
        </p:sp>
        <p:sp>
          <p:nvSpPr>
            <p:cNvPr id="39" name="矩形 38"/>
            <p:cNvSpPr/>
            <p:nvPr/>
          </p:nvSpPr>
          <p:spPr>
            <a:xfrm>
              <a:off x="1966" y="9955"/>
              <a:ext cx="226" cy="22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3" name="表格 4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878705" y="2528570"/>
          <a:ext cx="5576570" cy="1925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>
                      <a:solidFill>
                        <a:schemeClr val="tx1"/>
                      </a:solidFill>
                      <a:prstDash val="solid"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30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lnL>
                      <a:noFill/>
                    </a:lnL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45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60</a:t>
                      </a:r>
                      <a:r>
                        <a:rPr lang="zh-CN" altLang="en-US" sz="2400"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  <a:sym typeface="+mn-ea"/>
                        </a:rPr>
                        <a:t>°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b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sin </a:t>
                      </a:r>
                      <a:r>
                        <a:rPr lang="en-US" altLang="zh-CN" sz="2400" b="1" i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A</a:t>
                      </a:r>
                    </a:p>
                  </a:txBody>
                  <a:tcPr anchor="ctr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9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b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cos </a:t>
                      </a:r>
                      <a:r>
                        <a:rPr lang="en-US" altLang="zh-CN" sz="2400" b="1" i="1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A</a:t>
                      </a:r>
                      <a:r>
                        <a:rPr lang="zh-CN" altLang="en-US" sz="2400" b="1">
                          <a:latin typeface="Times New Roman" panose="02020603050405020304" pitchFamily="18" charset="0"/>
                          <a:ea typeface="黑体" panose="02010609060101010101" pitchFamily="49" charset="-122"/>
                          <a:sym typeface="+mn-ea"/>
                        </a:rPr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4" name="文本框 43"/>
          <p:cNvSpPr txBox="1"/>
          <p:nvPr/>
        </p:nvSpPr>
        <p:spPr>
          <a:xfrm>
            <a:off x="5746750" y="2534285"/>
            <a:ext cx="724535" cy="4108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锐角</a:t>
            </a:r>
            <a:r>
              <a:rPr lang="en-US" altLang="zh-CN" sz="1600" b="1" i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A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808855" y="2824480"/>
            <a:ext cx="1500505" cy="410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锐角三角函数</a:t>
            </a:r>
            <a:endParaRPr lang="zh-CN" altLang="en-US" sz="16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215640" y="4041140"/>
            <a:ext cx="30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547745" y="5227955"/>
            <a:ext cx="30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386330" y="3194050"/>
            <a:ext cx="30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3237865" y="6436995"/>
            <a:ext cx="309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</a:p>
        </p:txBody>
      </p:sp>
      <p:graphicFrame>
        <p:nvGraphicFramePr>
          <p:cNvPr id="51" name="对象 5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3390265" y="2992755"/>
          <a:ext cx="41465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r:id="rId4" imgW="241300" imgH="215900" progId="Equation.KSEE3">
                  <p:embed/>
                </p:oleObj>
              </mc:Choice>
              <mc:Fallback>
                <p:oleObj r:id="rId4" imgW="241300" imgH="2159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90265" y="2992755"/>
                        <a:ext cx="41465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对象 5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369185" y="5477828"/>
          <a:ext cx="39306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r:id="rId6" imgW="228600" imgH="228600" progId="Equation.KSEE3">
                  <p:embed/>
                </p:oleObj>
              </mc:Choice>
              <mc:Fallback>
                <p:oleObj r:id="rId6" imgW="2286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9185" y="5477828"/>
                        <a:ext cx="39306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对象 5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923405" y="3158490"/>
          <a:ext cx="255905" cy="66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923405" y="3158490"/>
                        <a:ext cx="255905" cy="66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对象 5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97215" y="3207385"/>
          <a:ext cx="391160" cy="633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r:id="rId10" imgW="266700" imgH="431800" progId="Equation.KSEE3">
                  <p:embed/>
                </p:oleObj>
              </mc:Choice>
              <mc:Fallback>
                <p:oleObj r:id="rId10" imgW="266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7215" y="3207385"/>
                        <a:ext cx="391160" cy="633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对象 5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510395" y="3213100"/>
          <a:ext cx="365125" cy="61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r:id="rId12" imgW="254000" imgH="431800" progId="Equation.KSEE3">
                  <p:embed/>
                </p:oleObj>
              </mc:Choice>
              <mc:Fallback>
                <p:oleObj r:id="rId12" imgW="2540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510395" y="3213100"/>
                        <a:ext cx="365125" cy="619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对象 5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873875" y="3832860"/>
          <a:ext cx="365125" cy="61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r:id="rId14" imgW="254000" imgH="431800" progId="Equation.KSEE3">
                  <p:embed/>
                </p:oleObj>
              </mc:Choice>
              <mc:Fallback>
                <p:oleObj r:id="rId14" imgW="2540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873875" y="3832860"/>
                        <a:ext cx="365125" cy="619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对象 5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97215" y="3840480"/>
          <a:ext cx="391160" cy="633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r:id="rId15" imgW="266700" imgH="431800" progId="Equation.KSEE3">
                  <p:embed/>
                </p:oleObj>
              </mc:Choice>
              <mc:Fallback>
                <p:oleObj r:id="rId15" imgW="266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7215" y="3840480"/>
                        <a:ext cx="391160" cy="633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对象 6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9565005" y="3811905"/>
          <a:ext cx="255905" cy="66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r:id="rId16" imgW="152400" imgH="393700" progId="Equation.KSEE3">
                  <p:embed/>
                </p:oleObj>
              </mc:Choice>
              <mc:Fallback>
                <p:oleObj r:id="rId16" imgW="1524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565005" y="3811905"/>
                        <a:ext cx="255905" cy="66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对象 6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97215" y="3207385"/>
          <a:ext cx="391160" cy="633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r:id="rId17" imgW="266700" imgH="431800" progId="Equation.KSEE3">
                  <p:embed/>
                </p:oleObj>
              </mc:Choice>
              <mc:Fallback>
                <p:oleObj r:id="rId17" imgW="266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7215" y="3207385"/>
                        <a:ext cx="391160" cy="633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对象 6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197215" y="3840480"/>
          <a:ext cx="391160" cy="633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r:id="rId18" imgW="266700" imgH="431800" progId="Equation.KSEE3">
                  <p:embed/>
                </p:oleObj>
              </mc:Choice>
              <mc:Fallback>
                <p:oleObj r:id="rId18" imgW="266700" imgH="4318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197215" y="3840480"/>
                        <a:ext cx="391160" cy="633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圆角矩形 31"/>
          <p:cNvSpPr/>
          <p:nvPr/>
        </p:nvSpPr>
        <p:spPr>
          <a:xfrm>
            <a:off x="517843" y="90932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7" grpId="0"/>
      <p:bldP spid="48" grpId="0"/>
      <p:bldP spid="49" grpId="0"/>
      <p:bldP spid="50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298575" y="2955290"/>
            <a:ext cx="9595485" cy="2173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在直角三角形中，锐角</a:t>
            </a:r>
            <a:r>
              <a:rPr lang="zh-CN" altLang="en-US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α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的正弦值、余弦值、正切值，都是唯一确定的；当锐角</a:t>
            </a:r>
            <a:r>
              <a:rPr lang="zh-CN" altLang="en-US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α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变化时，其正弦值、余弦值、正切值也相应的变化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  <a:p>
            <a:pPr fontAlgn="auto">
              <a:lnSpc>
                <a:spcPts val="4060"/>
              </a:lnSpc>
            </a:pP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我们把锐角</a:t>
            </a:r>
            <a:r>
              <a:rPr lang="zh-CN" altLang="en-US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α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的正弦、余弦、正切统称为</a:t>
            </a:r>
            <a:r>
              <a:rPr lang="zh-CN" altLang="zh-CN" sz="2800" dirty="0">
                <a:solidFill>
                  <a:srgbClr val="EA555C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α</a:t>
            </a:r>
            <a:r>
              <a:rPr lang="zh-CN" altLang="zh-CN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的三角函数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5" name="圆角矩形标注 24"/>
          <p:cNvSpPr/>
          <p:nvPr/>
        </p:nvSpPr>
        <p:spPr>
          <a:xfrm>
            <a:off x="5730875" y="925195"/>
            <a:ext cx="3535045" cy="1544320"/>
          </a:xfrm>
          <a:prstGeom prst="wedgeRoundRectCallout">
            <a:avLst>
              <a:gd name="adj1" fmla="val -49198"/>
              <a:gd name="adj2" fmla="val 8659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lnSpc>
                <a:spcPts val="4060"/>
              </a:lnSpc>
            </a:pPr>
            <a:r>
              <a:rPr lang="zh-CN" altLang="en-US" sz="2800" i="1">
                <a:latin typeface="Times New Roman" panose="02020603050405020304" pitchFamily="18" charset="0"/>
                <a:ea typeface="方正准圆简体" panose="02010601030101010101" charset="-122"/>
                <a:cs typeface="Times New Roman" panose="02020603050405020304" pitchFamily="18" charset="0"/>
              </a:rPr>
              <a:t>α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方正准圆简体" panose="02010601030101010101" charset="-122"/>
              </a:rPr>
              <a:t>与其正弦、余弦、正切之间是否具备函数关系</a:t>
            </a:r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  <a:cs typeface="方正准圆简体" panose="02010601030101010101" charset="-122"/>
              </a:rPr>
              <a:t>？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079105" y="2001520"/>
            <a:ext cx="9194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具备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 animBg="1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18"/>
          <p:cNvSpPr/>
          <p:nvPr/>
        </p:nvSpPr>
        <p:spPr>
          <a:xfrm>
            <a:off x="10400030" y="3016250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720580" y="3016250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8579485" y="3016250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547995" y="3181985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958080" y="3088640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3773170" y="3088640"/>
            <a:ext cx="409575" cy="1128395"/>
          </a:xfrm>
          <a:prstGeom prst="ellipse">
            <a:avLst/>
          </a:prstGeom>
          <a:solidFill>
            <a:srgbClr val="F3E6DE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27710" y="1356995"/>
            <a:ext cx="616140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例</a:t>
            </a:r>
            <a:r>
              <a:rPr lang="en-US" altLang="x-none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（课本</a:t>
            </a:r>
            <a:r>
              <a:rPr lang="en-US" altLang="zh-CN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107</a:t>
            </a:r>
            <a:r>
              <a:rPr lang="zh-CN" altLang="en-US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页例</a:t>
            </a:r>
            <a:r>
              <a:rPr lang="en-US" altLang="zh-CN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求下列各式的值：</a:t>
            </a: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531929" y="2258060"/>
          <a:ext cx="3488055" cy="49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r:id="rId3" imgW="1651000" imgH="228600" progId="Equation.KSEE3">
                  <p:embed/>
                </p:oleObj>
              </mc:Choice>
              <mc:Fallback>
                <p:oleObj r:id="rId3" imgW="1651000" imgH="2286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31929" y="2258060"/>
                        <a:ext cx="3488055" cy="49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623570" y="2199640"/>
            <a:ext cx="565086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2sin30°+3tan30°-tan45°</a:t>
            </a:r>
          </a:p>
        </p:txBody>
      </p:sp>
      <p:graphicFrame>
        <p:nvGraphicFramePr>
          <p:cNvPr id="7" name="对象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92580" y="3181985"/>
          <a:ext cx="4212590" cy="2075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5" imgW="1816100" imgH="927100" progId="Equation.KSEE3">
                  <p:embed/>
                </p:oleObj>
              </mc:Choice>
              <mc:Fallback>
                <p:oleObj r:id="rId5" imgW="1816100" imgH="927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2580" y="3181985"/>
                        <a:ext cx="4212590" cy="2075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6532245" y="3088323"/>
          <a:ext cx="4359910" cy="2532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r:id="rId7" imgW="1879600" imgH="1130300" progId="Equation.KSEE3">
                  <p:embed/>
                </p:oleObj>
              </mc:Choice>
              <mc:Fallback>
                <p:oleObj r:id="rId7" imgW="1879600" imgH="11303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2245" y="3088323"/>
                        <a:ext cx="4359910" cy="25323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圆角矩形标注 19"/>
          <p:cNvSpPr/>
          <p:nvPr/>
        </p:nvSpPr>
        <p:spPr>
          <a:xfrm>
            <a:off x="7017385" y="836295"/>
            <a:ext cx="3874770" cy="1138555"/>
          </a:xfrm>
          <a:prstGeom prst="wedgeRoundRectCallout">
            <a:avLst>
              <a:gd name="adj1" fmla="val 40757"/>
              <a:gd name="adj2" fmla="val 1291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三角函数值的代入过程要清晰的体现出来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26" name="矩形 25"/>
          <p:cNvSpPr/>
          <p:nvPr/>
        </p:nvSpPr>
        <p:spPr>
          <a:xfrm>
            <a:off x="1194435" y="5753735"/>
            <a:ext cx="9116695" cy="759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熟记</a:t>
            </a:r>
            <a:r>
              <a:rPr lang="en-US" altLang="zh-CN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30°</a:t>
            </a:r>
            <a:r>
              <a: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45°</a:t>
            </a:r>
            <a:r>
              <a: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60°</a:t>
            </a:r>
            <a:r>
              <a:rPr lang="zh-CN" altLang="en-US" sz="280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角的三角函数值很重要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50850" y="312420"/>
            <a:ext cx="2044700" cy="521970"/>
            <a:chOff x="752" y="350"/>
            <a:chExt cx="3220" cy="822"/>
          </a:xfrm>
        </p:grpSpPr>
        <p:sp>
          <p:nvSpPr>
            <p:cNvPr id="5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1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3" grpId="0" animBg="1"/>
      <p:bldP spid="12" grpId="0" animBg="1"/>
      <p:bldP spid="11" grpId="0" animBg="1"/>
      <p:bldP spid="10" grpId="0" animBg="1"/>
      <p:bldP spid="6" grpId="0"/>
      <p:bldP spid="20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299517" y="1059076"/>
            <a:ext cx="11892483" cy="603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例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  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∠C=90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°，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AB=10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BC=6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，求</a:t>
            </a:r>
            <a:r>
              <a:rPr lang="en-US" altLang="zh-CN" sz="24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sinA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cosA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tanA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的值。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8544272" y="2128856"/>
            <a:ext cx="2480309" cy="1938020"/>
            <a:chOff x="7747" y="4765"/>
            <a:chExt cx="3907" cy="3051"/>
          </a:xfrm>
        </p:grpSpPr>
        <p:grpSp>
          <p:nvGrpSpPr>
            <p:cNvPr id="4" name="组合 2"/>
            <p:cNvGrpSpPr/>
            <p:nvPr/>
          </p:nvGrpSpPr>
          <p:grpSpPr>
            <a:xfrm>
              <a:off x="7747" y="4765"/>
              <a:ext cx="3896" cy="3051"/>
              <a:chOff x="7748" y="4765"/>
              <a:chExt cx="3895" cy="3051"/>
            </a:xfrm>
          </p:grpSpPr>
          <p:grpSp>
            <p:nvGrpSpPr>
              <p:cNvPr id="7" name="组合 9"/>
              <p:cNvGrpSpPr/>
              <p:nvPr/>
            </p:nvGrpSpPr>
            <p:grpSpPr>
              <a:xfrm>
                <a:off x="8328" y="5209"/>
                <a:ext cx="2750" cy="2040"/>
                <a:chOff x="1436" y="4192"/>
                <a:chExt cx="2750" cy="2040"/>
              </a:xfrm>
            </p:grpSpPr>
            <p:grpSp>
              <p:nvGrpSpPr>
                <p:cNvPr id="11" name="组合 4"/>
                <p:cNvGrpSpPr/>
                <p:nvPr/>
              </p:nvGrpSpPr>
              <p:grpSpPr>
                <a:xfrm>
                  <a:off x="1436" y="4192"/>
                  <a:ext cx="2750" cy="2041"/>
                  <a:chOff x="963" y="4493"/>
                  <a:chExt cx="2750" cy="2041"/>
                </a:xfrm>
              </p:grpSpPr>
              <p:cxnSp>
                <p:nvCxnSpPr>
                  <p:cNvPr id="15" name="直接连接符 1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3685" y="4493"/>
                    <a:ext cx="0" cy="204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直接连接符 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63" y="4524"/>
                    <a:ext cx="2751" cy="201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7" name="直接连接符 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63" y="6534"/>
                    <a:ext cx="2722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12" name="组合 8"/>
                <p:cNvGrpSpPr/>
                <p:nvPr/>
              </p:nvGrpSpPr>
              <p:grpSpPr>
                <a:xfrm>
                  <a:off x="3910" y="5958"/>
                  <a:ext cx="252" cy="275"/>
                  <a:chOff x="4479" y="6988"/>
                  <a:chExt cx="680" cy="680"/>
                </a:xfrm>
              </p:grpSpPr>
              <p:cxnSp>
                <p:nvCxnSpPr>
                  <p:cNvPr id="13" name="直接连接符 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479" y="6988"/>
                    <a:ext cx="0" cy="68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4" name="直接连接符 7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4479" y="6988"/>
                    <a:ext cx="680" cy="2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8" name="文本框 24"/>
              <p:cNvSpPr txBox="1">
                <a:spLocks noChangeArrowheads="1"/>
              </p:cNvSpPr>
              <p:nvPr/>
            </p:nvSpPr>
            <p:spPr bwMode="auto">
              <a:xfrm>
                <a:off x="7748" y="6992"/>
                <a:ext cx="637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  <a:sym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9" name="文本框 26"/>
              <p:cNvSpPr txBox="1">
                <a:spLocks noChangeArrowheads="1"/>
              </p:cNvSpPr>
              <p:nvPr/>
            </p:nvSpPr>
            <p:spPr bwMode="auto">
              <a:xfrm>
                <a:off x="11006" y="4765"/>
                <a:ext cx="637" cy="8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10" name="文本框 28"/>
              <p:cNvSpPr txBox="1">
                <a:spLocks noChangeArrowheads="1"/>
              </p:cNvSpPr>
              <p:nvPr/>
            </p:nvSpPr>
            <p:spPr bwMode="auto">
              <a:xfrm>
                <a:off x="10939" y="6962"/>
                <a:ext cx="662" cy="8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</p:grpSp>
        <p:sp>
          <p:nvSpPr>
            <p:cNvPr id="5" name="文本框 3"/>
            <p:cNvSpPr txBox="1">
              <a:spLocks noChangeArrowheads="1"/>
            </p:cNvSpPr>
            <p:nvPr/>
          </p:nvSpPr>
          <p:spPr bwMode="auto">
            <a:xfrm>
              <a:off x="9024" y="5523"/>
              <a:ext cx="857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10</a:t>
              </a:r>
            </a:p>
          </p:txBody>
        </p:sp>
        <p:sp>
          <p:nvSpPr>
            <p:cNvPr id="6" name="文本框 4"/>
            <p:cNvSpPr txBox="1">
              <a:spLocks noChangeArrowheads="1"/>
            </p:cNvSpPr>
            <p:nvPr/>
          </p:nvSpPr>
          <p:spPr bwMode="auto">
            <a:xfrm>
              <a:off x="11080" y="5870"/>
              <a:ext cx="574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6</a:t>
              </a:r>
            </a:p>
          </p:txBody>
        </p:sp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023264" y="1887870"/>
            <a:ext cx="26212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解：由勾股定理得</a:t>
            </a:r>
          </a:p>
        </p:txBody>
      </p:sp>
      <p:graphicFrame>
        <p:nvGraphicFramePr>
          <p:cNvPr id="19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70266" y="2515886"/>
          <a:ext cx="4439839" cy="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r:id="rId4" imgW="2082800" imgH="254000" progId="Equation.3">
                  <p:embed/>
                </p:oleObj>
              </mc:Choice>
              <mc:Fallback>
                <p:oleObj r:id="rId4" imgW="2082800" imgH="2540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70266" y="2515886"/>
                        <a:ext cx="4439839" cy="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"/>
          <p:cNvGrpSpPr/>
          <p:nvPr/>
        </p:nvGrpSpPr>
        <p:grpSpPr>
          <a:xfrm>
            <a:off x="1105814" y="3283919"/>
            <a:ext cx="3528000" cy="756000"/>
            <a:chOff x="1603" y="6517"/>
            <a:chExt cx="5906" cy="1399"/>
          </a:xfrm>
        </p:grpSpPr>
        <p:sp>
          <p:nvSpPr>
            <p:cNvPr id="21" name="文本框 8"/>
            <p:cNvSpPr txBox="1">
              <a:spLocks noChangeArrowheads="1"/>
            </p:cNvSpPr>
            <p:nvPr/>
          </p:nvSpPr>
          <p:spPr bwMode="auto">
            <a:xfrm>
              <a:off x="1603" y="6803"/>
              <a:ext cx="1248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因此</a:t>
              </a:r>
            </a:p>
          </p:txBody>
        </p:sp>
        <p:graphicFrame>
          <p:nvGraphicFramePr>
            <p:cNvPr id="22" name="对象 9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2894" y="6517"/>
            <a:ext cx="4615" cy="1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r:id="rId6" imgW="1295400" imgH="393700" progId="Equation.3">
                    <p:embed/>
                  </p:oleObj>
                </mc:Choice>
                <mc:Fallback>
                  <p:oleObj r:id="rId6" imgW="1295400" imgH="393700" progId="Equation.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894" y="6517"/>
                          <a:ext cx="4615" cy="1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对象 2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51303" y="4039885"/>
          <a:ext cx="2685533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r:id="rId8" imgW="1333500" imgH="393700" progId="Equation.3">
                  <p:embed/>
                </p:oleObj>
              </mc:Choice>
              <mc:Fallback>
                <p:oleObj r:id="rId8" imgW="1333500" imgH="3937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51303" y="4039885"/>
                        <a:ext cx="2685533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对象 2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82458" y="5042218"/>
          <a:ext cx="2429770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10" imgW="28956000" imgH="9448800" progId="Equation.DSMT4">
                  <p:embed/>
                </p:oleObj>
              </mc:Choice>
              <mc:Fallback>
                <p:oleObj name="Equation" r:id="rId10" imgW="289560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82458" y="5042218"/>
                        <a:ext cx="2429770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组合 14"/>
          <p:cNvGrpSpPr/>
          <p:nvPr/>
        </p:nvGrpSpPr>
        <p:grpSpPr>
          <a:xfrm>
            <a:off x="5257194" y="4669010"/>
            <a:ext cx="5814060" cy="1973262"/>
            <a:chOff x="-222" y="6422"/>
            <a:chExt cx="9157" cy="3106"/>
          </a:xfrm>
        </p:grpSpPr>
        <p:sp>
          <p:nvSpPr>
            <p:cNvPr id="26" name="云形标注 13"/>
            <p:cNvSpPr>
              <a:spLocks noChangeArrowheads="1"/>
            </p:cNvSpPr>
            <p:nvPr/>
          </p:nvSpPr>
          <p:spPr bwMode="auto">
            <a:xfrm>
              <a:off x="-222" y="6422"/>
              <a:ext cx="9157" cy="3106"/>
            </a:xfrm>
            <a:prstGeom prst="cloudCallout">
              <a:avLst>
                <a:gd name="adj1" fmla="val -46124"/>
                <a:gd name="adj2" fmla="val -90179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7" name="文本框 12"/>
            <p:cNvSpPr txBox="1">
              <a:spLocks noChangeArrowheads="1"/>
            </p:cNvSpPr>
            <p:nvPr/>
          </p:nvSpPr>
          <p:spPr bwMode="auto">
            <a:xfrm>
              <a:off x="704" y="6815"/>
              <a:ext cx="7584" cy="2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在直角三角形中，如果已知两条边的长度，即可求出所有锐角的正弦、余弦和正切值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/>
          <p:nvPr/>
        </p:nvGrpSpPr>
        <p:grpSpPr>
          <a:xfrm>
            <a:off x="8537938" y="2047796"/>
            <a:ext cx="3138487" cy="2116137"/>
            <a:chOff x="3512" y="391"/>
            <a:chExt cx="2119" cy="1613"/>
          </a:xfrm>
        </p:grpSpPr>
        <p:sp>
          <p:nvSpPr>
            <p:cNvPr id="3" name="AutoShape 12"/>
            <p:cNvSpPr>
              <a:spLocks noChangeArrowheads="1"/>
            </p:cNvSpPr>
            <p:nvPr/>
          </p:nvSpPr>
          <p:spPr bwMode="auto">
            <a:xfrm flipH="1">
              <a:off x="3787" y="618"/>
              <a:ext cx="1496" cy="1134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ea typeface="黑体" panose="02010609060101010101" pitchFamily="49" charset="-122"/>
              </a:endParaRPr>
            </a:p>
          </p:txBody>
        </p:sp>
        <p:sp>
          <p:nvSpPr>
            <p:cNvPr id="4" name="Text Box 13"/>
            <p:cNvSpPr txBox="1">
              <a:spLocks noChangeArrowheads="1"/>
            </p:cNvSpPr>
            <p:nvPr/>
          </p:nvSpPr>
          <p:spPr bwMode="auto">
            <a:xfrm>
              <a:off x="3512" y="1597"/>
              <a:ext cx="36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5" name="Text Box 14"/>
            <p:cNvSpPr txBox="1">
              <a:spLocks noChangeArrowheads="1"/>
            </p:cNvSpPr>
            <p:nvPr/>
          </p:nvSpPr>
          <p:spPr bwMode="auto">
            <a:xfrm>
              <a:off x="5268" y="391"/>
              <a:ext cx="36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6" name="Text Box 15"/>
            <p:cNvSpPr txBox="1">
              <a:spLocks noChangeArrowheads="1"/>
            </p:cNvSpPr>
            <p:nvPr/>
          </p:nvSpPr>
          <p:spPr bwMode="auto">
            <a:xfrm>
              <a:off x="5262" y="1606"/>
              <a:ext cx="36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5247" y="1072"/>
              <a:ext cx="273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6</a:t>
              </a:r>
            </a:p>
          </p:txBody>
        </p:sp>
        <p:sp>
          <p:nvSpPr>
            <p:cNvPr id="8" name="Freeform 17"/>
            <p:cNvSpPr>
              <a:spLocks noChangeArrowheads="1"/>
            </p:cNvSpPr>
            <p:nvPr/>
          </p:nvSpPr>
          <p:spPr bwMode="auto">
            <a:xfrm>
              <a:off x="5156" y="1606"/>
              <a:ext cx="127" cy="146"/>
            </a:xfrm>
            <a:custGeom>
              <a:avLst/>
              <a:gdLst>
                <a:gd name="T0" fmla="*/ 90 w 90"/>
                <a:gd name="T1" fmla="*/ 0 h 91"/>
                <a:gd name="T2" fmla="*/ 0 w 90"/>
                <a:gd name="T3" fmla="*/ 0 h 91"/>
                <a:gd name="T4" fmla="*/ 0 w 90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1">
                  <a:moveTo>
                    <a:pt x="90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9" name="组合 2"/>
          <p:cNvGrpSpPr/>
          <p:nvPr/>
        </p:nvGrpSpPr>
        <p:grpSpPr>
          <a:xfrm>
            <a:off x="124211" y="842416"/>
            <a:ext cx="12129310" cy="917749"/>
            <a:chOff x="-2204" y="1326"/>
            <a:chExt cx="19102" cy="1445"/>
          </a:xfrm>
        </p:grpSpPr>
        <p:sp>
          <p:nvSpPr>
            <p:cNvPr id="10" name="Text Box 2"/>
            <p:cNvSpPr txBox="1"/>
            <p:nvPr/>
          </p:nvSpPr>
          <p:spPr>
            <a:xfrm>
              <a:off x="-2204" y="1326"/>
              <a:ext cx="19102" cy="11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70000"/>
                </a:lnSpc>
                <a:spcBef>
                  <a:spcPct val="0"/>
                </a:spcBef>
                <a:defRPr/>
              </a:pPr>
              <a:r>
                <a:rPr lang="zh-CN" altLang="en-US" sz="2400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2400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    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如图，在 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Rt△ABC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∠C = 90°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BC = 6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sinA =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  ，求 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cosA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、</a:t>
              </a:r>
              <a:r>
                <a:rPr lang="en-US" altLang="zh-CN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tanB </a:t>
              </a:r>
              <a:r>
                <a:rPr lang="zh-CN" altLang="en-US" sz="2400" noProof="1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的值。</a:t>
              </a:r>
            </a:p>
          </p:txBody>
        </p:sp>
        <p:graphicFrame>
          <p:nvGraphicFramePr>
            <p:cNvPr id="11" name="对象 2"/>
            <p:cNvGraphicFramePr>
              <a:graphicFrameLocks noChangeAspect="1"/>
            </p:cNvGraphicFramePr>
            <p:nvPr/>
          </p:nvGraphicFramePr>
          <p:xfrm>
            <a:off x="10196" y="1326"/>
            <a:ext cx="502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r:id="rId3" imgW="139700" imgH="393700" progId="Equation.DSMT4">
                    <p:embed/>
                  </p:oleObj>
                </mc:Choice>
                <mc:Fallback>
                  <p:oleObj r:id="rId3" imgW="1397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0196" y="1326"/>
                          <a:ext cx="502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组合 11"/>
          <p:cNvGrpSpPr/>
          <p:nvPr/>
        </p:nvGrpSpPr>
        <p:grpSpPr>
          <a:xfrm>
            <a:off x="692593" y="1850444"/>
            <a:ext cx="3816350" cy="917575"/>
            <a:chOff x="497" y="3628"/>
            <a:chExt cx="6010" cy="1444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97" y="3932"/>
              <a:ext cx="601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解：∵</a:t>
              </a:r>
            </a:p>
          </p:txBody>
        </p:sp>
        <p:graphicFrame>
          <p:nvGraphicFramePr>
            <p:cNvPr id="14" name="对象 4"/>
            <p:cNvGraphicFramePr>
              <a:graphicFrameLocks noChangeAspect="1"/>
            </p:cNvGraphicFramePr>
            <p:nvPr/>
          </p:nvGraphicFramePr>
          <p:xfrm>
            <a:off x="2416" y="3627"/>
            <a:ext cx="2825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r:id="rId5" imgW="787400" imgH="393700" progId="Equation.DSMT4">
                    <p:embed/>
                  </p:oleObj>
                </mc:Choice>
                <mc:Fallback>
                  <p:oleObj r:id="rId5" imgW="7874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416" y="3627"/>
                          <a:ext cx="2825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对象 4"/>
          <p:cNvGraphicFramePr>
            <a:graphicFrameLocks noChangeAspect="1"/>
          </p:cNvGraphicFramePr>
          <p:nvPr/>
        </p:nvGraphicFramePr>
        <p:xfrm>
          <a:off x="1430973" y="2900680"/>
          <a:ext cx="3355975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7" imgW="35356800" imgH="9448800" progId="Equation.DSMT4">
                  <p:embed/>
                </p:oleObj>
              </mc:Choice>
              <mc:Fallback>
                <p:oleObj name="Equation" r:id="rId7" imgW="353568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30973" y="2900680"/>
                        <a:ext cx="3355975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8"/>
          <p:cNvGrpSpPr/>
          <p:nvPr/>
        </p:nvGrpSpPr>
        <p:grpSpPr>
          <a:xfrm>
            <a:off x="1275206" y="3950706"/>
            <a:ext cx="5579421" cy="601662"/>
            <a:chOff x="1567" y="6737"/>
            <a:chExt cx="8787" cy="949"/>
          </a:xfrm>
        </p:grpSpPr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1567" y="6864"/>
              <a:ext cx="147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又</a:t>
              </a:r>
            </a:p>
          </p:txBody>
        </p:sp>
        <p:graphicFrame>
          <p:nvGraphicFramePr>
            <p:cNvPr id="18" name="对象 6"/>
            <p:cNvGraphicFramePr>
              <a:graphicFrameLocks noChangeAspect="1"/>
            </p:cNvGraphicFramePr>
            <p:nvPr/>
          </p:nvGraphicFramePr>
          <p:xfrm>
            <a:off x="2151" y="6737"/>
            <a:ext cx="8203" cy="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9" imgW="54864000" imgH="6096000" progId="Equation.DSMT4">
                    <p:embed/>
                  </p:oleObj>
                </mc:Choice>
                <mc:Fallback>
                  <p:oleObj name="Equation" r:id="rId9" imgW="54864000" imgH="6096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151" y="6737"/>
                          <a:ext cx="8203" cy="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对象 4"/>
          <p:cNvGraphicFramePr>
            <a:graphicFrameLocks noChangeAspect="1"/>
          </p:cNvGraphicFramePr>
          <p:nvPr/>
        </p:nvGraphicFramePr>
        <p:xfrm>
          <a:off x="1645920" y="5723573"/>
          <a:ext cx="219868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11" imgW="23164800" imgH="9448800" progId="Equation.DSMT4">
                  <p:embed/>
                </p:oleObj>
              </mc:Choice>
              <mc:Fallback>
                <p:oleObj name="Equation" r:id="rId11" imgW="23164800" imgH="9448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45920" y="5723573"/>
                        <a:ext cx="219868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4"/>
          <p:cNvGrpSpPr/>
          <p:nvPr/>
        </p:nvGrpSpPr>
        <p:grpSpPr>
          <a:xfrm>
            <a:off x="1412683" y="4673333"/>
            <a:ext cx="2823210" cy="918210"/>
            <a:chOff x="2581" y="8196"/>
            <a:chExt cx="4448" cy="1445"/>
          </a:xfrm>
        </p:grpSpPr>
        <p:graphicFrame>
          <p:nvGraphicFramePr>
            <p:cNvPr id="21" name="对象 4"/>
            <p:cNvGraphicFramePr>
              <a:graphicFrameLocks noChangeAspect="1"/>
            </p:cNvGraphicFramePr>
            <p:nvPr/>
          </p:nvGraphicFramePr>
          <p:xfrm>
            <a:off x="3292" y="8196"/>
            <a:ext cx="3737" cy="1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8" name="Equation" r:id="rId13" imgW="1041400" imgH="393700" progId="Equation.DSMT4">
                    <p:embed/>
                  </p:oleObj>
                </mc:Choice>
                <mc:Fallback>
                  <p:oleObj name="Equation" r:id="rId13" imgW="10414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292" y="8196"/>
                          <a:ext cx="3737" cy="14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文本框 13"/>
            <p:cNvSpPr txBox="1">
              <a:spLocks noChangeArrowheads="1"/>
            </p:cNvSpPr>
            <p:nvPr/>
          </p:nvSpPr>
          <p:spPr bwMode="auto">
            <a:xfrm>
              <a:off x="2581" y="8553"/>
              <a:ext cx="857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</a:rPr>
                <a:t>∴</a:t>
              </a:r>
            </a:p>
          </p:txBody>
        </p:sp>
      </p:grpSp>
      <p:grpSp>
        <p:nvGrpSpPr>
          <p:cNvPr id="23" name="组合 17"/>
          <p:cNvGrpSpPr/>
          <p:nvPr/>
        </p:nvGrpSpPr>
        <p:grpSpPr>
          <a:xfrm>
            <a:off x="5114850" y="4741766"/>
            <a:ext cx="7138671" cy="1925808"/>
            <a:chOff x="682" y="6083"/>
            <a:chExt cx="9695" cy="3638"/>
          </a:xfrm>
        </p:grpSpPr>
        <p:sp>
          <p:nvSpPr>
            <p:cNvPr id="24" name="云形标注 15"/>
            <p:cNvSpPr>
              <a:spLocks noChangeArrowheads="1"/>
            </p:cNvSpPr>
            <p:nvPr/>
          </p:nvSpPr>
          <p:spPr bwMode="auto">
            <a:xfrm>
              <a:off x="682" y="6083"/>
              <a:ext cx="9157" cy="3638"/>
            </a:xfrm>
            <a:prstGeom prst="cloudCallout">
              <a:avLst>
                <a:gd name="adj1" fmla="val -47890"/>
                <a:gd name="adj2" fmla="val -118861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5" name="文本框 16"/>
            <p:cNvSpPr txBox="1">
              <a:spLocks noChangeArrowheads="1"/>
            </p:cNvSpPr>
            <p:nvPr/>
          </p:nvSpPr>
          <p:spPr bwMode="auto">
            <a:xfrm>
              <a:off x="791" y="6466"/>
              <a:ext cx="9586" cy="2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    </a:t>
              </a:r>
              <a:r>
                <a:rPr lang="zh-CN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在直角三角形中，如果已知一边长</a:t>
              </a:r>
              <a:endParaRPr lang="en-US" altLang="zh-CN" sz="280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  <a:p>
              <a:r>
                <a:rPr lang="zh-CN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 及一个锐角的某个三角函数值，即可求</a:t>
              </a:r>
              <a:endParaRPr lang="en-US" altLang="zh-CN" sz="280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endParaRPr>
            </a:p>
            <a:p>
              <a:r>
                <a:rPr lang="zh-CN" altLang="en-US" sz="2800">
                  <a:solidFill>
                    <a:schemeClr val="tx1">
                      <a:lumMod val="95000"/>
                      <a:lumOff val="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宋体" panose="02010600030101010101" pitchFamily="2" charset="-122"/>
                </a:rPr>
                <a:t> 出其它的所有锐角三角函数值。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5022850" y="2630805"/>
            <a:ext cx="3773805" cy="2060575"/>
          </a:xfrm>
          <a:prstGeom prst="rect">
            <a:avLst/>
          </a:prstGeom>
          <a:solidFill>
            <a:srgbClr val="F3E6DE"/>
          </a:solidFill>
          <a:ln w="28575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396105" y="2053590"/>
            <a:ext cx="4634230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方法一：解：在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</a:p>
        </p:txBody>
      </p:sp>
      <p:sp>
        <p:nvSpPr>
          <p:cNvPr id="22" name="圆角矩形标注 21"/>
          <p:cNvSpPr/>
          <p:nvPr/>
        </p:nvSpPr>
        <p:spPr>
          <a:xfrm>
            <a:off x="9525635" y="2405380"/>
            <a:ext cx="2126615" cy="1563370"/>
          </a:xfrm>
          <a:prstGeom prst="wedgeRoundRectCallout">
            <a:avLst>
              <a:gd name="adj1" fmla="val -80008"/>
              <a:gd name="adj2" fmla="val 766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利用三角函数求边长的格式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364490" y="338455"/>
            <a:ext cx="9471660" cy="2030095"/>
            <a:chOff x="1075" y="1873"/>
            <a:chExt cx="16715" cy="3197"/>
          </a:xfrm>
        </p:grpSpPr>
        <p:sp>
          <p:nvSpPr>
            <p:cNvPr id="5" name="文本框 4"/>
            <p:cNvSpPr txBox="1"/>
            <p:nvPr/>
          </p:nvSpPr>
          <p:spPr>
            <a:xfrm>
              <a:off x="1075" y="1873"/>
              <a:ext cx="16715" cy="3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已知：如图，在△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边上的高，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=14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AD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=12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sin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  .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求：线段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35" name="对象 3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583" y="2846"/>
            <a:ext cx="517" cy="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7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83" y="2846"/>
                          <a:ext cx="517" cy="1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" name="组合 58"/>
          <p:cNvGrpSpPr/>
          <p:nvPr/>
        </p:nvGrpSpPr>
        <p:grpSpPr>
          <a:xfrm>
            <a:off x="1054100" y="2566670"/>
            <a:ext cx="2880360" cy="2604770"/>
            <a:chOff x="1660" y="4042"/>
            <a:chExt cx="4536" cy="4102"/>
          </a:xfrm>
        </p:grpSpPr>
        <p:sp>
          <p:nvSpPr>
            <p:cNvPr id="28" name="文本框 27"/>
            <p:cNvSpPr txBox="1"/>
            <p:nvPr/>
          </p:nvSpPr>
          <p:spPr>
            <a:xfrm>
              <a:off x="4124" y="4042"/>
              <a:ext cx="596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3972" y="7322"/>
              <a:ext cx="76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489" y="7041"/>
              <a:ext cx="70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60" y="6943"/>
              <a:ext cx="60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2169" y="4644"/>
              <a:ext cx="3380" cy="2860"/>
              <a:chOff x="2169" y="4644"/>
              <a:chExt cx="3380" cy="2860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2169" y="4644"/>
                <a:ext cx="3380" cy="2861"/>
                <a:chOff x="2169" y="4644"/>
                <a:chExt cx="3380" cy="2861"/>
              </a:xfrm>
            </p:grpSpPr>
            <p:cxnSp>
              <p:nvCxnSpPr>
                <p:cNvPr id="17" name="直接连接符 16"/>
                <p:cNvCxnSpPr/>
                <p:nvPr/>
              </p:nvCxnSpPr>
              <p:spPr>
                <a:xfrm flipH="1">
                  <a:off x="2185" y="4644"/>
                  <a:ext cx="2202" cy="27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>
                  <a:off x="4371" y="4676"/>
                  <a:ext cx="1132" cy="279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>
                  <a:off x="2169" y="7412"/>
                  <a:ext cx="3381" cy="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 flipH="1">
                  <a:off x="4339" y="4707"/>
                  <a:ext cx="16" cy="279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组合 51"/>
              <p:cNvGrpSpPr/>
              <p:nvPr/>
            </p:nvGrpSpPr>
            <p:grpSpPr>
              <a:xfrm>
                <a:off x="4339" y="7183"/>
                <a:ext cx="346" cy="282"/>
                <a:chOff x="1965" y="7726"/>
                <a:chExt cx="346" cy="282"/>
              </a:xfrm>
            </p:grpSpPr>
            <p:cxnSp>
              <p:nvCxnSpPr>
                <p:cNvPr id="53" name="直接连接符 52"/>
                <p:cNvCxnSpPr/>
                <p:nvPr/>
              </p:nvCxnSpPr>
              <p:spPr>
                <a:xfrm>
                  <a:off x="1965" y="7726"/>
                  <a:ext cx="346" cy="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flipH="1">
                  <a:off x="2311" y="7726"/>
                  <a:ext cx="0" cy="2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文本框 57"/>
          <p:cNvSpPr txBox="1"/>
          <p:nvPr/>
        </p:nvSpPr>
        <p:spPr>
          <a:xfrm>
            <a:off x="5040630" y="5490210"/>
            <a:ext cx="349567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=14-9=5.</a:t>
            </a:r>
          </a:p>
        </p:txBody>
      </p:sp>
      <p:graphicFrame>
        <p:nvGraphicFramePr>
          <p:cNvPr id="9" name="对象 2"/>
          <p:cNvGraphicFramePr>
            <a:graphicFrameLocks noChangeAspect="1"/>
          </p:cNvGraphicFramePr>
          <p:nvPr/>
        </p:nvGraphicFramePr>
        <p:xfrm>
          <a:off x="5771515" y="2824480"/>
          <a:ext cx="2159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r:id="rId5" imgW="1079500" imgH="405765" progId="Equation.DSMT4">
                  <p:embed/>
                </p:oleObj>
              </mc:Choice>
              <mc:Fallback>
                <p:oleObj r:id="rId5" imgW="10795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1515" y="2824480"/>
                        <a:ext cx="21590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2"/>
          <p:cNvGraphicFramePr>
            <a:graphicFrameLocks noChangeAspect="1"/>
          </p:cNvGraphicFramePr>
          <p:nvPr/>
        </p:nvGraphicFramePr>
        <p:xfrm>
          <a:off x="5273040" y="3693160"/>
          <a:ext cx="3530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r:id="rId7" imgW="1765300" imgH="405765" progId="Equation.DSMT4">
                  <p:embed/>
                </p:oleObj>
              </mc:Choice>
              <mc:Fallback>
                <p:oleObj r:id="rId7" imgW="17653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73040" y="3693160"/>
                        <a:ext cx="35306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5052060" y="4905375"/>
            <a:ext cx="5240020" cy="523240"/>
            <a:chOff x="1245" y="9163"/>
            <a:chExt cx="8252" cy="824"/>
          </a:xfrm>
        </p:grpSpPr>
        <p:sp>
          <p:nvSpPr>
            <p:cNvPr id="7" name="文本框 6"/>
            <p:cNvSpPr txBox="1"/>
            <p:nvPr/>
          </p:nvSpPr>
          <p:spPr>
            <a:xfrm>
              <a:off x="1245" y="9163"/>
              <a:ext cx="4245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</a:rPr>
                <a:t>由勾股定理，得</a:t>
              </a:r>
            </a:p>
          </p:txBody>
        </p:sp>
        <p:graphicFrame>
          <p:nvGraphicFramePr>
            <p:cNvPr id="8" name="对象 2"/>
            <p:cNvGraphicFramePr>
              <a:graphicFrameLocks noChangeAspect="1"/>
            </p:cNvGraphicFramePr>
            <p:nvPr/>
          </p:nvGraphicFramePr>
          <p:xfrm>
            <a:off x="5339" y="9185"/>
            <a:ext cx="4158" cy="8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0" r:id="rId9" imgW="1320165" imgH="254000" progId="Equation.DSMT4">
                    <p:embed/>
                  </p:oleObj>
                </mc:Choice>
                <mc:Fallback>
                  <p:oleObj r:id="rId9" imgW="1320165" imgH="2540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5339" y="9185"/>
                          <a:ext cx="4158" cy="80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19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19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4246880" y="2736850"/>
            <a:ext cx="4495800" cy="3489325"/>
          </a:xfrm>
          <a:prstGeom prst="rect">
            <a:avLst/>
          </a:prstGeom>
          <a:solidFill>
            <a:srgbClr val="F3E6DE"/>
          </a:solidFill>
          <a:ln w="28575">
            <a:solidFill>
              <a:srgbClr val="169A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032885" y="2152650"/>
            <a:ext cx="4743450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方法二</a:t>
            </a:r>
            <a:r>
              <a:rPr lang="zh-CN" altLang="en-US" sz="2800">
                <a:solidFill>
                  <a:srgbClr val="FF0000"/>
                </a:solidFill>
                <a:latin typeface="方正准圆简体" panose="02010601030101010101" charset="-122"/>
                <a:ea typeface="方正准圆简体" panose="02010601030101010101" charset="-122"/>
              </a:rPr>
              <a:t>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在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Rt△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ABD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中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22" name="圆角矩形标注 21"/>
          <p:cNvSpPr/>
          <p:nvPr/>
        </p:nvSpPr>
        <p:spPr>
          <a:xfrm>
            <a:off x="9156065" y="2574290"/>
            <a:ext cx="2775585" cy="2022475"/>
          </a:xfrm>
          <a:prstGeom prst="wedgeRoundRectCallout">
            <a:avLst>
              <a:gd name="adj1" fmla="val -70424"/>
              <a:gd name="adj2" fmla="val 366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利用设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k</a:t>
            </a:r>
            <a:r>
              <a:rPr lang="zh-CN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法，可以让我们的计算量更小一些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063625" y="2520950"/>
            <a:ext cx="2978150" cy="2622550"/>
            <a:chOff x="1675" y="3970"/>
            <a:chExt cx="4690" cy="4130"/>
          </a:xfrm>
        </p:grpSpPr>
        <p:sp>
          <p:nvSpPr>
            <p:cNvPr id="28" name="文本框 27"/>
            <p:cNvSpPr txBox="1"/>
            <p:nvPr/>
          </p:nvSpPr>
          <p:spPr>
            <a:xfrm>
              <a:off x="4054" y="3970"/>
              <a:ext cx="76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4086" y="7278"/>
              <a:ext cx="65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5446" y="7084"/>
              <a:ext cx="919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675" y="6969"/>
              <a:ext cx="6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2169" y="4628"/>
              <a:ext cx="3380" cy="2860"/>
              <a:chOff x="2169" y="4644"/>
              <a:chExt cx="3380" cy="2860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2169" y="4644"/>
                <a:ext cx="3380" cy="2861"/>
                <a:chOff x="2169" y="4644"/>
                <a:chExt cx="3380" cy="2861"/>
              </a:xfrm>
            </p:grpSpPr>
            <p:cxnSp>
              <p:nvCxnSpPr>
                <p:cNvPr id="17" name="直接连接符 16"/>
                <p:cNvCxnSpPr/>
                <p:nvPr/>
              </p:nvCxnSpPr>
              <p:spPr>
                <a:xfrm flipH="1">
                  <a:off x="2185" y="4644"/>
                  <a:ext cx="2202" cy="275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接连接符 22"/>
                <p:cNvCxnSpPr/>
                <p:nvPr/>
              </p:nvCxnSpPr>
              <p:spPr>
                <a:xfrm>
                  <a:off x="4371" y="4676"/>
                  <a:ext cx="1132" cy="279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直接连接符 23"/>
                <p:cNvCxnSpPr/>
                <p:nvPr/>
              </p:nvCxnSpPr>
              <p:spPr>
                <a:xfrm>
                  <a:off x="2169" y="7412"/>
                  <a:ext cx="3381" cy="7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接连接符 24"/>
                <p:cNvCxnSpPr/>
                <p:nvPr/>
              </p:nvCxnSpPr>
              <p:spPr>
                <a:xfrm flipH="1">
                  <a:off x="4339" y="4707"/>
                  <a:ext cx="16" cy="279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2" name="组合 51"/>
              <p:cNvGrpSpPr/>
              <p:nvPr/>
            </p:nvGrpSpPr>
            <p:grpSpPr>
              <a:xfrm>
                <a:off x="4339" y="7183"/>
                <a:ext cx="346" cy="282"/>
                <a:chOff x="1965" y="7726"/>
                <a:chExt cx="346" cy="282"/>
              </a:xfrm>
            </p:grpSpPr>
            <p:cxnSp>
              <p:nvCxnSpPr>
                <p:cNvPr id="53" name="直接连接符 52"/>
                <p:cNvCxnSpPr/>
                <p:nvPr/>
              </p:nvCxnSpPr>
              <p:spPr>
                <a:xfrm>
                  <a:off x="1965" y="7726"/>
                  <a:ext cx="346" cy="1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flipH="1">
                  <a:off x="2311" y="7726"/>
                  <a:ext cx="0" cy="28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文本框 57"/>
          <p:cNvSpPr txBox="1"/>
          <p:nvPr/>
        </p:nvSpPr>
        <p:spPr>
          <a:xfrm>
            <a:off x="4308475" y="6169025"/>
            <a:ext cx="3996690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=14-9=5.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317365" y="3549650"/>
            <a:ext cx="4512945" cy="26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可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设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endParaRPr lang="en-US" altLang="zh-CN" sz="2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ts val="406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则有勾股定理可得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=4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=12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=3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=3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=9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27355" y="231140"/>
            <a:ext cx="9471660" cy="2030095"/>
            <a:chOff x="1075" y="1534"/>
            <a:chExt cx="16715" cy="3197"/>
          </a:xfrm>
        </p:grpSpPr>
        <p:sp>
          <p:nvSpPr>
            <p:cNvPr id="3" name="文本框 2"/>
            <p:cNvSpPr txBox="1"/>
            <p:nvPr/>
          </p:nvSpPr>
          <p:spPr>
            <a:xfrm>
              <a:off x="1075" y="1534"/>
              <a:ext cx="16715" cy="31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lang="en-US" altLang="zh-CN" sz="28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  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已知：如图，在△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AD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边上的高，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BC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=14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AD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=12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sin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  .</a:t>
              </a:r>
            </a:p>
            <a:p>
              <a:pPr fontAlgn="auto">
                <a:lnSpc>
                  <a:spcPct val="150000"/>
                </a:lnSpc>
              </a:pP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求：线段</a:t>
              </a:r>
              <a:r>
                <a:rPr lang="en-US" altLang="zh-CN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DC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的长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4" name="对象 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677" y="2620"/>
            <a:ext cx="517" cy="1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01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77" y="2620"/>
                          <a:ext cx="517" cy="13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对象 2"/>
          <p:cNvGraphicFramePr>
            <a:graphicFrameLocks noChangeAspect="1"/>
          </p:cNvGraphicFramePr>
          <p:nvPr/>
        </p:nvGraphicFramePr>
        <p:xfrm>
          <a:off x="4328160" y="2815590"/>
          <a:ext cx="2413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r:id="rId5" imgW="1206500" imgH="405765" progId="Equation.DSMT4">
                  <p:embed/>
                </p:oleObj>
              </mc:Choice>
              <mc:Fallback>
                <p:oleObj r:id="rId5" imgW="12065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28160" y="2815590"/>
                        <a:ext cx="24130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2" name="文本框 82958"/>
          <p:cNvSpPr txBox="1"/>
          <p:nvPr/>
        </p:nvSpPr>
        <p:spPr>
          <a:xfrm>
            <a:off x="2257425" y="6064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54355" y="1297305"/>
            <a:ext cx="8538210" cy="4846320"/>
            <a:chOff x="1426" y="2621"/>
            <a:chExt cx="11858" cy="7632"/>
          </a:xfrm>
        </p:grpSpPr>
        <p:sp>
          <p:nvSpPr>
            <p:cNvPr id="11" name="文本框 10"/>
            <p:cNvSpPr txBox="1"/>
            <p:nvPr/>
          </p:nvSpPr>
          <p:spPr>
            <a:xfrm>
              <a:off x="1426" y="2621"/>
              <a:ext cx="11858" cy="7469"/>
            </a:xfrm>
            <a:prstGeom prst="rect">
              <a:avLst/>
            </a:prstGeom>
            <a:noFill/>
            <a:ln w="28575" cmpd="thickThin"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pPr indent="266700">
                <a:lnSpc>
                  <a:spcPct val="180000"/>
                </a:lnSpc>
              </a:pPr>
              <a:r>
                <a:rPr lang="en-US" altLang="zh-CN" sz="2800">
                  <a:solidFill>
                    <a:schemeClr val="tx1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+mn-ea"/>
                </a:rPr>
                <a:t>1.</a:t>
              </a: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已知在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Rt△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ABC</a:t>
              </a: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中，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∠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=90°，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AB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=7，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BC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=5</a:t>
              </a: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，那么下列式子中正确的是（        ）</a:t>
              </a:r>
            </a:p>
            <a:p>
              <a:pPr indent="266700">
                <a:lnSpc>
                  <a:spcPct val="180000"/>
                </a:lnSpc>
              </a:pP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            A.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sin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</a:t>
              </a:r>
              <a:endParaRPr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  <a:p>
              <a:pPr indent="266700">
                <a:lnSpc>
                  <a:spcPct val="180000"/>
                </a:lnSpc>
              </a:pP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            B.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cos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</a:t>
              </a:r>
            </a:p>
            <a:p>
              <a:pPr indent="266700">
                <a:lnSpc>
                  <a:spcPct val="180000"/>
                </a:lnSpc>
              </a:pP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            C.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tan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</a:t>
              </a:r>
              <a:endParaRPr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  <a:p>
              <a:pPr indent="266700">
                <a:lnSpc>
                  <a:spcPct val="180000"/>
                </a:lnSpc>
              </a:pPr>
              <a:r>
                <a:rPr sz="280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            D.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tan</a:t>
              </a:r>
              <a:r>
                <a:rPr sz="28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  <a:r>
                <a:rPr sz="2800" b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=</a:t>
              </a:r>
            </a:p>
          </p:txBody>
        </p:sp>
        <p:graphicFrame>
          <p:nvGraphicFramePr>
            <p:cNvPr id="13" name="对象 1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396" y="5138"/>
            <a:ext cx="538" cy="1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396" y="5138"/>
                          <a:ext cx="538" cy="138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对象 1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397" y="6527"/>
            <a:ext cx="522" cy="1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r:id="rId5" imgW="152400" imgH="393700" progId="Equation.KSEE3">
                    <p:embed/>
                  </p:oleObj>
                </mc:Choice>
                <mc:Fallback>
                  <p:oleObj r:id="rId5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397" y="6527"/>
                          <a:ext cx="522" cy="134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对象 2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436" y="7852"/>
            <a:ext cx="488" cy="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7" r:id="rId6" imgW="152400" imgH="393700" progId="Equation.KSEE3">
                    <p:embed/>
                  </p:oleObj>
                </mc:Choice>
                <mc:Fallback>
                  <p:oleObj r:id="rId6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436" y="7852"/>
                          <a:ext cx="488" cy="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374" y="8994"/>
            <a:ext cx="488" cy="1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r:id="rId7" imgW="152400" imgH="393700" progId="Equation.KSEE3">
                    <p:embed/>
                  </p:oleObj>
                </mc:Choice>
                <mc:Fallback>
                  <p:oleObj r:id="rId7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374" y="8994"/>
                          <a:ext cx="488" cy="12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文本框 20"/>
          <p:cNvSpPr txBox="1"/>
          <p:nvPr/>
        </p:nvSpPr>
        <p:spPr>
          <a:xfrm>
            <a:off x="5080318" y="235743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396875" y="349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0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1456055" y="1029335"/>
            <a:ext cx="7635240" cy="5000625"/>
            <a:chOff x="888" y="2014"/>
            <a:chExt cx="12024" cy="7875"/>
          </a:xfrm>
        </p:grpSpPr>
        <p:sp>
          <p:nvSpPr>
            <p:cNvPr id="2" name="文本框 1"/>
            <p:cNvSpPr txBox="1"/>
            <p:nvPr/>
          </p:nvSpPr>
          <p:spPr>
            <a:xfrm>
              <a:off x="888" y="2014"/>
              <a:ext cx="12024" cy="78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9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.△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ABC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在正方形网格中的位置如图所示，则cos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α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的值是（        ）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A.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B.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C.</a:t>
              </a:r>
            </a:p>
            <a:p>
              <a:pPr>
                <a:lnSpc>
                  <a:spcPct val="19000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D.</a:t>
              </a: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83" y="3982"/>
              <a:ext cx="4664" cy="3795"/>
            </a:xfrm>
            <a:prstGeom prst="rect">
              <a:avLst/>
            </a:prstGeom>
          </p:spPr>
        </p:pic>
        <p:graphicFrame>
          <p:nvGraphicFramePr>
            <p:cNvPr id="14" name="对象 13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686" y="5831"/>
            <a:ext cx="473" cy="13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9" r:id="rId4" imgW="139700" imgH="393700" progId="Equation.KSEE3">
                    <p:embed/>
                  </p:oleObj>
                </mc:Choice>
                <mc:Fallback>
                  <p:oleObj r:id="rId4" imgW="1397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686" y="5831"/>
                          <a:ext cx="473" cy="13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对象 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625" y="7163"/>
            <a:ext cx="521" cy="13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0" r:id="rId6" imgW="152400" imgH="393700" progId="Equation.KSEE3">
                    <p:embed/>
                  </p:oleObj>
                </mc:Choice>
                <mc:Fallback>
                  <p:oleObj r:id="rId6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625" y="7163"/>
                          <a:ext cx="521" cy="134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对象 6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625" y="4555"/>
            <a:ext cx="495" cy="12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1" r:id="rId8" imgW="152400" imgH="393700" progId="Equation.KSEE3">
                    <p:embed/>
                  </p:oleObj>
                </mc:Choice>
                <mc:Fallback>
                  <p:oleObj r:id="rId8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625" y="4555"/>
                          <a:ext cx="495" cy="12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对象 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674" y="8637"/>
            <a:ext cx="485" cy="1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2" r:id="rId10" imgW="152400" imgH="393700" progId="Equation.KSEE3">
                    <p:embed/>
                  </p:oleObj>
                </mc:Choice>
                <mc:Fallback>
                  <p:oleObj r:id="rId10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674" y="8637"/>
                          <a:ext cx="485" cy="12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文本框 2"/>
          <p:cNvSpPr txBox="1"/>
          <p:nvPr/>
        </p:nvSpPr>
        <p:spPr>
          <a:xfrm>
            <a:off x="3957003" y="2175828"/>
            <a:ext cx="43942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86410" y="22161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Text Box 2"/>
          <p:cNvSpPr txBox="1"/>
          <p:nvPr/>
        </p:nvSpPr>
        <p:spPr>
          <a:xfrm>
            <a:off x="504190" y="1039495"/>
            <a:ext cx="87858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复习：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上节课我们学习直角三角形中边角关系是什么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?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101" name="Rectangle 5"/>
          <p:cNvSpPr>
            <a:spLocks noGrp="1"/>
          </p:cNvSpPr>
          <p:nvPr/>
        </p:nvSpPr>
        <p:spPr>
          <a:xfrm>
            <a:off x="1505585" y="1708785"/>
            <a:ext cx="7005955" cy="129667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indent="0">
              <a:lnSpc>
                <a:spcPct val="15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在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Rt△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中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锐角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的对边与邻边的比叫做</a:t>
            </a:r>
            <a:r>
              <a:rPr lang="zh-CN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∠</a:t>
            </a:r>
            <a:r>
              <a:rPr lang="en-US" altLang="zh-CN" sz="2800" i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的正切,记作</a:t>
            </a:r>
            <a:r>
              <a:rPr lang="en-US" altLang="zh-CN" sz="2800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tan</a:t>
            </a:r>
            <a:r>
              <a:rPr lang="en-US" altLang="zh-CN" sz="2800" i="1" dirty="0" err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即</a:t>
            </a:r>
            <a:endParaRPr lang="zh-CN" altLang="en-US" sz="2800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032" name="Group 11"/>
          <p:cNvGrpSpPr/>
          <p:nvPr/>
        </p:nvGrpSpPr>
        <p:grpSpPr>
          <a:xfrm>
            <a:off x="6008595" y="2884136"/>
            <a:ext cx="4144193" cy="2275580"/>
            <a:chOff x="-113" y="-74"/>
            <a:chExt cx="2919" cy="1597"/>
          </a:xfrm>
        </p:grpSpPr>
        <p:grpSp>
          <p:nvGrpSpPr>
            <p:cNvPr id="1034" name="Group 12"/>
            <p:cNvGrpSpPr/>
            <p:nvPr/>
          </p:nvGrpSpPr>
          <p:grpSpPr>
            <a:xfrm>
              <a:off x="-113" y="-74"/>
              <a:ext cx="2919" cy="1597"/>
              <a:chOff x="-113" y="-74"/>
              <a:chExt cx="2919" cy="1597"/>
            </a:xfrm>
          </p:grpSpPr>
          <p:sp>
            <p:nvSpPr>
              <p:cNvPr id="1036" name="AutoShape 13"/>
              <p:cNvSpPr/>
              <p:nvPr/>
            </p:nvSpPr>
            <p:spPr>
              <a:xfrm flipH="1">
                <a:off x="144" y="240"/>
                <a:ext cx="1536" cy="960"/>
              </a:xfrm>
              <a:prstGeom prst="rtTriangle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37" name="Arc 14"/>
              <p:cNvSpPr/>
              <p:nvPr/>
            </p:nvSpPr>
            <p:spPr>
              <a:xfrm>
                <a:off x="384" y="1056"/>
                <a:ext cx="144" cy="144"/>
              </a:xfrm>
              <a:custGeom>
                <a:avLst/>
                <a:gdLst>
                  <a:gd name="txL" fmla="*/ 0 w 21600"/>
                  <a:gd name="txT" fmla="*/ 0 h 21600"/>
                  <a:gd name="txR" fmla="*/ 21600 w 21600"/>
                  <a:gd name="txB" fmla="*/ 21600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 fill="none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 sz="280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Text Box 15"/>
              <p:cNvSpPr txBox="1"/>
              <p:nvPr/>
            </p:nvSpPr>
            <p:spPr>
              <a:xfrm>
                <a:off x="-113" y="1051"/>
                <a:ext cx="335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39" name="Text Box 16"/>
              <p:cNvSpPr txBox="1"/>
              <p:nvPr/>
            </p:nvSpPr>
            <p:spPr>
              <a:xfrm>
                <a:off x="1500" y="-74"/>
                <a:ext cx="337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040" name="Text Box 17"/>
              <p:cNvSpPr txBox="1"/>
              <p:nvPr/>
            </p:nvSpPr>
            <p:spPr>
              <a:xfrm>
                <a:off x="1656" y="1039"/>
                <a:ext cx="336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041" name="Text Box 18"/>
              <p:cNvSpPr txBox="1"/>
              <p:nvPr/>
            </p:nvSpPr>
            <p:spPr>
              <a:xfrm>
                <a:off x="1631" y="720"/>
                <a:ext cx="1175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∠</a:t>
                </a: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  <a:cs typeface="Times New Roman" panose="02020603050405020304" pitchFamily="18" charset="0"/>
                  </a:rPr>
                  <a:t>的对边</a:t>
                </a:r>
              </a:p>
            </p:txBody>
          </p:sp>
          <p:sp>
            <p:nvSpPr>
              <p:cNvPr id="1042" name="Text Box 19"/>
              <p:cNvSpPr txBox="1"/>
              <p:nvPr/>
            </p:nvSpPr>
            <p:spPr>
              <a:xfrm>
                <a:off x="382" y="1200"/>
                <a:ext cx="1247" cy="32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zh-CN" altLang="en-US" sz="24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∠</a:t>
                </a:r>
                <a:r>
                  <a:rPr lang="en-US" altLang="zh-CN" sz="24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400">
                    <a:solidFill>
                      <a:srgbClr val="FF0000"/>
                    </a:solidFill>
                    <a:latin typeface="微软雅黑" panose="020B0503020204020204" charset="-122"/>
                    <a:ea typeface="微软雅黑" panose="020B0503020204020204" charset="-122"/>
                    <a:cs typeface="Times New Roman" panose="02020603050405020304" pitchFamily="18" charset="0"/>
                  </a:rPr>
                  <a:t>的邻边</a:t>
                </a:r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43" name="Text Box 20"/>
              <p:cNvSpPr txBox="1"/>
              <p:nvPr/>
            </p:nvSpPr>
            <p:spPr>
              <a:xfrm>
                <a:off x="1440" y="890"/>
                <a:ext cx="337" cy="36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r>
                  <a:rPr lang="zh-CN" altLang="en-US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┌</a:t>
                </a:r>
              </a:p>
            </p:txBody>
          </p:sp>
        </p:grpSp>
        <p:sp>
          <p:nvSpPr>
            <p:cNvPr id="1035" name="Text Box 21"/>
            <p:cNvSpPr txBox="1"/>
            <p:nvPr/>
          </p:nvSpPr>
          <p:spPr>
            <a:xfrm>
              <a:off x="530" y="384"/>
              <a:ext cx="578" cy="3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zh-CN" altLang="en-US" sz="240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斜边</a:t>
              </a:r>
              <a:endPara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44740" y="3679825"/>
            <a:ext cx="2871125" cy="951230"/>
            <a:chOff x="69" y="0"/>
            <a:chExt cx="1496" cy="405"/>
          </a:xfrm>
        </p:grpSpPr>
        <p:grpSp>
          <p:nvGrpSpPr>
            <p:cNvPr id="1044" name="Group 7"/>
            <p:cNvGrpSpPr/>
            <p:nvPr/>
          </p:nvGrpSpPr>
          <p:grpSpPr>
            <a:xfrm>
              <a:off x="672" y="0"/>
              <a:ext cx="893" cy="405"/>
              <a:chOff x="0" y="0"/>
              <a:chExt cx="1440" cy="859"/>
            </a:xfrm>
          </p:grpSpPr>
          <p:graphicFrame>
            <p:nvGraphicFramePr>
              <p:cNvPr id="1026" name="Object 8"/>
              <p:cNvGraphicFramePr>
                <a:graphicFrameLocks noChangeAspect="1"/>
              </p:cNvGraphicFramePr>
              <p:nvPr/>
            </p:nvGraphicFramePr>
            <p:xfrm>
              <a:off x="0" y="0"/>
              <a:ext cx="1440" cy="8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8" r:id="rId4" imgW="723900" imgH="431800" progId="Equation.3">
                      <p:embed/>
                    </p:oleObj>
                  </mc:Choice>
                  <mc:Fallback>
                    <p:oleObj r:id="rId4" imgW="723900" imgH="4318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0" y="0"/>
                            <a:ext cx="1440" cy="859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46" name="Line 9"/>
              <p:cNvSpPr/>
              <p:nvPr/>
            </p:nvSpPr>
            <p:spPr>
              <a:xfrm>
                <a:off x="0" y="427"/>
                <a:ext cx="1440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/>
              </a:p>
            </p:txBody>
          </p:sp>
        </p:grpSp>
        <p:sp>
          <p:nvSpPr>
            <p:cNvPr id="1045" name="Text Box 10"/>
            <p:cNvSpPr txBox="1"/>
            <p:nvPr/>
          </p:nvSpPr>
          <p:spPr>
            <a:xfrm>
              <a:off x="69" y="84"/>
              <a:ext cx="620" cy="2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dirty="0" err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tanA</a:t>
              </a:r>
              <a:r>
                <a:rPr lang="en-US" altLang="zh-CN" sz="2800" dirty="0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=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10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9360" y="1372638"/>
            <a:ext cx="8305800" cy="215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在Rt△ABC中，∠C＝90°，AC=2，BC=3.</a:t>
            </a:r>
          </a:p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sinA=_______，cosA=_______，tanA=_____，</a:t>
            </a:r>
          </a:p>
          <a:p>
            <a:pPr>
              <a:lnSpc>
                <a:spcPct val="180000"/>
              </a:lnSpc>
              <a:spcBef>
                <a:spcPct val="50000"/>
              </a:spcBef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sinB=_______，cosB=_______，tanB=_____。</a:t>
            </a:r>
          </a:p>
        </p:txBody>
      </p:sp>
      <p:graphicFrame>
        <p:nvGraphicFramePr>
          <p:cNvPr id="11" name="对象 4"/>
          <p:cNvGraphicFramePr>
            <a:graphicFrameLocks noChangeAspect="1"/>
          </p:cNvGraphicFramePr>
          <p:nvPr/>
        </p:nvGraphicFramePr>
        <p:xfrm>
          <a:off x="2203531" y="1833013"/>
          <a:ext cx="683319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3" r:id="rId3" imgW="381000" imgH="431800" progId="Equation.DSMT4">
                  <p:embed/>
                </p:oleObj>
              </mc:Choice>
              <mc:Fallback>
                <p:oleObj r:id="rId3" imgW="3810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203531" y="1833013"/>
                        <a:ext cx="683319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/>
          <p:cNvGraphicFramePr>
            <a:graphicFrameLocks noChangeAspect="1"/>
          </p:cNvGraphicFramePr>
          <p:nvPr/>
        </p:nvGraphicFramePr>
        <p:xfrm>
          <a:off x="4389200" y="1833013"/>
          <a:ext cx="705805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r:id="rId5" imgW="393700" imgH="431800" progId="Equation.DSMT4">
                  <p:embed/>
                </p:oleObj>
              </mc:Choice>
              <mc:Fallback>
                <p:oleObj r:id="rId5" imgW="3937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389200" y="1833013"/>
                        <a:ext cx="705805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4"/>
          <p:cNvGraphicFramePr>
            <a:graphicFrameLocks noChangeAspect="1"/>
          </p:cNvGraphicFramePr>
          <p:nvPr/>
        </p:nvGraphicFramePr>
        <p:xfrm>
          <a:off x="6593604" y="1833012"/>
          <a:ext cx="298197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r:id="rId7" imgW="152400" imgH="393700" progId="Equation.DSMT4">
                  <p:embed/>
                </p:oleObj>
              </mc:Choice>
              <mc:Fallback>
                <p:oleObj r:id="rId7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93604" y="1833012"/>
                        <a:ext cx="298197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6592969" y="2739158"/>
          <a:ext cx="298713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r:id="rId9" imgW="152400" imgH="393700" progId="Equation.DSMT4">
                  <p:embed/>
                </p:oleObj>
              </mc:Choice>
              <mc:Fallback>
                <p:oleObj r:id="rId9" imgW="152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592969" y="2739158"/>
                        <a:ext cx="298713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4"/>
          <p:cNvGraphicFramePr>
            <a:graphicFrameLocks noChangeAspect="1"/>
          </p:cNvGraphicFramePr>
          <p:nvPr/>
        </p:nvGraphicFramePr>
        <p:xfrm>
          <a:off x="4243151" y="2739158"/>
          <a:ext cx="683319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r:id="rId11" imgW="381000" imgH="431800" progId="Equation.DSMT4">
                  <p:embed/>
                </p:oleObj>
              </mc:Choice>
              <mc:Fallback>
                <p:oleObj r:id="rId11" imgW="3810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243151" y="2739158"/>
                        <a:ext cx="683319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4"/>
          <p:cNvGraphicFramePr>
            <a:graphicFrameLocks noChangeAspect="1"/>
          </p:cNvGraphicFramePr>
          <p:nvPr/>
        </p:nvGraphicFramePr>
        <p:xfrm>
          <a:off x="2081929" y="2739158"/>
          <a:ext cx="705804" cy="79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r:id="rId12" imgW="393700" imgH="431800" progId="Equation.DSMT4">
                  <p:embed/>
                </p:oleObj>
              </mc:Choice>
              <mc:Fallback>
                <p:oleObj r:id="rId12" imgW="3937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81929" y="2739158"/>
                        <a:ext cx="705804" cy="79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29"/>
          <p:cNvPicPr>
            <a:picLocks noChangeAspect="1" noChangeArrowheads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8041785" y="1245479"/>
            <a:ext cx="22225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0" y="2890520"/>
            <a:ext cx="2933065" cy="22193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021445" y="1771650"/>
            <a:ext cx="360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3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1358265" y="1000125"/>
            <a:ext cx="8411210" cy="1428115"/>
            <a:chOff x="1551" y="2951"/>
            <a:chExt cx="13246" cy="2249"/>
          </a:xfrm>
        </p:grpSpPr>
        <p:sp>
          <p:nvSpPr>
            <p:cNvPr id="6" name="文本框 5"/>
            <p:cNvSpPr txBox="1"/>
            <p:nvPr/>
          </p:nvSpPr>
          <p:spPr>
            <a:xfrm>
              <a:off x="1551" y="2951"/>
              <a:ext cx="13246" cy="217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4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.如图，∠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α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的顶点为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，它的一边在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x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轴的正半轴上，另一边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OA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上有一点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P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,4），若sin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α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   ，则</a:t>
              </a:r>
              <a:r>
                <a:rPr lang="zh-CN" altLang="en-US" sz="2800" i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b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=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____</a:t>
              </a: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  <a:endPara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9" name="对象 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1224" y="3953"/>
            <a:ext cx="484" cy="1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2" r:id="rId4" imgW="152400" imgH="393700" progId="Equation.KSEE3">
                    <p:embed/>
                  </p:oleObj>
                </mc:Choice>
                <mc:Fallback>
                  <p:oleObj r:id="rId4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1224" y="3953"/>
                          <a:ext cx="484" cy="124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74240" y="1092835"/>
            <a:ext cx="6755130" cy="2848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.计算：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（1）sin30°÷cos45°=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_________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;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（2）cos30°·tan30°-tan45°=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_________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（3）sin</a:t>
            </a:r>
            <a:r>
              <a:rPr lang="zh-CN" altLang="en-US" sz="28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60°+cos</a:t>
            </a:r>
            <a:r>
              <a:rPr lang="zh-CN" altLang="en-US" sz="28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60°=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_________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；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752590" y="3312160"/>
            <a:ext cx="360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1</a:t>
            </a:r>
          </a:p>
        </p:txBody>
      </p:sp>
      <p:graphicFrame>
        <p:nvGraphicFramePr>
          <p:cNvPr id="7183" name="对象 2"/>
          <p:cNvGraphicFramePr>
            <a:graphicFrameLocks noChangeAspect="1"/>
          </p:cNvGraphicFramePr>
          <p:nvPr/>
        </p:nvGraphicFramePr>
        <p:xfrm>
          <a:off x="6207125" y="1731963"/>
          <a:ext cx="533400" cy="865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r:id="rId3" imgW="266700" imgH="431800" progId="Equation.DSMT4">
                  <p:embed/>
                </p:oleObj>
              </mc:Choice>
              <mc:Fallback>
                <p:oleObj r:id="rId3" imgW="2667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07125" y="1731963"/>
                        <a:ext cx="533400" cy="86550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2"/>
          <p:cNvGraphicFramePr>
            <a:graphicFrameLocks noChangeAspect="1"/>
          </p:cNvGraphicFramePr>
          <p:nvPr/>
        </p:nvGraphicFramePr>
        <p:xfrm>
          <a:off x="7437755" y="2466340"/>
          <a:ext cx="508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r:id="rId5" imgW="254000" imgH="405765" progId="Equation.DSMT4">
                  <p:embed/>
                </p:oleObj>
              </mc:Choice>
              <mc:Fallback>
                <p:oleObj r:id="rId5" imgW="254000" imgH="405765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37755" y="2466340"/>
                        <a:ext cx="508000" cy="812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39725" y="866140"/>
            <a:ext cx="11243945" cy="73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 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</a:t>
            </a:r>
            <a:r>
              <a:rPr lang="en-US" altLang="zh-CN" sz="2800" i="1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=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，求 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</a:t>
            </a:r>
            <a:r>
              <a:rPr lang="en-US" altLang="zh-CN" sz="2800" i="1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</a:t>
            </a:r>
            <a:r>
              <a:rPr lang="en-US" altLang="zh-CN" sz="2800" i="1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的值．</a:t>
            </a:r>
          </a:p>
        </p:txBody>
      </p:sp>
      <p:graphicFrame>
        <p:nvGraphicFramePr>
          <p:cNvPr id="12" name="对象 20482"/>
          <p:cNvGraphicFramePr>
            <a:graphicFrameLocks noChangeAspect="1"/>
          </p:cNvGraphicFramePr>
          <p:nvPr/>
        </p:nvGraphicFramePr>
        <p:xfrm>
          <a:off x="7129713" y="866079"/>
          <a:ext cx="46513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r:id="rId3" imgW="203200" imgH="393700" progId="Equation.DSMT4">
                  <p:embed/>
                </p:oleObj>
              </mc:Choice>
              <mc:Fallback>
                <p:oleObj r:id="rId3" imgW="2032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129713" y="866079"/>
                        <a:ext cx="465138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132205" y="2143760"/>
            <a:ext cx="38163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解：</a:t>
            </a:r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/>
        </p:nvGraphicFramePr>
        <p:xfrm>
          <a:off x="1908810" y="1949450"/>
          <a:ext cx="25590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r:id="rId5" imgW="1130300" imgH="393700" progId="Equation.DSMT4">
                  <p:embed/>
                </p:oleObj>
              </mc:Choice>
              <mc:Fallback>
                <p:oleObj r:id="rId5" imgW="1130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908810" y="1949450"/>
                        <a:ext cx="25590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/>
        </p:nvGraphicFramePr>
        <p:xfrm>
          <a:off x="1768158" y="5522595"/>
          <a:ext cx="34607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r:id="rId7" imgW="1498600" imgH="393700" progId="Equation.DSMT4">
                  <p:embed/>
                </p:oleObj>
              </mc:Choice>
              <mc:Fallback>
                <p:oleObj r:id="rId7" imgW="14986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68158" y="5522595"/>
                        <a:ext cx="34607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8"/>
          <p:cNvGrpSpPr/>
          <p:nvPr/>
        </p:nvGrpSpPr>
        <p:grpSpPr>
          <a:xfrm>
            <a:off x="8460450" y="1720239"/>
            <a:ext cx="2780839" cy="2311749"/>
            <a:chOff x="-33" y="-70"/>
            <a:chExt cx="2065" cy="1621"/>
          </a:xfrm>
        </p:grpSpPr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 flipH="1">
              <a:off x="227" y="227"/>
              <a:ext cx="1496" cy="1134"/>
            </a:xfrm>
            <a:prstGeom prst="rtTriangle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 sz="2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-33" y="1185"/>
              <a:ext cx="36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1640" y="-70"/>
              <a:ext cx="36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1669" y="1170"/>
              <a:ext cx="36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1" name="Text Box 13"/>
            <p:cNvSpPr txBox="1">
              <a:spLocks noChangeArrowheads="1"/>
            </p:cNvSpPr>
            <p:nvPr/>
          </p:nvSpPr>
          <p:spPr bwMode="auto">
            <a:xfrm>
              <a:off x="1723" y="680"/>
              <a:ext cx="272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22" name="Freeform 14"/>
            <p:cNvSpPr>
              <a:spLocks noChangeArrowheads="1"/>
            </p:cNvSpPr>
            <p:nvPr/>
          </p:nvSpPr>
          <p:spPr bwMode="auto">
            <a:xfrm>
              <a:off x="1633" y="1270"/>
              <a:ext cx="90" cy="91"/>
            </a:xfrm>
            <a:custGeom>
              <a:avLst/>
              <a:gdLst>
                <a:gd name="T0" fmla="*/ 90 w 90"/>
                <a:gd name="T1" fmla="*/ 0 h 91"/>
                <a:gd name="T2" fmla="*/ 0 w 90"/>
                <a:gd name="T3" fmla="*/ 0 h 91"/>
                <a:gd name="T4" fmla="*/ 0 w 90"/>
                <a:gd name="T5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91">
                  <a:moveTo>
                    <a:pt x="90" y="0"/>
                  </a:moveTo>
                  <a:lnTo>
                    <a:pt x="0" y="0"/>
                  </a:lnTo>
                  <a:lnTo>
                    <a:pt x="0" y="91"/>
                  </a:lnTo>
                </a:path>
              </a:pathLst>
            </a:cu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339850" y="3006090"/>
            <a:ext cx="6183313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设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15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则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 17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4" name="组合 1"/>
          <p:cNvGrpSpPr/>
          <p:nvPr/>
        </p:nvGrpSpPr>
        <p:grpSpPr>
          <a:xfrm>
            <a:off x="1276350" y="3630613"/>
            <a:ext cx="6769100" cy="650875"/>
            <a:chOff x="1931" y="5077"/>
            <a:chExt cx="10658" cy="1026"/>
          </a:xfrm>
        </p:grpSpPr>
        <p:sp>
          <p:nvSpPr>
            <p:cNvPr id="25" name="Text Box 17"/>
            <p:cNvSpPr txBox="1">
              <a:spLocks noChangeArrowheads="1"/>
            </p:cNvSpPr>
            <p:nvPr/>
          </p:nvSpPr>
          <p:spPr bwMode="auto">
            <a:xfrm>
              <a:off x="1931" y="5230"/>
              <a:ext cx="5782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</a:p>
          </p:txBody>
        </p:sp>
        <p:graphicFrame>
          <p:nvGraphicFramePr>
            <p:cNvPr id="26" name="对象 20496"/>
            <p:cNvGraphicFramePr>
              <a:graphicFrameLocks noChangeAspect="1"/>
            </p:cNvGraphicFramePr>
            <p:nvPr/>
          </p:nvGraphicFramePr>
          <p:xfrm>
            <a:off x="2621" y="5077"/>
            <a:ext cx="9969" cy="1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3" r:id="rId9" imgW="2717800" imgH="279400" progId="Equation.DSMT4">
                    <p:embed/>
                  </p:oleObj>
                </mc:Choice>
                <mc:Fallback>
                  <p:oleObj r:id="rId9" imgW="2717800" imgH="2794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2621" y="5077"/>
                          <a:ext cx="9969" cy="10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组合 26"/>
          <p:cNvGrpSpPr/>
          <p:nvPr/>
        </p:nvGrpSpPr>
        <p:grpSpPr>
          <a:xfrm>
            <a:off x="1276350" y="4426585"/>
            <a:ext cx="3990975" cy="922338"/>
            <a:chOff x="3128" y="6235"/>
            <a:chExt cx="6285" cy="1452"/>
          </a:xfrm>
        </p:grpSpPr>
        <p:graphicFrame>
          <p:nvGraphicFramePr>
            <p:cNvPr id="28" name="对象 20485"/>
            <p:cNvGraphicFramePr>
              <a:graphicFrameLocks noChangeAspect="1"/>
            </p:cNvGraphicFramePr>
            <p:nvPr/>
          </p:nvGraphicFramePr>
          <p:xfrm>
            <a:off x="3885" y="6235"/>
            <a:ext cx="5528" cy="14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4" r:id="rId11" imgW="1498600" imgH="393700" progId="Equation.DSMT4">
                    <p:embed/>
                  </p:oleObj>
                </mc:Choice>
                <mc:Fallback>
                  <p:oleObj r:id="rId11" imgW="1498600" imgH="393700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885" y="6235"/>
                          <a:ext cx="5528" cy="14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3128" y="6590"/>
              <a:ext cx="996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9"/>
          <p:cNvGraphicFramePr>
            <a:graphicFrameLocks noChangeAspect="1"/>
          </p:cNvGraphicFramePr>
          <p:nvPr/>
        </p:nvGraphicFramePr>
        <p:xfrm>
          <a:off x="3461621" y="3063702"/>
          <a:ext cx="3604697" cy="46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r:id="rId3" imgW="2247900" imgH="254000" progId="Equation.DSMT4">
                  <p:embed/>
                </p:oleObj>
              </mc:Choice>
              <mc:Fallback>
                <p:oleObj r:id="rId3" imgW="2247900" imgH="2540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61621" y="3063702"/>
                        <a:ext cx="3604697" cy="46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374509" y="656878"/>
            <a:ext cx="11574711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如图，在△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ABC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AB=AC=4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BC=6. 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</a:t>
            </a:r>
            <a:r>
              <a:rPr lang="en-US" altLang="zh-CN" sz="24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cosB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及</a:t>
            </a:r>
            <a:r>
              <a:rPr lang="en-US" altLang="zh-CN" sz="240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tanB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72010" y="1197915"/>
            <a:ext cx="485933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解：过点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作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AD⊥BC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于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928099" y="1906814"/>
            <a:ext cx="2108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∵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AB =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AC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913494" y="2444659"/>
            <a:ext cx="264287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∴ BD = CD = 3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1355326" y="3109740"/>
            <a:ext cx="21062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 </a:t>
            </a:r>
            <a:r>
              <a:rPr lang="en-US" altLang="zh-CN" sz="240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Rt△ABD 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</a:t>
            </a:r>
          </a:p>
        </p:txBody>
      </p:sp>
      <p:grpSp>
        <p:nvGrpSpPr>
          <p:cNvPr id="9" name="组合 6"/>
          <p:cNvGrpSpPr/>
          <p:nvPr/>
        </p:nvGrpSpPr>
        <p:grpSpPr>
          <a:xfrm>
            <a:off x="928653" y="3784821"/>
            <a:ext cx="1568598" cy="521266"/>
            <a:chOff x="433" y="9197"/>
            <a:chExt cx="2471" cy="822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433" y="9197"/>
              <a:ext cx="2471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 tan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B 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=</a:t>
              </a:r>
            </a:p>
          </p:txBody>
        </p:sp>
      </p:grpSp>
      <p:grpSp>
        <p:nvGrpSpPr>
          <p:cNvPr id="12" name="组合 3"/>
          <p:cNvGrpSpPr/>
          <p:nvPr/>
        </p:nvGrpSpPr>
        <p:grpSpPr>
          <a:xfrm>
            <a:off x="7323470" y="1896906"/>
            <a:ext cx="4521200" cy="2179637"/>
            <a:chOff x="7106" y="7073"/>
            <a:chExt cx="7120" cy="3432"/>
          </a:xfrm>
        </p:grpSpPr>
        <p:sp>
          <p:nvSpPr>
            <p:cNvPr id="13" name="等腰三角形 2"/>
            <p:cNvSpPr>
              <a:spLocks noChangeArrowheads="1"/>
            </p:cNvSpPr>
            <p:nvPr/>
          </p:nvSpPr>
          <p:spPr bwMode="auto">
            <a:xfrm>
              <a:off x="7452" y="7690"/>
              <a:ext cx="6468" cy="2083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10766" y="7072"/>
              <a:ext cx="76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7106" y="9682"/>
              <a:ext cx="76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13456" y="9666"/>
              <a:ext cx="769" cy="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</p:grpSp>
      <p:grpSp>
        <p:nvGrpSpPr>
          <p:cNvPr id="17" name="组合 5"/>
          <p:cNvGrpSpPr/>
          <p:nvPr/>
        </p:nvGrpSpPr>
        <p:grpSpPr>
          <a:xfrm>
            <a:off x="888600" y="3107281"/>
            <a:ext cx="487784" cy="460218"/>
            <a:chOff x="3096" y="5775"/>
            <a:chExt cx="768" cy="725"/>
          </a:xfrm>
        </p:grpSpPr>
        <p:sp>
          <p:nvSpPr>
            <p:cNvPr id="18" name="文本框 4"/>
            <p:cNvSpPr txBox="1">
              <a:spLocks noChangeArrowheads="1"/>
            </p:cNvSpPr>
            <p:nvPr/>
          </p:nvSpPr>
          <p:spPr bwMode="auto">
            <a:xfrm>
              <a:off x="3096" y="5775"/>
              <a:ext cx="768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∴</a:t>
              </a:r>
            </a:p>
          </p:txBody>
        </p:sp>
      </p:grpSp>
      <p:cxnSp>
        <p:nvCxnSpPr>
          <p:cNvPr id="21" name="直接连接符 7"/>
          <p:cNvCxnSpPr>
            <a:cxnSpLocks noChangeShapeType="1"/>
          </p:cNvCxnSpPr>
          <p:nvPr/>
        </p:nvCxnSpPr>
        <p:spPr bwMode="auto">
          <a:xfrm flipH="1">
            <a:off x="9610324" y="2289857"/>
            <a:ext cx="0" cy="1323024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9385633" y="3554256"/>
            <a:ext cx="4889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sp>
        <p:nvSpPr>
          <p:cNvPr id="23" name="文本框 10"/>
          <p:cNvSpPr txBox="1">
            <a:spLocks noChangeArrowheads="1"/>
          </p:cNvSpPr>
          <p:nvPr/>
        </p:nvSpPr>
        <p:spPr bwMode="auto">
          <a:xfrm>
            <a:off x="471805" y="4752975"/>
            <a:ext cx="10968990" cy="829945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提示：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求锐角的三角函数值的问题，当图形中没有直角三角形时，可以用恰当的方法构造直角三角形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</p:txBody>
      </p:sp>
      <p:graphicFrame>
        <p:nvGraphicFramePr>
          <p:cNvPr id="24" name="Object 46"/>
          <p:cNvGraphicFramePr>
            <a:graphicFrameLocks noGrp="1" noChangeAspect="1"/>
          </p:cNvGraphicFramePr>
          <p:nvPr/>
        </p:nvGraphicFramePr>
        <p:xfrm>
          <a:off x="4096749" y="3651685"/>
          <a:ext cx="2049684" cy="765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r:id="rId5" imgW="1054100" imgH="393700" progId="Equation.DSMT4">
                  <p:embed/>
                </p:oleObj>
              </mc:Choice>
              <mc:Fallback>
                <p:oleObj r:id="rId5" imgW="105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96749" y="3651685"/>
                        <a:ext cx="2049684" cy="765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0"/>
          <p:cNvGraphicFramePr>
            <a:graphicFrameLocks noGrp="1" noChangeAspect="1"/>
          </p:cNvGraphicFramePr>
          <p:nvPr/>
        </p:nvGraphicFramePr>
        <p:xfrm>
          <a:off x="2493885" y="3580262"/>
          <a:ext cx="1285871" cy="79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r:id="rId7" imgW="698500" imgH="431800" progId="Equation.DSMT4">
                  <p:embed/>
                </p:oleObj>
              </mc:Choice>
              <mc:Fallback>
                <p:oleObj r:id="rId7" imgW="6985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93885" y="3580262"/>
                        <a:ext cx="1285871" cy="794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/>
      <p:bldP spid="7" grpId="2"/>
      <p:bldP spid="8" grpId="3"/>
      <p:bldP spid="22" grpId="4"/>
      <p:bldP spid="23" grpId="5" animBg="1"/>
      <p:bldP spid="23" grpId="6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2292" name="Text Box 16"/>
          <p:cNvSpPr txBox="1"/>
          <p:nvPr/>
        </p:nvSpPr>
        <p:spPr>
          <a:xfrm>
            <a:off x="477520" y="2914650"/>
            <a:ext cx="1486535" cy="95313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正弦和余弦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2098675" y="1158875"/>
            <a:ext cx="219075" cy="4538663"/>
          </a:xfrm>
          <a:prstGeom prst="leftBrace">
            <a:avLst>
              <a:gd name="adj1" fmla="val 95942"/>
              <a:gd name="adj2" fmla="val 50000"/>
            </a:avLst>
          </a:prstGeom>
          <a:noFill/>
          <a:ln w="25400" cap="flat" cmpd="sng">
            <a:solidFill>
              <a:srgbClr val="CC0066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/>
          <a:p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Text Box 18"/>
          <p:cNvSpPr txBox="1"/>
          <p:nvPr/>
        </p:nvSpPr>
        <p:spPr>
          <a:xfrm>
            <a:off x="2329180" y="5342255"/>
            <a:ext cx="250952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锐角三角函数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 Box 18"/>
          <p:cNvSpPr txBox="1"/>
          <p:nvPr/>
        </p:nvSpPr>
        <p:spPr>
          <a:xfrm>
            <a:off x="2362835" y="876935"/>
            <a:ext cx="1090295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>
              <a:buClrTx/>
              <a:buSzTx/>
              <a:buFontTx/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正弦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 Box 18"/>
          <p:cNvSpPr txBox="1"/>
          <p:nvPr/>
        </p:nvSpPr>
        <p:spPr>
          <a:xfrm>
            <a:off x="2362835" y="3129915"/>
            <a:ext cx="939800" cy="521970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rPr>
              <a:t>余弦</a:t>
            </a:r>
          </a:p>
        </p:txBody>
      </p:sp>
      <p:sp>
        <p:nvSpPr>
          <p:cNvPr id="11" name="右箭头 10"/>
          <p:cNvSpPr/>
          <p:nvPr/>
        </p:nvSpPr>
        <p:spPr>
          <a:xfrm>
            <a:off x="3535680" y="99377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/>
          </a:p>
        </p:txBody>
      </p:sp>
      <p:grpSp>
        <p:nvGrpSpPr>
          <p:cNvPr id="24" name="组合 23"/>
          <p:cNvGrpSpPr/>
          <p:nvPr/>
        </p:nvGrpSpPr>
        <p:grpSpPr>
          <a:xfrm>
            <a:off x="4278449" y="195580"/>
            <a:ext cx="2789736" cy="2175372"/>
            <a:chOff x="427" y="5877"/>
            <a:chExt cx="5175" cy="4392"/>
          </a:xfrm>
        </p:grpSpPr>
        <p:grpSp>
          <p:nvGrpSpPr>
            <p:cNvPr id="22" name="组合 21"/>
            <p:cNvGrpSpPr/>
            <p:nvPr/>
          </p:nvGrpSpPr>
          <p:grpSpPr>
            <a:xfrm>
              <a:off x="1853" y="6395"/>
              <a:ext cx="3068" cy="2948"/>
              <a:chOff x="2192" y="6282"/>
              <a:chExt cx="3068" cy="2948"/>
            </a:xfrm>
          </p:grpSpPr>
          <p:sp>
            <p:nvSpPr>
              <p:cNvPr id="23" name="直角三角形 22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25" name="矩形 24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15371" name="文本框 24"/>
            <p:cNvSpPr txBox="1"/>
            <p:nvPr/>
          </p:nvSpPr>
          <p:spPr>
            <a:xfrm>
              <a:off x="1251" y="5877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5372" name="文本框 26"/>
            <p:cNvSpPr txBox="1"/>
            <p:nvPr/>
          </p:nvSpPr>
          <p:spPr>
            <a:xfrm>
              <a:off x="4994" y="8973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5373" name="文本框 28"/>
            <p:cNvSpPr txBox="1"/>
            <p:nvPr/>
          </p:nvSpPr>
          <p:spPr>
            <a:xfrm>
              <a:off x="1245" y="8864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26" name="弧形 25"/>
            <p:cNvSpPr/>
            <p:nvPr/>
          </p:nvSpPr>
          <p:spPr>
            <a:xfrm rot="16200000">
              <a:off x="4013" y="8882"/>
              <a:ext cx="908" cy="907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389" y="7025"/>
              <a:ext cx="466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en-US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245" y="7556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2901" y="9340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4014" y="7439"/>
              <a:ext cx="1544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斜边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427" y="7006"/>
              <a:ext cx="1653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对边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7068185" y="876935"/>
            <a:ext cx="4053132" cy="1096010"/>
            <a:chOff x="6976" y="8559"/>
            <a:chExt cx="5075" cy="1726"/>
          </a:xfrm>
        </p:grpSpPr>
        <p:sp>
          <p:nvSpPr>
            <p:cNvPr id="8211" name="文本框 4"/>
            <p:cNvSpPr txBox="1"/>
            <p:nvPr/>
          </p:nvSpPr>
          <p:spPr>
            <a:xfrm>
              <a:off x="8457" y="8813"/>
              <a:ext cx="232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i="1" u="sng">
                  <a:latin typeface="Times New Roman" panose="02020603050405020304" pitchFamily="18" charset="0"/>
                  <a:ea typeface="黑体" panose="02010609060101010101" pitchFamily="49" charset="-122"/>
                </a:rPr>
                <a:t>∠A</a:t>
              </a:r>
              <a:r>
                <a:rPr lang="zh-CN" altLang="en-US" sz="2800" u="sng">
                  <a:latin typeface="微软雅黑" panose="020B0503020204020204" charset="-122"/>
                  <a:ea typeface="微软雅黑" panose="020B0503020204020204" charset="-122"/>
                </a:rPr>
                <a:t>的对边</a:t>
              </a:r>
            </a:p>
          </p:txBody>
        </p:sp>
        <p:sp>
          <p:nvSpPr>
            <p:cNvPr id="8213" name="文本框 6"/>
            <p:cNvSpPr txBox="1"/>
            <p:nvPr/>
          </p:nvSpPr>
          <p:spPr>
            <a:xfrm>
              <a:off x="9113" y="9463"/>
              <a:ext cx="120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斜边</a:t>
              </a:r>
            </a:p>
          </p:txBody>
        </p:sp>
        <p:sp>
          <p:nvSpPr>
            <p:cNvPr id="8214" name="文本框 1"/>
            <p:cNvSpPr txBox="1"/>
            <p:nvPr/>
          </p:nvSpPr>
          <p:spPr>
            <a:xfrm>
              <a:off x="6976" y="9069"/>
              <a:ext cx="507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sin 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err="1">
                  <a:latin typeface="Times New Roman" panose="02020603050405020304" pitchFamily="18" charset="0"/>
                  <a:ea typeface="黑体" panose="02010609060101010101" pitchFamily="49" charset="-122"/>
                </a:rPr>
                <a:t>=                       =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1283" y="9108"/>
              <a:ext cx="53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1199" y="8559"/>
              <a:ext cx="7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a</a:t>
              </a:r>
            </a:p>
          </p:txBody>
        </p:sp>
      </p:grpSp>
      <p:sp>
        <p:nvSpPr>
          <p:cNvPr id="33" name="右箭头 32"/>
          <p:cNvSpPr/>
          <p:nvPr/>
        </p:nvSpPr>
        <p:spPr>
          <a:xfrm>
            <a:off x="3453130" y="3246755"/>
            <a:ext cx="503555" cy="287655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36" name="组合 35"/>
          <p:cNvGrpSpPr/>
          <p:nvPr/>
        </p:nvGrpSpPr>
        <p:grpSpPr>
          <a:xfrm>
            <a:off x="4388581" y="2114550"/>
            <a:ext cx="2348769" cy="2177353"/>
            <a:chOff x="1245" y="5877"/>
            <a:chExt cx="4357" cy="4396"/>
          </a:xfrm>
        </p:grpSpPr>
        <p:grpSp>
          <p:nvGrpSpPr>
            <p:cNvPr id="37" name="组合 36"/>
            <p:cNvGrpSpPr/>
            <p:nvPr/>
          </p:nvGrpSpPr>
          <p:grpSpPr>
            <a:xfrm>
              <a:off x="1853" y="6395"/>
              <a:ext cx="3068" cy="2948"/>
              <a:chOff x="2192" y="6282"/>
              <a:chExt cx="3068" cy="2948"/>
            </a:xfrm>
          </p:grpSpPr>
          <p:sp>
            <p:nvSpPr>
              <p:cNvPr id="38" name="直角三角形 37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/>
              </a:p>
            </p:txBody>
          </p:sp>
        </p:grpSp>
        <p:sp>
          <p:nvSpPr>
            <p:cNvPr id="40" name="文本框 24"/>
            <p:cNvSpPr txBox="1"/>
            <p:nvPr/>
          </p:nvSpPr>
          <p:spPr>
            <a:xfrm>
              <a:off x="1251" y="5877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41" name="文本框 26"/>
            <p:cNvSpPr txBox="1"/>
            <p:nvPr/>
          </p:nvSpPr>
          <p:spPr>
            <a:xfrm>
              <a:off x="4994" y="8973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42" name="文本框 28"/>
            <p:cNvSpPr txBox="1"/>
            <p:nvPr/>
          </p:nvSpPr>
          <p:spPr>
            <a:xfrm>
              <a:off x="1245" y="8864"/>
              <a:ext cx="608" cy="9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43" name="弧形 42"/>
            <p:cNvSpPr/>
            <p:nvPr/>
          </p:nvSpPr>
          <p:spPr>
            <a:xfrm rot="16200000">
              <a:off x="4013" y="8882"/>
              <a:ext cx="908" cy="907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389" y="7025"/>
              <a:ext cx="466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en-US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245" y="7556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2901" y="9340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881" y="7729"/>
              <a:ext cx="1544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斜边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89" y="9344"/>
              <a:ext cx="1774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邻边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7111344" y="2895600"/>
            <a:ext cx="3949802" cy="948055"/>
            <a:chOff x="6836" y="8815"/>
            <a:chExt cx="5617" cy="1493"/>
          </a:xfrm>
        </p:grpSpPr>
        <p:sp>
          <p:nvSpPr>
            <p:cNvPr id="50" name="文本框 4"/>
            <p:cNvSpPr txBox="1"/>
            <p:nvPr/>
          </p:nvSpPr>
          <p:spPr>
            <a:xfrm>
              <a:off x="8521" y="8815"/>
              <a:ext cx="2616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i="1" u="sng">
                  <a:latin typeface="Times New Roman" panose="02020603050405020304" pitchFamily="18" charset="0"/>
                  <a:ea typeface="黑体" panose="02010609060101010101" pitchFamily="49" charset="-122"/>
                </a:rPr>
                <a:t>∠A</a:t>
              </a:r>
              <a:r>
                <a:rPr lang="zh-CN" altLang="en-US" sz="2800" u="sng">
                  <a:latin typeface="微软雅黑" panose="020B0503020204020204" charset="-122"/>
                  <a:ea typeface="微软雅黑" panose="020B0503020204020204" charset="-122"/>
                </a:rPr>
                <a:t>的邻边</a:t>
              </a:r>
            </a:p>
          </p:txBody>
        </p:sp>
        <p:sp>
          <p:nvSpPr>
            <p:cNvPr id="51" name="文本框 6"/>
            <p:cNvSpPr txBox="1"/>
            <p:nvPr/>
          </p:nvSpPr>
          <p:spPr>
            <a:xfrm>
              <a:off x="8979" y="9486"/>
              <a:ext cx="14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</a:rPr>
                <a:t>斜边</a:t>
              </a:r>
            </a:p>
          </p:txBody>
        </p:sp>
        <p:sp>
          <p:nvSpPr>
            <p:cNvPr id="52" name="文本框 1"/>
            <p:cNvSpPr txBox="1"/>
            <p:nvPr/>
          </p:nvSpPr>
          <p:spPr>
            <a:xfrm>
              <a:off x="6836" y="9069"/>
              <a:ext cx="554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cos 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err="1">
                  <a:latin typeface="Times New Roman" panose="02020603050405020304" pitchFamily="18" charset="0"/>
                  <a:ea typeface="黑体" panose="02010609060101010101" pitchFamily="49" charset="-122"/>
                </a:rPr>
                <a:t>=                       =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1826" y="9328"/>
              <a:ext cx="53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1745" y="8845"/>
              <a:ext cx="7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b</a:t>
              </a:r>
            </a:p>
          </p:txBody>
        </p:sp>
      </p:grpSp>
      <p:sp>
        <p:nvSpPr>
          <p:cNvPr id="55" name="Text Box 18"/>
          <p:cNvSpPr txBox="1"/>
          <p:nvPr/>
        </p:nvSpPr>
        <p:spPr>
          <a:xfrm>
            <a:off x="2317750" y="4453255"/>
            <a:ext cx="4923155" cy="46037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CC00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 defTabSz="914400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°、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45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°、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60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°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角的三角函数值</a:t>
            </a:r>
            <a:endParaRPr lang="zh-CN" altLang="en-US" sz="24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5374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960100" y="12242800"/>
            <a:ext cx="342900" cy="2540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8" grpId="0" animBg="1"/>
      <p:bldP spid="3" grpId="0" animBg="1"/>
      <p:bldP spid="12" grpId="0" animBg="1"/>
      <p:bldP spid="16" grpId="0" animBg="1"/>
      <p:bldP spid="11" grpId="0" animBg="1"/>
      <p:bldP spid="33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67080" y="1123315"/>
            <a:ext cx="10185400" cy="165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如图，是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个直角三角形，其中∠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F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P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=90°,</a:t>
            </a:r>
          </a:p>
          <a:p>
            <a:pPr fontAlgn="auto">
              <a:lnSpc>
                <a:spcPts val="4060"/>
              </a:lnSpc>
            </a:pP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=30°,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D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zh-CN" altLang="en-US" sz="2800" dirty="0">
                <a:solidFill>
                  <a:srgbClr val="1D41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对边与斜边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的比值是多少？</a:t>
            </a:r>
          </a:p>
          <a:p>
            <a:pPr fontAlgn="auto">
              <a:lnSpc>
                <a:spcPts val="4060"/>
              </a:lnSpc>
            </a:pP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由此你发现了什么？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1172845" y="5242560"/>
            <a:ext cx="9246235" cy="1285240"/>
            <a:chOff x="2311" y="8135"/>
            <a:chExt cx="14561" cy="2024"/>
          </a:xfrm>
        </p:grpSpPr>
        <p:sp>
          <p:nvSpPr>
            <p:cNvPr id="60" name="文本框 59"/>
            <p:cNvSpPr txBox="1"/>
            <p:nvPr/>
          </p:nvSpPr>
          <p:spPr>
            <a:xfrm>
              <a:off x="2311" y="8135"/>
              <a:ext cx="14561" cy="17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lnSpc>
                  <a:spcPts val="4060"/>
                </a:lnSpc>
              </a:pPr>
              <a:r>
                <a:rPr lang="zh-CN" altLang="en-US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由“直角三角形中30°角所对的直角边等于斜边的一半”，可得比值都为   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61" name="对象 6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5780" y="8976"/>
            <a:ext cx="457" cy="1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r:id="rId3" imgW="152400" imgH="393700" progId="Equation.KSEE3">
                    <p:embed/>
                  </p:oleObj>
                </mc:Choice>
                <mc:Fallback>
                  <p:oleObj r:id="rId3" imgW="152400" imgH="393700" progId="Equation.KSEE3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780" y="8976"/>
                          <a:ext cx="457" cy="11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7" name="组合 76"/>
          <p:cNvGrpSpPr/>
          <p:nvPr/>
        </p:nvGrpSpPr>
        <p:grpSpPr>
          <a:xfrm>
            <a:off x="6590030" y="2802890"/>
            <a:ext cx="3808095" cy="2369820"/>
            <a:chOff x="10363" y="4414"/>
            <a:chExt cx="5997" cy="3732"/>
          </a:xfrm>
        </p:grpSpPr>
        <p:grpSp>
          <p:nvGrpSpPr>
            <p:cNvPr id="59" name="组合 58"/>
            <p:cNvGrpSpPr/>
            <p:nvPr/>
          </p:nvGrpSpPr>
          <p:grpSpPr>
            <a:xfrm>
              <a:off x="10363" y="4414"/>
              <a:ext cx="5997" cy="3732"/>
              <a:chOff x="10207" y="3448"/>
              <a:chExt cx="5997" cy="3732"/>
            </a:xfrm>
          </p:grpSpPr>
          <p:sp>
            <p:nvSpPr>
              <p:cNvPr id="27" name="直角三角形 26"/>
              <p:cNvSpPr/>
              <p:nvPr/>
            </p:nvSpPr>
            <p:spPr>
              <a:xfrm>
                <a:off x="10668" y="4049"/>
                <a:ext cx="4827" cy="2703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4" name="文本框 53"/>
              <p:cNvSpPr txBox="1"/>
              <p:nvPr/>
            </p:nvSpPr>
            <p:spPr>
              <a:xfrm>
                <a:off x="10207" y="6455"/>
                <a:ext cx="625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P</a:t>
                </a: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10307" y="3448"/>
                <a:ext cx="710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N</a:t>
                </a:r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5481" y="6385"/>
                <a:ext cx="723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M</a:t>
                </a:r>
              </a:p>
            </p:txBody>
          </p:sp>
        </p:grpSp>
        <p:grpSp>
          <p:nvGrpSpPr>
            <p:cNvPr id="68" name="组合 67"/>
            <p:cNvGrpSpPr/>
            <p:nvPr/>
          </p:nvGrpSpPr>
          <p:grpSpPr>
            <a:xfrm>
              <a:off x="13775" y="7106"/>
              <a:ext cx="1477" cy="725"/>
              <a:chOff x="13775" y="7106"/>
              <a:chExt cx="1477" cy="725"/>
            </a:xfrm>
          </p:grpSpPr>
          <p:sp>
            <p:nvSpPr>
              <p:cNvPr id="66" name="任意多边形 65"/>
              <p:cNvSpPr/>
              <p:nvPr/>
            </p:nvSpPr>
            <p:spPr>
              <a:xfrm>
                <a:off x="14659" y="7219"/>
                <a:ext cx="184" cy="499"/>
              </a:xfrm>
              <a:custGeom>
                <a:avLst/>
                <a:gdLst>
                  <a:gd name="connisteX0" fmla="*/ 156915 w 156915"/>
                  <a:gd name="connsiteY0" fmla="*/ 11570 h 250965"/>
                  <a:gd name="connisteX1" fmla="*/ 87065 w 156915"/>
                  <a:gd name="connsiteY1" fmla="*/ 1410 h 250965"/>
                  <a:gd name="connisteX2" fmla="*/ 7055 w 156915"/>
                  <a:gd name="connsiteY2" fmla="*/ 41415 h 250965"/>
                  <a:gd name="connisteX3" fmla="*/ 7055 w 156915"/>
                  <a:gd name="connsiteY3" fmla="*/ 111265 h 250965"/>
                  <a:gd name="connisteX4" fmla="*/ 7055 w 156915"/>
                  <a:gd name="connsiteY4" fmla="*/ 181115 h 250965"/>
                  <a:gd name="connisteX5" fmla="*/ 47060 w 156915"/>
                  <a:gd name="connsiteY5" fmla="*/ 250965 h 25096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</a:cxnLst>
                <a:rect l="l" t="t" r="r" b="b"/>
                <a:pathLst>
                  <a:path w="156916" h="250965">
                    <a:moveTo>
                      <a:pt x="156916" y="11570"/>
                    </a:moveTo>
                    <a:cubicBezTo>
                      <a:pt x="144851" y="9030"/>
                      <a:pt x="116911" y="-4305"/>
                      <a:pt x="87066" y="1410"/>
                    </a:cubicBezTo>
                    <a:cubicBezTo>
                      <a:pt x="57221" y="7125"/>
                      <a:pt x="22931" y="19190"/>
                      <a:pt x="7056" y="41415"/>
                    </a:cubicBezTo>
                    <a:cubicBezTo>
                      <a:pt x="-8819" y="63640"/>
                      <a:pt x="7056" y="83325"/>
                      <a:pt x="7056" y="111265"/>
                    </a:cubicBezTo>
                    <a:cubicBezTo>
                      <a:pt x="7056" y="139205"/>
                      <a:pt x="-1199" y="153175"/>
                      <a:pt x="7056" y="181115"/>
                    </a:cubicBezTo>
                    <a:cubicBezTo>
                      <a:pt x="15311" y="209055"/>
                      <a:pt x="38806" y="238265"/>
                      <a:pt x="47061" y="250965"/>
                    </a:cubicBez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7" name="文本框 66"/>
              <p:cNvSpPr txBox="1"/>
              <p:nvPr/>
            </p:nvSpPr>
            <p:spPr>
              <a:xfrm>
                <a:off x="13775" y="7106"/>
                <a:ext cx="1477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rgbClr val="FFFF00"/>
                    </a:solidFill>
                  </a:rPr>
                  <a:t>30°</a:t>
                </a:r>
              </a:p>
            </p:txBody>
          </p:sp>
        </p:grpSp>
      </p:grpSp>
      <p:grpSp>
        <p:nvGrpSpPr>
          <p:cNvPr id="76" name="组合 75"/>
          <p:cNvGrpSpPr/>
          <p:nvPr/>
        </p:nvGrpSpPr>
        <p:grpSpPr>
          <a:xfrm>
            <a:off x="3554730" y="3213735"/>
            <a:ext cx="2947670" cy="1885315"/>
            <a:chOff x="5583" y="5075"/>
            <a:chExt cx="4642" cy="2969"/>
          </a:xfrm>
        </p:grpSpPr>
        <p:grpSp>
          <p:nvGrpSpPr>
            <p:cNvPr id="58" name="组合 57"/>
            <p:cNvGrpSpPr/>
            <p:nvPr/>
          </p:nvGrpSpPr>
          <p:grpSpPr>
            <a:xfrm>
              <a:off x="5583" y="5075"/>
              <a:ext cx="4642" cy="2969"/>
              <a:chOff x="5427" y="4070"/>
              <a:chExt cx="4642" cy="2969"/>
            </a:xfrm>
          </p:grpSpPr>
          <p:sp>
            <p:nvSpPr>
              <p:cNvPr id="26" name="直角三角形 25"/>
              <p:cNvSpPr/>
              <p:nvPr/>
            </p:nvSpPr>
            <p:spPr>
              <a:xfrm>
                <a:off x="5943" y="4645"/>
                <a:ext cx="3507" cy="2107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文本框 29"/>
              <p:cNvSpPr txBox="1"/>
              <p:nvPr/>
            </p:nvSpPr>
            <p:spPr>
              <a:xfrm>
                <a:off x="5427" y="6273"/>
                <a:ext cx="65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52" name="文本框 51"/>
              <p:cNvSpPr txBox="1"/>
              <p:nvPr/>
            </p:nvSpPr>
            <p:spPr>
              <a:xfrm>
                <a:off x="5597" y="4070"/>
                <a:ext cx="652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53" name="文本框 52"/>
              <p:cNvSpPr txBox="1"/>
              <p:nvPr/>
            </p:nvSpPr>
            <p:spPr>
              <a:xfrm>
                <a:off x="9415" y="6314"/>
                <a:ext cx="654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69" name="组合 68"/>
            <p:cNvGrpSpPr/>
            <p:nvPr/>
          </p:nvGrpSpPr>
          <p:grpSpPr>
            <a:xfrm>
              <a:off x="7854" y="7176"/>
              <a:ext cx="1477" cy="725"/>
              <a:chOff x="13775" y="7162"/>
              <a:chExt cx="1477" cy="725"/>
            </a:xfrm>
          </p:grpSpPr>
          <p:sp>
            <p:nvSpPr>
              <p:cNvPr id="70" name="任意多边形 69"/>
              <p:cNvSpPr/>
              <p:nvPr/>
            </p:nvSpPr>
            <p:spPr>
              <a:xfrm>
                <a:off x="14659" y="7306"/>
                <a:ext cx="168" cy="437"/>
              </a:xfrm>
              <a:custGeom>
                <a:avLst/>
                <a:gdLst>
                  <a:gd name="connisteX0" fmla="*/ 156915 w 156915"/>
                  <a:gd name="connsiteY0" fmla="*/ 11570 h 250965"/>
                  <a:gd name="connisteX1" fmla="*/ 87065 w 156915"/>
                  <a:gd name="connsiteY1" fmla="*/ 1410 h 250965"/>
                  <a:gd name="connisteX2" fmla="*/ 7055 w 156915"/>
                  <a:gd name="connsiteY2" fmla="*/ 41415 h 250965"/>
                  <a:gd name="connisteX3" fmla="*/ 7055 w 156915"/>
                  <a:gd name="connsiteY3" fmla="*/ 111265 h 250965"/>
                  <a:gd name="connisteX4" fmla="*/ 7055 w 156915"/>
                  <a:gd name="connsiteY4" fmla="*/ 181115 h 250965"/>
                  <a:gd name="connisteX5" fmla="*/ 47060 w 156915"/>
                  <a:gd name="connsiteY5" fmla="*/ 250965 h 25096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</a:cxnLst>
                <a:rect l="l" t="t" r="r" b="b"/>
                <a:pathLst>
                  <a:path w="156916" h="250965">
                    <a:moveTo>
                      <a:pt x="156916" y="11570"/>
                    </a:moveTo>
                    <a:cubicBezTo>
                      <a:pt x="144851" y="9030"/>
                      <a:pt x="116911" y="-4305"/>
                      <a:pt x="87066" y="1410"/>
                    </a:cubicBezTo>
                    <a:cubicBezTo>
                      <a:pt x="57221" y="7125"/>
                      <a:pt x="22931" y="19190"/>
                      <a:pt x="7056" y="41415"/>
                    </a:cubicBezTo>
                    <a:cubicBezTo>
                      <a:pt x="-8819" y="63640"/>
                      <a:pt x="7056" y="83325"/>
                      <a:pt x="7056" y="111265"/>
                    </a:cubicBezTo>
                    <a:cubicBezTo>
                      <a:pt x="7056" y="139205"/>
                      <a:pt x="-1199" y="153175"/>
                      <a:pt x="7056" y="181115"/>
                    </a:cubicBezTo>
                    <a:cubicBezTo>
                      <a:pt x="15311" y="209055"/>
                      <a:pt x="38806" y="238265"/>
                      <a:pt x="47061" y="250965"/>
                    </a:cubicBez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1" name="文本框 70"/>
              <p:cNvSpPr txBox="1"/>
              <p:nvPr/>
            </p:nvSpPr>
            <p:spPr>
              <a:xfrm>
                <a:off x="13775" y="7162"/>
                <a:ext cx="1477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rgbClr val="FFFF00"/>
                    </a:solidFill>
                  </a:rPr>
                  <a:t>30°</a:t>
                </a:r>
              </a:p>
            </p:txBody>
          </p:sp>
        </p:grpSp>
      </p:grpSp>
      <p:grpSp>
        <p:nvGrpSpPr>
          <p:cNvPr id="75" name="组合 74"/>
          <p:cNvGrpSpPr/>
          <p:nvPr/>
        </p:nvGrpSpPr>
        <p:grpSpPr>
          <a:xfrm>
            <a:off x="1229360" y="3446145"/>
            <a:ext cx="2275205" cy="1581150"/>
            <a:chOff x="1921" y="5427"/>
            <a:chExt cx="3583" cy="2490"/>
          </a:xfrm>
        </p:grpSpPr>
        <p:grpSp>
          <p:nvGrpSpPr>
            <p:cNvPr id="57" name="组合 56"/>
            <p:cNvGrpSpPr/>
            <p:nvPr/>
          </p:nvGrpSpPr>
          <p:grpSpPr>
            <a:xfrm>
              <a:off x="1921" y="5427"/>
              <a:ext cx="3583" cy="2490"/>
              <a:chOff x="1654" y="4565"/>
              <a:chExt cx="3583" cy="249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4499" y="6273"/>
                <a:ext cx="738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5" name="直角三角形 24"/>
              <p:cNvSpPr/>
              <p:nvPr/>
            </p:nvSpPr>
            <p:spPr>
              <a:xfrm>
                <a:off x="2123" y="5132"/>
                <a:ext cx="2485" cy="1620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1654" y="6330"/>
                <a:ext cx="610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816" y="4565"/>
                <a:ext cx="639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solidFill>
                      <a:schemeClr val="tx1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2" name="组合 71"/>
            <p:cNvGrpSpPr/>
            <p:nvPr/>
          </p:nvGrpSpPr>
          <p:grpSpPr>
            <a:xfrm>
              <a:off x="3229" y="7032"/>
              <a:ext cx="1111" cy="725"/>
              <a:chOff x="13775" y="7162"/>
              <a:chExt cx="1111" cy="725"/>
            </a:xfrm>
          </p:grpSpPr>
          <p:sp>
            <p:nvSpPr>
              <p:cNvPr id="73" name="任意多边形 72"/>
              <p:cNvSpPr/>
              <p:nvPr/>
            </p:nvSpPr>
            <p:spPr>
              <a:xfrm>
                <a:off x="14659" y="7306"/>
                <a:ext cx="168" cy="437"/>
              </a:xfrm>
              <a:custGeom>
                <a:avLst/>
                <a:gdLst>
                  <a:gd name="connisteX0" fmla="*/ 156915 w 156915"/>
                  <a:gd name="connsiteY0" fmla="*/ 11570 h 250965"/>
                  <a:gd name="connisteX1" fmla="*/ 87065 w 156915"/>
                  <a:gd name="connsiteY1" fmla="*/ 1410 h 250965"/>
                  <a:gd name="connisteX2" fmla="*/ 7055 w 156915"/>
                  <a:gd name="connsiteY2" fmla="*/ 41415 h 250965"/>
                  <a:gd name="connisteX3" fmla="*/ 7055 w 156915"/>
                  <a:gd name="connsiteY3" fmla="*/ 111265 h 250965"/>
                  <a:gd name="connisteX4" fmla="*/ 7055 w 156915"/>
                  <a:gd name="connsiteY4" fmla="*/ 181115 h 250965"/>
                  <a:gd name="connisteX5" fmla="*/ 47060 w 156915"/>
                  <a:gd name="connsiteY5" fmla="*/ 250965 h 25096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  <a:cxn ang="0">
                    <a:pos x="connisteX5" y="connsiteY5"/>
                  </a:cxn>
                </a:cxnLst>
                <a:rect l="l" t="t" r="r" b="b"/>
                <a:pathLst>
                  <a:path w="156916" h="250965">
                    <a:moveTo>
                      <a:pt x="156916" y="11570"/>
                    </a:moveTo>
                    <a:cubicBezTo>
                      <a:pt x="144851" y="9030"/>
                      <a:pt x="116911" y="-4305"/>
                      <a:pt x="87066" y="1410"/>
                    </a:cubicBezTo>
                    <a:cubicBezTo>
                      <a:pt x="57221" y="7125"/>
                      <a:pt x="22931" y="19190"/>
                      <a:pt x="7056" y="41415"/>
                    </a:cubicBezTo>
                    <a:cubicBezTo>
                      <a:pt x="-8819" y="63640"/>
                      <a:pt x="7056" y="83325"/>
                      <a:pt x="7056" y="111265"/>
                    </a:cubicBezTo>
                    <a:cubicBezTo>
                      <a:pt x="7056" y="139205"/>
                      <a:pt x="-1199" y="153175"/>
                      <a:pt x="7056" y="181115"/>
                    </a:cubicBezTo>
                    <a:cubicBezTo>
                      <a:pt x="15311" y="209055"/>
                      <a:pt x="38806" y="238265"/>
                      <a:pt x="47061" y="250965"/>
                    </a:cubicBez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4" name="文本框 73"/>
              <p:cNvSpPr txBox="1"/>
              <p:nvPr/>
            </p:nvSpPr>
            <p:spPr>
              <a:xfrm>
                <a:off x="13775" y="7162"/>
                <a:ext cx="1111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30°</a:t>
                </a:r>
              </a:p>
            </p:txBody>
          </p:sp>
        </p:grpSp>
      </p:grpSp>
      <p:grpSp>
        <p:nvGrpSpPr>
          <p:cNvPr id="31" name="组合 30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2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情景导入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6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文本框 64"/>
          <p:cNvSpPr txBox="1"/>
          <p:nvPr/>
        </p:nvSpPr>
        <p:spPr>
          <a:xfrm>
            <a:off x="522605" y="1478915"/>
            <a:ext cx="1048575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发现：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在直角三角形中，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30°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角的对边与斜边的比值是一个固定值</a:t>
            </a:r>
            <a:r>
              <a:rPr lang="en-US" alt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99160" y="5100955"/>
            <a:ext cx="10066655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猜一猜：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当我们把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30°角换成任意一个锐角时，结论还成立吗？</a:t>
            </a:r>
            <a:endParaRPr lang="en-US" altLang="zh-CN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63995" y="2401570"/>
            <a:ext cx="3853180" cy="2379345"/>
            <a:chOff x="10150" y="3420"/>
            <a:chExt cx="6068" cy="3747"/>
          </a:xfrm>
        </p:grpSpPr>
        <p:sp>
          <p:nvSpPr>
            <p:cNvPr id="7" name="直角三角形 6"/>
            <p:cNvSpPr/>
            <p:nvPr/>
          </p:nvSpPr>
          <p:spPr>
            <a:xfrm>
              <a:off x="10668" y="4049"/>
              <a:ext cx="4827" cy="2703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0150" y="6428"/>
              <a:ext cx="68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0420" y="3420"/>
              <a:ext cx="61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368" y="6442"/>
              <a:ext cx="85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M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564890" y="2804795"/>
            <a:ext cx="2847975" cy="1966595"/>
            <a:chOff x="5427" y="4055"/>
            <a:chExt cx="4485" cy="3097"/>
          </a:xfrm>
        </p:grpSpPr>
        <p:sp>
          <p:nvSpPr>
            <p:cNvPr id="18" name="直角三角形 17"/>
            <p:cNvSpPr/>
            <p:nvPr/>
          </p:nvSpPr>
          <p:spPr>
            <a:xfrm>
              <a:off x="5943" y="4645"/>
              <a:ext cx="3507" cy="2107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5427" y="6371"/>
              <a:ext cx="56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5654" y="4055"/>
              <a:ext cx="5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9302" y="6427"/>
              <a:ext cx="61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D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1282700" y="3110865"/>
            <a:ext cx="2185670" cy="1643380"/>
            <a:chOff x="1597" y="4537"/>
            <a:chExt cx="3442" cy="2588"/>
          </a:xfrm>
        </p:grpSpPr>
        <p:sp>
          <p:nvSpPr>
            <p:cNvPr id="36" name="文本框 35"/>
            <p:cNvSpPr txBox="1"/>
            <p:nvPr/>
          </p:nvSpPr>
          <p:spPr>
            <a:xfrm>
              <a:off x="4414" y="6400"/>
              <a:ext cx="62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37" name="直角三角形 36"/>
            <p:cNvSpPr/>
            <p:nvPr/>
          </p:nvSpPr>
          <p:spPr>
            <a:xfrm>
              <a:off x="2123" y="5132"/>
              <a:ext cx="2485" cy="162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597" y="6358"/>
              <a:ext cx="610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803" y="4537"/>
              <a:ext cx="51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87045" y="213360"/>
            <a:ext cx="2044700" cy="521970"/>
            <a:chOff x="752" y="350"/>
            <a:chExt cx="3220" cy="822"/>
          </a:xfrm>
        </p:grpSpPr>
        <p:sp>
          <p:nvSpPr>
            <p:cNvPr id="11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2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4" name="圆角矩形 31"/>
          <p:cNvSpPr/>
          <p:nvPr/>
        </p:nvSpPr>
        <p:spPr>
          <a:xfrm>
            <a:off x="545783" y="755650"/>
            <a:ext cx="1836737" cy="5905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 cap="flat" cmpd="sng">
            <a:solidFill>
              <a:srgbClr val="0099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2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195820" y="5312410"/>
            <a:ext cx="1857375" cy="291465"/>
          </a:xfrm>
          <a:prstGeom prst="rect">
            <a:avLst/>
          </a:prstGeom>
          <a:solidFill>
            <a:srgbClr val="F3E6DE"/>
          </a:solidFill>
          <a:ln w="28575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204710" y="4780915"/>
            <a:ext cx="1857375" cy="368935"/>
          </a:xfrm>
          <a:prstGeom prst="rect">
            <a:avLst/>
          </a:prstGeom>
          <a:solidFill>
            <a:srgbClr val="F3E6DE"/>
          </a:solidFill>
          <a:ln w="28575" cmpd="sng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495040" y="2592705"/>
            <a:ext cx="1786255" cy="2300605"/>
            <a:chOff x="5598" y="3501"/>
            <a:chExt cx="2813" cy="3623"/>
          </a:xfrm>
        </p:grpSpPr>
        <p:sp>
          <p:nvSpPr>
            <p:cNvPr id="4" name="直角三角形 3"/>
            <p:cNvSpPr/>
            <p:nvPr/>
          </p:nvSpPr>
          <p:spPr>
            <a:xfrm>
              <a:off x="6241" y="4220"/>
              <a:ext cx="1588" cy="2390"/>
            </a:xfrm>
            <a:prstGeom prst="rtTriangle">
              <a:avLst/>
            </a:prstGeom>
            <a:solidFill>
              <a:srgbClr val="F3E6DE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929" y="3501"/>
              <a:ext cx="83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400">
                  <a:latin typeface="黑体" panose="02010609060101010101" pitchFamily="49" charset="-122"/>
                  <a:ea typeface="黑体" panose="02010609060101010101" pitchFamily="49" charset="-122"/>
                </a:rPr>
                <a:t>'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98" y="6385"/>
              <a:ext cx="97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C'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15" y="6399"/>
              <a:ext cx="69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A'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99870" y="2292985"/>
            <a:ext cx="1873250" cy="2499360"/>
            <a:chOff x="2362" y="3611"/>
            <a:chExt cx="2950" cy="3936"/>
          </a:xfrm>
        </p:grpSpPr>
        <p:sp>
          <p:nvSpPr>
            <p:cNvPr id="2" name="直角三角形 1"/>
            <p:cNvSpPr/>
            <p:nvPr/>
          </p:nvSpPr>
          <p:spPr>
            <a:xfrm>
              <a:off x="2939" y="4251"/>
              <a:ext cx="1855" cy="2941"/>
            </a:xfrm>
            <a:prstGeom prst="rtTriangle">
              <a:avLst/>
            </a:prstGeom>
            <a:solidFill>
              <a:srgbClr val="F3E6DE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647" y="3611"/>
              <a:ext cx="70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362" y="6822"/>
              <a:ext cx="62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603" y="6783"/>
              <a:ext cx="70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721995" y="966470"/>
            <a:ext cx="10748010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：在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',∠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的对边与斜边之比等于∠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的对边与斜边之比成立吗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325235" y="2157730"/>
            <a:ext cx="3576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',∠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471920" y="2933065"/>
            <a:ext cx="3364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ED7C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ED7C3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>
                <a:solidFill>
                  <a:srgbClr val="ED7C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∽△</a:t>
            </a:r>
            <a:r>
              <a:rPr lang="en-US" altLang="zh-CN" sz="2800" b="1" i="1">
                <a:solidFill>
                  <a:srgbClr val="ED7C3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ED7C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en-US" altLang="zh-CN" sz="2800" b="1" i="1">
                <a:solidFill>
                  <a:srgbClr val="ED7C3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ED7C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en-US" altLang="zh-CN" sz="2800" b="1" i="1">
                <a:solidFill>
                  <a:srgbClr val="ED7C3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rgbClr val="ED7C3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195820" y="3743960"/>
          <a:ext cx="176657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800100" imgH="393700" progId="Equation.KSEE3">
                  <p:embed/>
                </p:oleObj>
              </mc:Choice>
              <mc:Fallback>
                <p:oleObj r:id="rId3" imgW="8001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5820" y="3743960"/>
                        <a:ext cx="176657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65670" y="4780915"/>
          <a:ext cx="162687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736600" imgH="393700" progId="Equation.KSEE3">
                  <p:embed/>
                </p:oleObj>
              </mc:Choice>
              <mc:Fallback>
                <p:oleObj r:id="rId5" imgW="7366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5670" y="4780915"/>
                        <a:ext cx="162687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下箭头 19"/>
          <p:cNvSpPr/>
          <p:nvPr/>
        </p:nvSpPr>
        <p:spPr>
          <a:xfrm>
            <a:off x="7900670" y="2693035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>
            <a:off x="7919085" y="3402965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>
            <a:off x="7990205" y="4451350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927735" y="5486400"/>
            <a:ext cx="10036175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结论：</a:t>
            </a:r>
            <a:r>
              <a:rPr lang="zh-CN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当一个锐角的大小确定时，不管它在哪个直角三角形中，它的</a:t>
            </a:r>
            <a:r>
              <a:rPr lang="zh-CN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对边与斜边</a:t>
            </a:r>
            <a:r>
              <a:rPr lang="zh-CN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之比都是确定不变的</a:t>
            </a:r>
            <a:r>
              <a:rPr lang="en-US" altLang="zh-CN" sz="28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9" name="矩形 28"/>
          <p:cNvSpPr/>
          <p:nvPr/>
        </p:nvSpPr>
        <p:spPr>
          <a:xfrm>
            <a:off x="9255760" y="4780280"/>
            <a:ext cx="1967230" cy="370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锐角的对边</a:t>
            </a:r>
          </a:p>
        </p:txBody>
      </p:sp>
      <p:sp>
        <p:nvSpPr>
          <p:cNvPr id="30" name="矩形 29"/>
          <p:cNvSpPr/>
          <p:nvPr/>
        </p:nvSpPr>
        <p:spPr>
          <a:xfrm>
            <a:off x="9329420" y="5223510"/>
            <a:ext cx="1289685" cy="380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斜边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3" grpId="0"/>
      <p:bldP spid="14" grpId="0"/>
      <p:bldP spid="16" grpId="0"/>
      <p:bldP spid="20" grpId="0" animBg="1"/>
      <p:bldP spid="21" grpId="0" animBg="1"/>
      <p:bldP spid="22" grpId="0" animBg="1"/>
      <p:bldP spid="26" grpId="0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7251700" y="5234940"/>
            <a:ext cx="1857375" cy="368935"/>
          </a:xfrm>
          <a:prstGeom prst="rect">
            <a:avLst/>
          </a:prstGeom>
          <a:solidFill>
            <a:srgbClr val="F3E6DE"/>
          </a:solidFill>
          <a:ln w="28575" cmpd="sng">
            <a:solidFill>
              <a:srgbClr val="ED7C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7205980" y="4780915"/>
            <a:ext cx="1857375" cy="368935"/>
          </a:xfrm>
          <a:prstGeom prst="rect">
            <a:avLst/>
          </a:prstGeom>
          <a:solidFill>
            <a:srgbClr val="F3E6DE"/>
          </a:solidFill>
          <a:ln w="28575" cmpd="sng">
            <a:solidFill>
              <a:srgbClr val="ED7C3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3521710" y="2602230"/>
            <a:ext cx="1830705" cy="2245995"/>
            <a:chOff x="5640" y="3516"/>
            <a:chExt cx="2883" cy="3537"/>
          </a:xfrm>
        </p:grpSpPr>
        <p:sp>
          <p:nvSpPr>
            <p:cNvPr id="4" name="直角三角形 3"/>
            <p:cNvSpPr/>
            <p:nvPr/>
          </p:nvSpPr>
          <p:spPr>
            <a:xfrm>
              <a:off x="6241" y="4220"/>
              <a:ext cx="1588" cy="2390"/>
            </a:xfrm>
            <a:prstGeom prst="rtTriangle">
              <a:avLst/>
            </a:prstGeom>
            <a:solidFill>
              <a:srgbClr val="F3E6DE"/>
            </a:solidFill>
            <a:ln w="2540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5928" y="3516"/>
              <a:ext cx="864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B'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640" y="6299"/>
              <a:ext cx="71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C'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700" y="6328"/>
              <a:ext cx="823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A'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490980" y="2292985"/>
            <a:ext cx="1909445" cy="2501900"/>
            <a:chOff x="2348" y="3611"/>
            <a:chExt cx="3007" cy="3940"/>
          </a:xfrm>
        </p:grpSpPr>
        <p:sp>
          <p:nvSpPr>
            <p:cNvPr id="2" name="直角三角形 1"/>
            <p:cNvSpPr/>
            <p:nvPr/>
          </p:nvSpPr>
          <p:spPr>
            <a:xfrm>
              <a:off x="2939" y="4251"/>
              <a:ext cx="1855" cy="2941"/>
            </a:xfrm>
            <a:prstGeom prst="rtTriangle">
              <a:avLst/>
            </a:prstGeom>
            <a:solidFill>
              <a:srgbClr val="F3E6DE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660" y="3611"/>
              <a:ext cx="59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348" y="6807"/>
              <a:ext cx="59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4646" y="6826"/>
              <a:ext cx="709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475615" y="1042670"/>
            <a:ext cx="11240770" cy="611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ts val="406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问题（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如在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ABC</a:t>
            </a:r>
            <a:r>
              <a:rPr lang="zh-CN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中，∠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',               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成立吗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561455" y="2026285"/>
            <a:ext cx="3576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',∠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=∠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38620" y="2814955"/>
            <a:ext cx="33648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ABC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∽△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  <a:r>
              <a:rPr lang="en-US" altLang="zh-CN" sz="2800" b="1" i="1">
                <a:solidFill>
                  <a:srgbClr val="7030A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en-US" altLang="zh-CN" sz="2800" b="1">
                <a:solidFill>
                  <a:srgbClr val="7030A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'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493000" y="3593465"/>
          <a:ext cx="176657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3" imgW="800100" imgH="393700" progId="Equation.KSEE3">
                  <p:embed/>
                </p:oleObj>
              </mc:Choice>
              <mc:Fallback>
                <p:oleObj r:id="rId3" imgW="8001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93000" y="3593465"/>
                        <a:ext cx="176657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251700" y="4780915"/>
          <a:ext cx="165481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r:id="rId5" imgW="749300" imgH="393700" progId="Equation.KSEE3">
                  <p:embed/>
                </p:oleObj>
              </mc:Choice>
              <mc:Fallback>
                <p:oleObj r:id="rId5" imgW="749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51700" y="4780915"/>
                        <a:ext cx="165481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下箭头 19"/>
          <p:cNvSpPr/>
          <p:nvPr/>
        </p:nvSpPr>
        <p:spPr>
          <a:xfrm>
            <a:off x="8170545" y="2539365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下箭头 20"/>
          <p:cNvSpPr/>
          <p:nvPr/>
        </p:nvSpPr>
        <p:spPr>
          <a:xfrm>
            <a:off x="8197850" y="3468370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下箭头 21"/>
          <p:cNvSpPr/>
          <p:nvPr/>
        </p:nvSpPr>
        <p:spPr>
          <a:xfrm>
            <a:off x="8242300" y="4416425"/>
            <a:ext cx="179705" cy="329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4" name="对象 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644255" y="936625"/>
          <a:ext cx="165481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r:id="rId7" imgW="749300" imgH="393700" progId="Equation.KSEE3">
                  <p:embed/>
                </p:oleObj>
              </mc:Choice>
              <mc:Fallback>
                <p:oleObj r:id="rId7" imgW="749300" imgH="3937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44255" y="936625"/>
                        <a:ext cx="165481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文本框 25"/>
          <p:cNvSpPr txBox="1"/>
          <p:nvPr/>
        </p:nvSpPr>
        <p:spPr>
          <a:xfrm>
            <a:off x="927735" y="5486400"/>
            <a:ext cx="10036175" cy="113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ts val="4060"/>
              </a:lnSpc>
            </a:pPr>
            <a:r>
              <a:rPr lang="zh-CN" altLang="en-US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结论：</a:t>
            </a:r>
            <a:r>
              <a:rPr lang="zh-CN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当一个锐角的大小确定时，不管它在哪个直角三角形中，它的</a:t>
            </a:r>
            <a:r>
              <a:rPr lang="zh-CN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邻边与斜边</a:t>
            </a:r>
            <a:r>
              <a:rPr lang="zh-CN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之比都是确定不变的</a:t>
            </a:r>
            <a:r>
              <a:rPr lang="en-US" altLang="zh-CN" sz="280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.</a:t>
            </a:r>
          </a:p>
        </p:txBody>
      </p:sp>
      <p:sp>
        <p:nvSpPr>
          <p:cNvPr id="29" name="矩形 28"/>
          <p:cNvSpPr/>
          <p:nvPr/>
        </p:nvSpPr>
        <p:spPr>
          <a:xfrm>
            <a:off x="9255760" y="4780280"/>
            <a:ext cx="1967230" cy="370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锐角的邻边</a:t>
            </a:r>
          </a:p>
        </p:txBody>
      </p:sp>
      <p:sp>
        <p:nvSpPr>
          <p:cNvPr id="30" name="矩形 29"/>
          <p:cNvSpPr/>
          <p:nvPr/>
        </p:nvSpPr>
        <p:spPr>
          <a:xfrm>
            <a:off x="9329420" y="5223510"/>
            <a:ext cx="1289685" cy="380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斜边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13" grpId="0"/>
      <p:bldP spid="14" grpId="0"/>
      <p:bldP spid="16" grpId="0"/>
      <p:bldP spid="20" grpId="0" animBg="1"/>
      <p:bldP spid="21" grpId="0" animBg="1"/>
      <p:bldP spid="22" grpId="0" animBg="1"/>
      <p:bldP spid="26" grpId="0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28023"/>
          <p:cNvSpPr txBox="1">
            <a:spLocks noChangeArrowheads="1"/>
          </p:cNvSpPr>
          <p:nvPr/>
        </p:nvSpPr>
        <p:spPr bwMode="auto">
          <a:xfrm>
            <a:off x="0" y="317"/>
            <a:ext cx="4876800" cy="701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746885" y="962660"/>
            <a:ext cx="8001000" cy="1806407"/>
          </a:xfrm>
          <a:prstGeom prst="round2DiagRect">
            <a:avLst/>
          </a:prstGeom>
          <a:noFill/>
          <a:ln w="31750" cmpd="dbl">
            <a:solidFill>
              <a:schemeClr val="accent3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      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在直角三角形中，当锐角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的度数一定时，不管三角形的大小如何，∠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对边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斜边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的比也是一个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固定值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402080" y="3269615"/>
            <a:ext cx="3107690" cy="2659380"/>
            <a:chOff x="708" y="5877"/>
            <a:chExt cx="4894" cy="4188"/>
          </a:xfrm>
        </p:grpSpPr>
        <p:grpSp>
          <p:nvGrpSpPr>
            <p:cNvPr id="16" name="组合 15"/>
            <p:cNvGrpSpPr/>
            <p:nvPr/>
          </p:nvGrpSpPr>
          <p:grpSpPr>
            <a:xfrm>
              <a:off x="1853" y="6395"/>
              <a:ext cx="3068" cy="2948"/>
              <a:chOff x="2192" y="6282"/>
              <a:chExt cx="3068" cy="2948"/>
            </a:xfrm>
          </p:grpSpPr>
          <p:sp>
            <p:nvSpPr>
              <p:cNvPr id="13" name="直角三角形 12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371" name="文本框 24"/>
            <p:cNvSpPr txBox="1"/>
            <p:nvPr/>
          </p:nvSpPr>
          <p:spPr>
            <a:xfrm>
              <a:off x="1251" y="5877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5372" name="文本框 26"/>
            <p:cNvSpPr txBox="1"/>
            <p:nvPr/>
          </p:nvSpPr>
          <p:spPr>
            <a:xfrm>
              <a:off x="4994" y="8973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5373" name="文本框 28"/>
            <p:cNvSpPr txBox="1"/>
            <p:nvPr/>
          </p:nvSpPr>
          <p:spPr>
            <a:xfrm>
              <a:off x="1245" y="8864"/>
              <a:ext cx="608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7" name="弧形 16"/>
            <p:cNvSpPr/>
            <p:nvPr/>
          </p:nvSpPr>
          <p:spPr>
            <a:xfrm rot="16200000">
              <a:off x="4013" y="8882"/>
              <a:ext cx="908" cy="907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544" y="7025"/>
              <a:ext cx="501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en-US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033" y="8064"/>
              <a:ext cx="52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901" y="9340"/>
              <a:ext cx="52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3721" y="7495"/>
              <a:ext cx="124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斜边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708" y="7243"/>
              <a:ext cx="1248" cy="72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对边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321300" y="3166110"/>
            <a:ext cx="4138295" cy="2158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定义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 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90°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，我们把锐角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的对边与斜边的比叫做∠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正弦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，记作 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sin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.</a:t>
            </a:r>
            <a:endParaRPr lang="zh-CN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5473741" y="5481140"/>
            <a:ext cx="4497521" cy="1019165"/>
            <a:chOff x="6787" y="8601"/>
            <a:chExt cx="6629" cy="1484"/>
          </a:xfrm>
        </p:grpSpPr>
        <p:sp>
          <p:nvSpPr>
            <p:cNvPr id="8211" name="文本框 4"/>
            <p:cNvSpPr txBox="1"/>
            <p:nvPr/>
          </p:nvSpPr>
          <p:spPr>
            <a:xfrm>
              <a:off x="8457" y="8813"/>
              <a:ext cx="2870" cy="7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i="1" u="sng">
                  <a:latin typeface="Times New Roman" panose="02020603050405020304" pitchFamily="18" charset="0"/>
                  <a:ea typeface="黑体" panose="02010609060101010101" pitchFamily="49" charset="-122"/>
                </a:rPr>
                <a:t>∠A</a:t>
              </a:r>
              <a:r>
                <a:rPr lang="zh-CN" altLang="en-US" sz="28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的对边</a:t>
              </a:r>
            </a:p>
          </p:txBody>
        </p:sp>
        <p:sp>
          <p:nvSpPr>
            <p:cNvPr id="8213" name="文本框 6"/>
            <p:cNvSpPr txBox="1"/>
            <p:nvPr/>
          </p:nvSpPr>
          <p:spPr>
            <a:xfrm>
              <a:off x="8979" y="9325"/>
              <a:ext cx="1408" cy="7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斜边</a:t>
              </a:r>
            </a:p>
          </p:txBody>
        </p:sp>
        <p:sp>
          <p:nvSpPr>
            <p:cNvPr id="8214" name="文本框 1"/>
            <p:cNvSpPr txBox="1"/>
            <p:nvPr/>
          </p:nvSpPr>
          <p:spPr>
            <a:xfrm>
              <a:off x="6787" y="8999"/>
              <a:ext cx="5479" cy="76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sin 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err="1">
                  <a:latin typeface="Times New Roman" panose="02020603050405020304" pitchFamily="18" charset="0"/>
                  <a:ea typeface="黑体" panose="02010609060101010101" pitchFamily="49" charset="-122"/>
                </a:rPr>
                <a:t>=                       =</a:t>
              </a:r>
              <a:endParaRPr lang="en-US" altLang="zh-CN" sz="28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2086" y="9185"/>
              <a:ext cx="537" cy="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1985" y="8601"/>
              <a:ext cx="1431" cy="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a</a:t>
              </a:r>
            </a:p>
          </p:txBody>
        </p:sp>
      </p:grpSp>
      <p:sp>
        <p:nvSpPr>
          <p:cNvPr id="3" name="圆角矩形标注 2"/>
          <p:cNvSpPr/>
          <p:nvPr/>
        </p:nvSpPr>
        <p:spPr>
          <a:xfrm>
            <a:off x="9587230" y="4261485"/>
            <a:ext cx="2220595" cy="1065530"/>
          </a:xfrm>
          <a:prstGeom prst="wedgeRoundRectCallout">
            <a:avLst>
              <a:gd name="adj1" fmla="val -54346"/>
              <a:gd name="adj2" fmla="val 112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体现的是边角关系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128023"/>
          <p:cNvSpPr txBox="1">
            <a:spLocks noChangeArrowheads="1"/>
          </p:cNvSpPr>
          <p:nvPr/>
        </p:nvSpPr>
        <p:spPr bwMode="auto">
          <a:xfrm>
            <a:off x="0" y="317"/>
            <a:ext cx="4876800" cy="701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400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</a:p>
        </p:txBody>
      </p:sp>
      <p:sp>
        <p:nvSpPr>
          <p:cNvPr id="115" name="Line 11"/>
          <p:cNvSpPr>
            <a:spLocks noChangeShapeType="1"/>
          </p:cNvSpPr>
          <p:nvPr/>
        </p:nvSpPr>
        <p:spPr bwMode="auto">
          <a:xfrm>
            <a:off x="3183890" y="2134235"/>
            <a:ext cx="1588" cy="4248150"/>
          </a:xfrm>
          <a:prstGeom prst="line">
            <a:avLst/>
          </a:prstGeom>
          <a:noFill/>
          <a:ln w="28575" cmpd="sng">
            <a:solidFill>
              <a:schemeClr val="bg1"/>
            </a:solidFill>
            <a:prstDash val="dash"/>
            <a:rou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34160" y="1215390"/>
            <a:ext cx="8081645" cy="1806409"/>
          </a:xfrm>
          <a:prstGeom prst="round2DiagRect">
            <a:avLst/>
          </a:prstGeom>
          <a:noFill/>
          <a:ln w="31750" cmpd="dbl">
            <a:solidFill>
              <a:schemeClr val="accent3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华文楷体" panose="02010600040101010101" charset="-122"/>
                <a:ea typeface="华文楷体" panose="02010600040101010101" charset="-122"/>
              </a:rPr>
              <a:t>    </a:t>
            </a: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归纳：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在直角三角形中，当锐角</a:t>
            </a:r>
            <a:r>
              <a:rPr lang="zh-CN" altLang="en-US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的度数一定时，不管三角形的大小如何，∠</a:t>
            </a:r>
            <a:r>
              <a:rPr lang="zh-CN" altLang="en-US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邻边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与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斜边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的比也是一个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固定值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．</a:t>
            </a:r>
            <a:endParaRPr lang="zh-CN" alt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823816" y="3618865"/>
            <a:ext cx="2348769" cy="2191221"/>
            <a:chOff x="1245" y="5877"/>
            <a:chExt cx="4357" cy="4424"/>
          </a:xfrm>
        </p:grpSpPr>
        <p:grpSp>
          <p:nvGrpSpPr>
            <p:cNvPr id="16" name="组合 15"/>
            <p:cNvGrpSpPr/>
            <p:nvPr/>
          </p:nvGrpSpPr>
          <p:grpSpPr>
            <a:xfrm>
              <a:off x="1853" y="6395"/>
              <a:ext cx="3068" cy="2948"/>
              <a:chOff x="2192" y="6282"/>
              <a:chExt cx="3068" cy="2948"/>
            </a:xfrm>
          </p:grpSpPr>
          <p:sp>
            <p:nvSpPr>
              <p:cNvPr id="13" name="直角三角形 12"/>
              <p:cNvSpPr/>
              <p:nvPr/>
            </p:nvSpPr>
            <p:spPr>
              <a:xfrm>
                <a:off x="2198" y="6282"/>
                <a:ext cx="3062" cy="2949"/>
              </a:xfrm>
              <a:prstGeom prst="rtTriangl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/>
              </a:p>
            </p:txBody>
          </p:sp>
          <p:sp>
            <p:nvSpPr>
              <p:cNvPr id="14" name="矩形 13"/>
              <p:cNvSpPr/>
              <p:nvPr/>
            </p:nvSpPr>
            <p:spPr>
              <a:xfrm>
                <a:off x="2192" y="9000"/>
                <a:ext cx="227" cy="227"/>
              </a:xfrm>
              <a:prstGeom prst="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800"/>
              </a:p>
            </p:txBody>
          </p:sp>
        </p:grpSp>
        <p:sp>
          <p:nvSpPr>
            <p:cNvPr id="15371" name="文本框 24"/>
            <p:cNvSpPr txBox="1"/>
            <p:nvPr/>
          </p:nvSpPr>
          <p:spPr>
            <a:xfrm>
              <a:off x="1251" y="5877"/>
              <a:ext cx="608" cy="10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5372" name="文本框 26"/>
            <p:cNvSpPr txBox="1"/>
            <p:nvPr/>
          </p:nvSpPr>
          <p:spPr>
            <a:xfrm>
              <a:off x="4994" y="8973"/>
              <a:ext cx="608" cy="10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</a:p>
          </p:txBody>
        </p:sp>
        <p:sp>
          <p:nvSpPr>
            <p:cNvPr id="15373" name="文本框 28"/>
            <p:cNvSpPr txBox="1"/>
            <p:nvPr/>
          </p:nvSpPr>
          <p:spPr>
            <a:xfrm>
              <a:off x="1245" y="8864"/>
              <a:ext cx="608" cy="105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7" name="弧形 16"/>
            <p:cNvSpPr/>
            <p:nvPr/>
          </p:nvSpPr>
          <p:spPr>
            <a:xfrm rot="16200000">
              <a:off x="4013" y="8882"/>
              <a:ext cx="908" cy="907"/>
            </a:xfrm>
            <a:prstGeom prst="arc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389" y="7025"/>
              <a:ext cx="466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  <a:endParaRPr lang="en-US" altLang="en-US" sz="2400" b="1" i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45" y="7556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a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2901" y="9340"/>
              <a:ext cx="488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en-US" sz="2400" b="1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b</a:t>
              </a: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014" y="7439"/>
              <a:ext cx="1544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斜边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363" y="9372"/>
              <a:ext cx="1554" cy="92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2400"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  <a:sym typeface="+mn-ea"/>
                </a:rPr>
                <a:t>邻边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5249545" y="3211195"/>
            <a:ext cx="4111625" cy="2158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定义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 </a:t>
            </a:r>
            <a:r>
              <a:rPr lang="en-US" altLang="zh-CN" sz="2800" dirty="0" err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Rt△</a:t>
            </a:r>
            <a:r>
              <a:rPr lang="en-US" altLang="zh-CN" sz="2800" i="1" dirty="0" err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ABC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中，∠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＝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90°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，我们把锐角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 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的邻边与斜边的比叫做∠</a:t>
            </a:r>
            <a:r>
              <a:rPr lang="en-US" altLang="zh-CN" sz="2800" i="1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余弦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，记作 </a:t>
            </a:r>
            <a:r>
              <a:rPr lang="en-US" altLang="zh-CN" sz="2800" dirty="0" err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cos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.</a:t>
            </a:r>
            <a:endParaRPr lang="zh-CN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176014" y="5363845"/>
            <a:ext cx="4003561" cy="966470"/>
            <a:chOff x="6744" y="8779"/>
            <a:chExt cx="5652" cy="1522"/>
          </a:xfrm>
        </p:grpSpPr>
        <p:sp>
          <p:nvSpPr>
            <p:cNvPr id="8211" name="文本框 4"/>
            <p:cNvSpPr txBox="1"/>
            <p:nvPr/>
          </p:nvSpPr>
          <p:spPr>
            <a:xfrm>
              <a:off x="8457" y="8779"/>
              <a:ext cx="287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i="1" u="sng">
                  <a:latin typeface="Times New Roman" panose="02020603050405020304" pitchFamily="18" charset="0"/>
                  <a:ea typeface="黑体" panose="02010609060101010101" pitchFamily="49" charset="-122"/>
                </a:rPr>
                <a:t>∠A</a:t>
              </a:r>
              <a:r>
                <a:rPr lang="zh-CN" altLang="en-US" sz="2800" u="sng">
                  <a:latin typeface="Times New Roman" panose="02020603050405020304" pitchFamily="18" charset="0"/>
                  <a:ea typeface="黑体" panose="02010609060101010101" pitchFamily="49" charset="-122"/>
                </a:rPr>
                <a:t>的邻边</a:t>
              </a:r>
            </a:p>
          </p:txBody>
        </p:sp>
        <p:sp>
          <p:nvSpPr>
            <p:cNvPr id="8213" name="文本框 6"/>
            <p:cNvSpPr txBox="1"/>
            <p:nvPr/>
          </p:nvSpPr>
          <p:spPr>
            <a:xfrm>
              <a:off x="9046" y="9479"/>
              <a:ext cx="1408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斜边</a:t>
              </a:r>
            </a:p>
          </p:txBody>
        </p:sp>
        <p:sp>
          <p:nvSpPr>
            <p:cNvPr id="8214" name="文本框 1"/>
            <p:cNvSpPr txBox="1"/>
            <p:nvPr/>
          </p:nvSpPr>
          <p:spPr>
            <a:xfrm>
              <a:off x="6744" y="9074"/>
              <a:ext cx="5481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800" b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cos </a:t>
              </a:r>
              <a:r>
                <a:rPr lang="en-US" altLang="zh-CN" sz="2800" b="1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i="1" err="1">
                  <a:latin typeface="Times New Roman" panose="02020603050405020304" pitchFamily="18" charset="0"/>
                  <a:ea typeface="黑体" panose="02010609060101010101" pitchFamily="49" charset="-122"/>
                </a:rPr>
                <a:t> </a:t>
              </a:r>
              <a:r>
                <a:rPr lang="en-US" altLang="zh-CN" sz="2800" err="1">
                  <a:latin typeface="Times New Roman" panose="02020603050405020304" pitchFamily="18" charset="0"/>
                  <a:ea typeface="黑体" panose="02010609060101010101" pitchFamily="49" charset="-122"/>
                </a:rPr>
                <a:t>=                       =</a:t>
              </a: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11748" y="9325"/>
              <a:ext cx="53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c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1688" y="8823"/>
              <a:ext cx="70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zh-CN" sz="2800" b="1" i="1" u="sng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  <a:sym typeface="+mn-ea"/>
                </a:rPr>
                <a:t> b</a:t>
              </a:r>
            </a:p>
          </p:txBody>
        </p:sp>
      </p:grpSp>
      <p:sp>
        <p:nvSpPr>
          <p:cNvPr id="3" name="圆角矩形标注 2"/>
          <p:cNvSpPr/>
          <p:nvPr/>
        </p:nvSpPr>
        <p:spPr>
          <a:xfrm>
            <a:off x="9374505" y="4090035"/>
            <a:ext cx="2220595" cy="1065530"/>
          </a:xfrm>
          <a:prstGeom prst="wedgeRoundRectCallout">
            <a:avLst>
              <a:gd name="adj1" fmla="val -54346"/>
              <a:gd name="adj2" fmla="val 112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>
                <a:latin typeface="方正准圆简体" panose="02010601030101010101" charset="-122"/>
                <a:ea typeface="方正准圆简体" panose="02010601030101010101" charset="-122"/>
              </a:rPr>
              <a:t>体现的是边角关系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7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对象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1775" y="3929380"/>
          <a:ext cx="3467100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r:id="rId3" imgW="1447800" imgH="419100" progId="Equation.KSEE3">
                  <p:embed/>
                </p:oleObj>
              </mc:Choice>
              <mc:Fallback>
                <p:oleObj r:id="rId3" imgW="14478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1775" y="3929380"/>
                        <a:ext cx="3467100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885825" y="2508885"/>
            <a:ext cx="3072765" cy="2352675"/>
            <a:chOff x="1980" y="5547"/>
            <a:chExt cx="4839" cy="3705"/>
          </a:xfrm>
        </p:grpSpPr>
        <p:grpSp>
          <p:nvGrpSpPr>
            <p:cNvPr id="14" name="组合 13"/>
            <p:cNvGrpSpPr/>
            <p:nvPr/>
          </p:nvGrpSpPr>
          <p:grpSpPr>
            <a:xfrm>
              <a:off x="1980" y="5547"/>
              <a:ext cx="4839" cy="3290"/>
              <a:chOff x="1961" y="4054"/>
              <a:chExt cx="4839" cy="3290"/>
            </a:xfrm>
          </p:grpSpPr>
          <p:sp>
            <p:nvSpPr>
              <p:cNvPr id="4" name="直角三角形 3"/>
              <p:cNvSpPr/>
              <p:nvPr/>
            </p:nvSpPr>
            <p:spPr>
              <a:xfrm rot="16200000">
                <a:off x="3052" y="4072"/>
                <a:ext cx="2338" cy="3586"/>
              </a:xfrm>
              <a:prstGeom prst="rtTriangle">
                <a:avLst/>
              </a:prstGeom>
              <a:solidFill>
                <a:srgbClr val="F3E6D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400" i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1961" y="6619"/>
                <a:ext cx="800" cy="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873" y="6653"/>
                <a:ext cx="927" cy="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5803" y="4054"/>
                <a:ext cx="927" cy="6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cxnSp>
            <p:nvCxnSpPr>
              <p:cNvPr id="12" name="直接连接符 11"/>
              <p:cNvCxnSpPr/>
              <p:nvPr/>
            </p:nvCxnSpPr>
            <p:spPr>
              <a:xfrm>
                <a:off x="5706" y="6720"/>
                <a:ext cx="29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 flipH="1">
                <a:off x="5691" y="6751"/>
                <a:ext cx="0" cy="2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文本框 8"/>
            <p:cNvSpPr txBox="1"/>
            <p:nvPr/>
          </p:nvSpPr>
          <p:spPr>
            <a:xfrm>
              <a:off x="6033" y="6899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3859" y="8527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3611" y="6467"/>
              <a:ext cx="771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i="1">
                  <a:latin typeface="Times New Roman" panose="02020603050405020304" pitchFamily="18" charset="0"/>
                  <a:ea typeface="方正准圆简体" panose="02010601030101010101" charset="-122"/>
                  <a:cs typeface="Times New Roman" panose="02020603050405020304" pitchFamily="18" charset="0"/>
                </a:rPr>
                <a:t>c</a:t>
              </a:r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844550" y="1076325"/>
            <a:ext cx="106934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思考：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(1)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结合图形，观察∠</a:t>
            </a:r>
            <a:r>
              <a:rPr lang="en-US" altLang="zh-CN" sz="2800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、∠</a:t>
            </a:r>
            <a:r>
              <a:rPr lang="en-US" altLang="zh-CN" sz="2800" i="1">
                <a:solidFill>
                  <a:srgbClr val="7030A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的正弦和余弦，你发现了什么？</a:t>
            </a:r>
          </a:p>
        </p:txBody>
      </p:sp>
      <p:graphicFrame>
        <p:nvGraphicFramePr>
          <p:cNvPr id="21" name="对象 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814945" y="3971925"/>
          <a:ext cx="3580130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r:id="rId5" imgW="1473200" imgH="419100" progId="Equation.KSEE3">
                  <p:embed/>
                </p:oleObj>
              </mc:Choice>
              <mc:Fallback>
                <p:oleObj r:id="rId5" imgW="14732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14945" y="3971925"/>
                        <a:ext cx="3580130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041775" y="2472055"/>
          <a:ext cx="347662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r:id="rId7" imgW="1447800" imgH="419100" progId="Equation.KSEE3">
                  <p:embed/>
                </p:oleObj>
              </mc:Choice>
              <mc:Fallback>
                <p:oleObj r:id="rId7" imgW="14478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41775" y="2472055"/>
                        <a:ext cx="3476625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7924165" y="2540000"/>
          <a:ext cx="354139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r:id="rId9" imgW="1473200" imgH="419100" progId="Equation.KSEE3">
                  <p:embed/>
                </p:oleObj>
              </mc:Choice>
              <mc:Fallback>
                <p:oleObj r:id="rId9" imgW="1473200" imgH="419100" progId="Equation.KSEE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24165" y="2540000"/>
                        <a:ext cx="3541395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2"/>
          <p:cNvSpPr txBox="1"/>
          <p:nvPr/>
        </p:nvSpPr>
        <p:spPr>
          <a:xfrm>
            <a:off x="1517650" y="5386705"/>
            <a:ext cx="8048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EA555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发现：</a:t>
            </a: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当∠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与∠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zh-CN" altLang="en-US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互余时，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sin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=cos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,cos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B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=sin</a:t>
            </a:r>
            <a:r>
              <a:rPr lang="en-US" altLang="zh-CN" sz="2800" i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</a:t>
            </a:r>
            <a:r>
              <a:rPr lang="en-US" altLang="zh-CN" sz="280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814da10-4b51-4881-86e9-938ca9b34e9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1530</Words>
  <Application>Microsoft Office PowerPoint</Application>
  <PresentationFormat>宽屏</PresentationFormat>
  <Paragraphs>269</Paragraphs>
  <Slides>25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25</vt:i4>
      </vt:variant>
    </vt:vector>
  </HeadingPairs>
  <TitlesOfParts>
    <vt:vector size="38" baseType="lpstr">
      <vt:lpstr>方正准圆简体</vt:lpstr>
      <vt:lpstr>黑体</vt:lpstr>
      <vt:lpstr>华文楷体</vt:lpstr>
      <vt:lpstr>宋体</vt:lpstr>
      <vt:lpstr>微软雅黑</vt:lpstr>
      <vt:lpstr>Arial</vt:lpstr>
      <vt:lpstr>Times New Roman</vt:lpstr>
      <vt:lpstr>Wingdings</vt:lpstr>
      <vt:lpstr>WWW.2PPT.COM
</vt:lpstr>
      <vt:lpstr>Equation.3</vt:lpstr>
      <vt:lpstr>Equation.KSEE3</vt:lpstr>
      <vt:lpstr>Equation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2021-07-01T11:19:00Z</cp:lastPrinted>
  <dcterms:created xsi:type="dcterms:W3CDTF">2021-07-01T11:19:00Z</dcterms:created>
  <dcterms:modified xsi:type="dcterms:W3CDTF">2023-01-16T15:56:43Z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B7D8C15106B44203B9D27B0891D516FA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