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9"/>
  </p:notesMasterIdLst>
  <p:sldIdLst>
    <p:sldId id="323" r:id="rId2"/>
    <p:sldId id="389" r:id="rId3"/>
    <p:sldId id="490" r:id="rId4"/>
    <p:sldId id="325" r:id="rId5"/>
    <p:sldId id="439" r:id="rId6"/>
    <p:sldId id="491" r:id="rId7"/>
    <p:sldId id="500" r:id="rId8"/>
    <p:sldId id="504" r:id="rId9"/>
    <p:sldId id="501" r:id="rId10"/>
    <p:sldId id="502" r:id="rId11"/>
    <p:sldId id="492" r:id="rId12"/>
    <p:sldId id="505" r:id="rId13"/>
    <p:sldId id="503" r:id="rId14"/>
    <p:sldId id="435" r:id="rId15"/>
    <p:sldId id="507" r:id="rId16"/>
    <p:sldId id="474" r:id="rId17"/>
    <p:sldId id="508" r:id="rId18"/>
  </p:sldIdLst>
  <p:sldSz cx="9144000" cy="6858000" type="screen4x3"/>
  <p:notesSz cx="6858000" cy="9144000"/>
  <p:custDataLst>
    <p:tags r:id="rId20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99"/>
    <a:srgbClr val="E6E109"/>
    <a:srgbClr val="3333FF"/>
    <a:srgbClr val="FF00FF"/>
    <a:srgbClr val="800080"/>
    <a:srgbClr val="9900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8012" autoAdjust="0"/>
  </p:normalViewPr>
  <p:slideViewPr>
    <p:cSldViewPr>
      <p:cViewPr varScale="1">
        <p:scale>
          <a:sx n="113" d="100"/>
          <a:sy n="113" d="100"/>
        </p:scale>
        <p:origin x="-158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b="0">
                <a:latin typeface="Arial" panose="020B0604020202020204" pitchFamily="34" charset="0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latin typeface="Arial" panose="020B0604020202020204" pitchFamily="34" charset="0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dirty="0" smtClean="0"/>
              <a:t>单击此处编辑母版文本样式</a:t>
            </a:r>
          </a:p>
          <a:p>
            <a:pPr lvl="1"/>
            <a:r>
              <a:rPr lang="zh-CN" altLang="en-US" noProof="0" dirty="0" smtClean="0"/>
              <a:t>第二级</a:t>
            </a:r>
          </a:p>
          <a:p>
            <a:pPr lvl="2"/>
            <a:r>
              <a:rPr lang="zh-CN" altLang="en-US" noProof="0" dirty="0" smtClean="0"/>
              <a:t>第三级</a:t>
            </a:r>
          </a:p>
          <a:p>
            <a:pPr lvl="3"/>
            <a:r>
              <a:rPr lang="zh-CN" altLang="en-US" noProof="0" dirty="0" smtClean="0"/>
              <a:t>第四级</a:t>
            </a:r>
          </a:p>
          <a:p>
            <a:pPr lvl="4"/>
            <a:r>
              <a:rPr lang="zh-CN" altLang="en-US" noProof="0" dirty="0" smtClean="0"/>
              <a:t>第五级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b="0">
                <a:latin typeface="Arial" panose="020B0604020202020204" pitchFamily="34" charset="0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latin typeface="Arial" panose="020B0604020202020204" pitchFamily="34" charset="0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fld id="{F75D68A4-640F-4D9D-80CD-279B051FF80F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黑体" panose="0201060906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黑体" panose="0201060906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黑体" panose="0201060906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黑体" panose="0201060906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黑体" panose="0201060906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C796CF-30DC-41F1-818B-8169BAE9DFD2}" type="slidenum">
              <a:rPr lang="en-US" altLang="zh-CN" smtClean="0"/>
              <a:t>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5D68A4-640F-4D9D-80CD-279B051FF80F}" type="slidenum">
              <a:rPr lang="en-US" altLang="zh-CN" smtClean="0"/>
              <a:t>10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5D68A4-640F-4D9D-80CD-279B051FF80F}" type="slidenum">
              <a:rPr lang="en-US" altLang="zh-CN" smtClean="0"/>
              <a:t>11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5D68A4-640F-4D9D-80CD-279B051FF80F}" type="slidenum">
              <a:rPr lang="en-US" altLang="zh-CN" smtClean="0"/>
              <a:t>12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5D68A4-640F-4D9D-80CD-279B051FF80F}" type="slidenum">
              <a:rPr lang="en-US" altLang="zh-CN" smtClean="0"/>
              <a:t>13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5D68A4-640F-4D9D-80CD-279B051FF80F}" type="slidenum">
              <a:rPr lang="en-US" altLang="zh-CN" smtClean="0"/>
              <a:t>14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5D68A4-640F-4D9D-80CD-279B051FF80F}" type="slidenum">
              <a:rPr lang="en-US" altLang="zh-CN" smtClean="0"/>
              <a:t>15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5D68A4-640F-4D9D-80CD-279B051FF80F}" type="slidenum">
              <a:rPr lang="en-US" altLang="zh-CN" smtClean="0"/>
              <a:t>16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5D68A4-640F-4D9D-80CD-279B051FF80F}" type="slidenum">
              <a:rPr lang="en-US" altLang="zh-CN" smtClean="0"/>
              <a:t>17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5D68A4-640F-4D9D-80CD-279B051FF80F}" type="slidenum">
              <a:rPr lang="en-US" altLang="zh-CN" smtClean="0"/>
              <a:t>2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5D68A4-640F-4D9D-80CD-279B051FF80F}" type="slidenum">
              <a:rPr lang="en-US" altLang="zh-CN" smtClean="0"/>
              <a:t>3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836EE5-79D5-422A-99B3-3CF875C443B3}" type="slidenum">
              <a:rPr lang="en-US" altLang="zh-CN" smtClean="0"/>
              <a:t>4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5D68A4-640F-4D9D-80CD-279B051FF80F}" type="slidenum">
              <a:rPr lang="en-US" altLang="zh-CN" smtClean="0"/>
              <a:t>5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5D68A4-640F-4D9D-80CD-279B051FF80F}" type="slidenum">
              <a:rPr lang="en-US" altLang="zh-CN" smtClean="0"/>
              <a:t>6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5D68A4-640F-4D9D-80CD-279B051FF80F}" type="slidenum">
              <a:rPr lang="en-US" altLang="zh-CN" smtClean="0"/>
              <a:t>7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5D68A4-640F-4D9D-80CD-279B051FF80F}" type="slidenum">
              <a:rPr lang="en-US" altLang="zh-CN" smtClean="0"/>
              <a:t>8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5D68A4-640F-4D9D-80CD-279B051FF80F}" type="slidenum">
              <a:rPr lang="en-US" altLang="zh-CN" smtClean="0"/>
              <a:t>9</a:t>
            </a:fld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/>
            </a:lvl1pPr>
          </a:lstStyle>
          <a:p>
            <a:pPr lvl="0"/>
            <a:r>
              <a:rPr lang="zh-CN" altLang="en-US" dirty="0" smtClean="0"/>
              <a:t>小标题</a:t>
            </a:r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标题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大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" y="1295400"/>
            <a:ext cx="9143999" cy="1325880"/>
          </a:xfrm>
        </p:spPr>
        <p:txBody>
          <a:bodyPr/>
          <a:lstStyle/>
          <a:p>
            <a:r>
              <a:rPr lang="zh-CN" altLang="en-US" sz="4800" dirty="0" smtClean="0"/>
              <a:t>特殊的平行四边形</a:t>
            </a:r>
            <a:endParaRPr lang="zh-CN" altLang="en-US" sz="4800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1447800" y="3124200"/>
            <a:ext cx="6333104" cy="773579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3</a:t>
            </a:r>
            <a:r>
              <a:rPr lang="zh-CN" altLang="en-US" dirty="0" smtClean="0"/>
              <a:t>课时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0" y="472440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23" descr="PE03255_"/>
          <p:cNvSpPr txBox="1">
            <a:spLocks noChangeArrowheads="1"/>
          </p:cNvSpPr>
          <p:nvPr/>
        </p:nvSpPr>
        <p:spPr bwMode="auto">
          <a:xfrm>
            <a:off x="2209800" y="762000"/>
            <a:ext cx="3724275" cy="46196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轴对称图形，有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条对称轴</a:t>
            </a:r>
          </a:p>
        </p:txBody>
      </p:sp>
      <p:sp>
        <p:nvSpPr>
          <p:cNvPr id="22" name="Text Box 24" descr="PE03255_"/>
          <p:cNvSpPr txBox="1">
            <a:spLocks noChangeArrowheads="1"/>
          </p:cNvSpPr>
          <p:nvPr/>
        </p:nvSpPr>
        <p:spPr bwMode="auto">
          <a:xfrm>
            <a:off x="533400" y="2171700"/>
            <a:ext cx="4955203" cy="46166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）它</a:t>
            </a:r>
            <a:r>
              <a:rPr lang="zh-CN" altLang="en-US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具有平行四边形的一切性质</a:t>
            </a:r>
          </a:p>
        </p:txBody>
      </p:sp>
      <p:sp>
        <p:nvSpPr>
          <p:cNvPr id="23" name="Text Box 25" descr="PE03255_"/>
          <p:cNvSpPr txBox="1">
            <a:spLocks noChangeArrowheads="1"/>
          </p:cNvSpPr>
          <p:nvPr/>
        </p:nvSpPr>
        <p:spPr bwMode="auto">
          <a:xfrm>
            <a:off x="939800" y="2628900"/>
            <a:ext cx="4876800" cy="12001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两组对边分别平行且</a:t>
            </a:r>
            <a:r>
              <a:rPr lang="zh-CN" altLang="en-US" sz="2400" dirty="0" smtClean="0">
                <a:solidFill>
                  <a:srgbClr val="FF0000"/>
                </a:solidFill>
                <a:latin typeface="宋体" panose="0201060003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相等，</a:t>
            </a:r>
            <a:endParaRPr lang="en-US" altLang="zh-CN" sz="2400" dirty="0">
              <a:solidFill>
                <a:srgbClr val="FF0000"/>
              </a:solidFill>
              <a:latin typeface="宋体" panose="02010600030101010101" pitchFamily="2" charset="-122"/>
              <a:ea typeface="华文中宋" panose="02010600040101010101" pitchFamily="2" charset="-122"/>
              <a:cs typeface="Times New Roman" panose="02020603050405020304" pitchFamily="18" charset="0"/>
            </a:endParaRPr>
          </a:p>
          <a:p>
            <a:pPr eaLnBrk="0" hangingPunct="0"/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两组对角</a:t>
            </a:r>
            <a:r>
              <a:rPr lang="zh-CN" altLang="en-US" sz="2400" dirty="0" smtClean="0">
                <a:solidFill>
                  <a:srgbClr val="FF0000"/>
                </a:solidFill>
                <a:latin typeface="宋体" panose="0201060003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相等，</a:t>
            </a:r>
            <a:endParaRPr lang="zh-CN" altLang="en-US" sz="2400" dirty="0">
              <a:solidFill>
                <a:srgbClr val="FF0000"/>
              </a:solidFill>
              <a:latin typeface="宋体" panose="02010600030101010101" pitchFamily="2" charset="-122"/>
              <a:ea typeface="华文中宋" panose="02010600040101010101" pitchFamily="2" charset="-122"/>
              <a:cs typeface="Times New Roman" panose="02020603050405020304" pitchFamily="18" charset="0"/>
            </a:endParaRPr>
          </a:p>
          <a:p>
            <a:pPr eaLnBrk="0" hangingPunct="0"/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对角线互相</a:t>
            </a:r>
            <a:r>
              <a:rPr lang="zh-CN" altLang="en-US" sz="2400" dirty="0" smtClean="0">
                <a:solidFill>
                  <a:srgbClr val="FF0000"/>
                </a:solidFill>
                <a:latin typeface="宋体" panose="0201060003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平分。</a:t>
            </a:r>
            <a:endParaRPr lang="zh-CN" altLang="en-US" sz="2400" dirty="0">
              <a:solidFill>
                <a:srgbClr val="FF0000"/>
              </a:solidFill>
              <a:latin typeface="宋体" panose="02010600030101010101" pitchFamily="2" charset="-122"/>
              <a:ea typeface="华文中宋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4" name="Text Box 26" descr="PE03255_"/>
          <p:cNvSpPr txBox="1">
            <a:spLocks noChangeArrowheads="1"/>
          </p:cNvSpPr>
          <p:nvPr/>
        </p:nvSpPr>
        <p:spPr bwMode="auto">
          <a:xfrm>
            <a:off x="558800" y="3910012"/>
            <a:ext cx="3724096" cy="46166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）具有</a:t>
            </a:r>
            <a:r>
              <a:rPr lang="zh-CN" altLang="en-US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矩形的一切性质</a:t>
            </a:r>
          </a:p>
        </p:txBody>
      </p:sp>
      <p:sp>
        <p:nvSpPr>
          <p:cNvPr id="25" name="Rectangle 27" descr="PE03255_"/>
          <p:cNvSpPr>
            <a:spLocks noChangeArrowheads="1"/>
          </p:cNvSpPr>
          <p:nvPr/>
        </p:nvSpPr>
        <p:spPr bwMode="auto">
          <a:xfrm>
            <a:off x="990600" y="4445000"/>
            <a:ext cx="4493538" cy="46166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四个角都是直角，对角线</a:t>
            </a:r>
            <a:r>
              <a:rPr lang="zh-CN" altLang="en-US" sz="2400" dirty="0" smtClean="0">
                <a:solidFill>
                  <a:srgbClr val="FF0000"/>
                </a:solidFill>
                <a:latin typeface="宋体" panose="0201060003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相等。</a:t>
            </a:r>
            <a:endParaRPr lang="zh-CN" altLang="en-US" sz="2400" dirty="0">
              <a:solidFill>
                <a:srgbClr val="FF0000"/>
              </a:solidFill>
              <a:latin typeface="宋体" panose="02010600030101010101" pitchFamily="2" charset="-122"/>
              <a:ea typeface="华文中宋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6" name="Text Box 28" descr="PE03255_"/>
          <p:cNvSpPr txBox="1">
            <a:spLocks noChangeArrowheads="1"/>
          </p:cNvSpPr>
          <p:nvPr/>
        </p:nvSpPr>
        <p:spPr bwMode="auto">
          <a:xfrm>
            <a:off x="558800" y="5029200"/>
            <a:ext cx="3724096" cy="46166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）具有</a:t>
            </a:r>
            <a:r>
              <a:rPr lang="zh-CN" altLang="en-US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菱形的一切性质</a:t>
            </a:r>
          </a:p>
        </p:txBody>
      </p:sp>
      <p:sp>
        <p:nvSpPr>
          <p:cNvPr id="27" name="Text Box 29" descr="PE03255_"/>
          <p:cNvSpPr txBox="1">
            <a:spLocks noChangeArrowheads="1"/>
          </p:cNvSpPr>
          <p:nvPr/>
        </p:nvSpPr>
        <p:spPr bwMode="auto">
          <a:xfrm>
            <a:off x="685800" y="5573712"/>
            <a:ext cx="8305800" cy="46166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四条边</a:t>
            </a:r>
            <a:r>
              <a:rPr lang="zh-CN" altLang="en-US" sz="2400" dirty="0" smtClean="0">
                <a:solidFill>
                  <a:srgbClr val="FF0000"/>
                </a:solidFill>
                <a:latin typeface="宋体" panose="0201060003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相等；对角线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互相垂直，每条对角线平分一组</a:t>
            </a:r>
            <a:r>
              <a:rPr lang="zh-CN" altLang="en-US" sz="2400" dirty="0" smtClean="0">
                <a:solidFill>
                  <a:srgbClr val="FF0000"/>
                </a:solidFill>
                <a:latin typeface="宋体" panose="0201060003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对角。</a:t>
            </a:r>
            <a:endParaRPr lang="zh-CN" altLang="en-US" sz="2400" dirty="0">
              <a:solidFill>
                <a:srgbClr val="FF0000"/>
              </a:solidFill>
              <a:latin typeface="宋体" panose="02010600030101010101" pitchFamily="2" charset="-122"/>
              <a:ea typeface="华文中宋" panose="0201060004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29705" name="Group 30"/>
          <p:cNvGrpSpPr/>
          <p:nvPr/>
        </p:nvGrpSpPr>
        <p:grpSpPr bwMode="auto">
          <a:xfrm>
            <a:off x="5751513" y="1925637"/>
            <a:ext cx="2879725" cy="2473325"/>
            <a:chOff x="3651" y="1253"/>
            <a:chExt cx="1814" cy="1558"/>
          </a:xfrm>
        </p:grpSpPr>
        <p:grpSp>
          <p:nvGrpSpPr>
            <p:cNvPr id="29720" name="Group 31"/>
            <p:cNvGrpSpPr/>
            <p:nvPr/>
          </p:nvGrpSpPr>
          <p:grpSpPr bwMode="auto">
            <a:xfrm>
              <a:off x="3878" y="1434"/>
              <a:ext cx="1225" cy="1225"/>
              <a:chOff x="3878" y="1661"/>
              <a:chExt cx="1225" cy="1225"/>
            </a:xfrm>
          </p:grpSpPr>
          <p:sp>
            <p:nvSpPr>
              <p:cNvPr id="29726" name="Rectangle 32"/>
              <p:cNvSpPr>
                <a:spLocks noChangeArrowheads="1"/>
              </p:cNvSpPr>
              <p:nvPr/>
            </p:nvSpPr>
            <p:spPr bwMode="auto">
              <a:xfrm>
                <a:off x="3878" y="1661"/>
                <a:ext cx="1225" cy="122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 dirty="0">
                  <a:latin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727" name="Line 33"/>
              <p:cNvSpPr>
                <a:spLocks noChangeShapeType="1"/>
              </p:cNvSpPr>
              <p:nvPr/>
            </p:nvSpPr>
            <p:spPr bwMode="auto">
              <a:xfrm flipV="1">
                <a:off x="3878" y="1661"/>
                <a:ext cx="1225" cy="12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28" name="Line 34"/>
              <p:cNvSpPr>
                <a:spLocks noChangeShapeType="1"/>
              </p:cNvSpPr>
              <p:nvPr/>
            </p:nvSpPr>
            <p:spPr bwMode="auto">
              <a:xfrm flipH="1" flipV="1">
                <a:off x="3878" y="1661"/>
                <a:ext cx="1225" cy="12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9721" name="Text Box 35"/>
            <p:cNvSpPr txBox="1">
              <a:spLocks noChangeArrowheads="1"/>
            </p:cNvSpPr>
            <p:nvPr/>
          </p:nvSpPr>
          <p:spPr bwMode="auto">
            <a:xfrm>
              <a:off x="4377" y="170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2400" dirty="0">
                  <a:solidFill>
                    <a:srgbClr val="000066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29722" name="Text Box 36"/>
            <p:cNvSpPr txBox="1">
              <a:spLocks noChangeArrowheads="1"/>
            </p:cNvSpPr>
            <p:nvPr/>
          </p:nvSpPr>
          <p:spPr bwMode="auto">
            <a:xfrm>
              <a:off x="3651" y="1253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dirty="0">
                  <a:solidFill>
                    <a:srgbClr val="000066"/>
                  </a:solidFill>
                  <a:latin typeface="宋体" panose="02010600030101010101" pitchFamily="2" charset="-122"/>
                  <a:ea typeface="华文细黑" panose="02010600040101010101" pitchFamily="2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9723" name="Text Box 37"/>
            <p:cNvSpPr txBox="1">
              <a:spLocks noChangeArrowheads="1"/>
            </p:cNvSpPr>
            <p:nvPr/>
          </p:nvSpPr>
          <p:spPr bwMode="auto">
            <a:xfrm>
              <a:off x="3651" y="2523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dirty="0">
                  <a:solidFill>
                    <a:srgbClr val="000066"/>
                  </a:solidFill>
                  <a:latin typeface="宋体" panose="02010600030101010101" pitchFamily="2" charset="-122"/>
                  <a:ea typeface="华文细黑" panose="02010600040101010101" pitchFamily="2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9724" name="Text Box 38"/>
            <p:cNvSpPr txBox="1">
              <a:spLocks noChangeArrowheads="1"/>
            </p:cNvSpPr>
            <p:nvPr/>
          </p:nvSpPr>
          <p:spPr bwMode="auto">
            <a:xfrm>
              <a:off x="5081" y="2523"/>
              <a:ext cx="248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dirty="0">
                  <a:solidFill>
                    <a:srgbClr val="000066"/>
                  </a:solidFill>
                  <a:latin typeface="宋体" panose="02010600030101010101" pitchFamily="2" charset="-122"/>
                  <a:ea typeface="华文细黑" panose="02010600040101010101" pitchFamily="2" charset="-122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9725" name="Text Box 39"/>
            <p:cNvSpPr txBox="1">
              <a:spLocks noChangeArrowheads="1"/>
            </p:cNvSpPr>
            <p:nvPr/>
          </p:nvSpPr>
          <p:spPr bwMode="auto">
            <a:xfrm>
              <a:off x="5081" y="1282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dirty="0">
                  <a:solidFill>
                    <a:srgbClr val="000066"/>
                  </a:solidFill>
                  <a:latin typeface="宋体" panose="02010600030101010101" pitchFamily="2" charset="-122"/>
                  <a:ea typeface="华文细黑" panose="02010600040101010101" pitchFamily="2" charset="-122"/>
                  <a:cs typeface="Times New Roman" panose="02020603050405020304" pitchFamily="18" charset="0"/>
                </a:rPr>
                <a:t>D</a:t>
              </a:r>
            </a:p>
          </p:txBody>
        </p:sp>
      </p:grpSp>
      <p:grpSp>
        <p:nvGrpSpPr>
          <p:cNvPr id="29706" name="Group 40"/>
          <p:cNvGrpSpPr/>
          <p:nvPr/>
        </p:nvGrpSpPr>
        <p:grpSpPr bwMode="auto">
          <a:xfrm>
            <a:off x="6111875" y="2212975"/>
            <a:ext cx="1944688" cy="1944687"/>
            <a:chOff x="3878" y="1661"/>
            <a:chExt cx="1225" cy="1225"/>
          </a:xfrm>
        </p:grpSpPr>
        <p:sp>
          <p:nvSpPr>
            <p:cNvPr id="29717" name="Rectangle 41"/>
            <p:cNvSpPr>
              <a:spLocks noChangeArrowheads="1"/>
            </p:cNvSpPr>
            <p:nvPr/>
          </p:nvSpPr>
          <p:spPr bwMode="auto">
            <a:xfrm>
              <a:off x="3878" y="1661"/>
              <a:ext cx="1225" cy="1225"/>
            </a:xfrm>
            <a:prstGeom prst="rect">
              <a:avLst/>
            </a:prstGeom>
            <a:noFill/>
            <a:ln w="28575">
              <a:solidFill>
                <a:srgbClr val="FF33CC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dirty="0">
                <a:latin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9718" name="Line 42"/>
            <p:cNvSpPr>
              <a:spLocks noChangeShapeType="1"/>
            </p:cNvSpPr>
            <p:nvPr/>
          </p:nvSpPr>
          <p:spPr bwMode="auto">
            <a:xfrm flipV="1">
              <a:off x="3878" y="1661"/>
              <a:ext cx="1225" cy="1225"/>
            </a:xfrm>
            <a:prstGeom prst="line">
              <a:avLst/>
            </a:prstGeom>
            <a:noFill/>
            <a:ln w="28575">
              <a:solidFill>
                <a:srgbClr val="FF33CC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9" name="Line 43"/>
            <p:cNvSpPr>
              <a:spLocks noChangeShapeType="1"/>
            </p:cNvSpPr>
            <p:nvPr/>
          </p:nvSpPr>
          <p:spPr bwMode="auto">
            <a:xfrm flipH="1" flipV="1">
              <a:off x="3878" y="1661"/>
              <a:ext cx="1225" cy="1225"/>
            </a:xfrm>
            <a:prstGeom prst="line">
              <a:avLst/>
            </a:prstGeom>
            <a:noFill/>
            <a:ln w="28575">
              <a:solidFill>
                <a:srgbClr val="FF33CC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9707" name="Text Box 44"/>
          <p:cNvSpPr txBox="1">
            <a:spLocks noChangeArrowheads="1"/>
          </p:cNvSpPr>
          <p:nvPr/>
        </p:nvSpPr>
        <p:spPr bwMode="auto">
          <a:xfrm>
            <a:off x="8199438" y="3941762"/>
            <a:ext cx="558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(A)</a:t>
            </a:r>
          </a:p>
        </p:txBody>
      </p:sp>
      <p:sp>
        <p:nvSpPr>
          <p:cNvPr id="29708" name="Text Box 45"/>
          <p:cNvSpPr txBox="1">
            <a:spLocks noChangeArrowheads="1"/>
          </p:cNvSpPr>
          <p:nvPr/>
        </p:nvSpPr>
        <p:spPr bwMode="auto">
          <a:xfrm>
            <a:off x="8213725" y="1925637"/>
            <a:ext cx="561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(B)</a:t>
            </a:r>
          </a:p>
        </p:txBody>
      </p:sp>
      <p:sp>
        <p:nvSpPr>
          <p:cNvPr id="44" name="Text Box 46"/>
          <p:cNvSpPr txBox="1">
            <a:spLocks noChangeArrowheads="1"/>
          </p:cNvSpPr>
          <p:nvPr/>
        </p:nvSpPr>
        <p:spPr bwMode="auto">
          <a:xfrm>
            <a:off x="5319713" y="1900237"/>
            <a:ext cx="609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(C)</a:t>
            </a:r>
          </a:p>
        </p:txBody>
      </p:sp>
      <p:sp>
        <p:nvSpPr>
          <p:cNvPr id="45" name="Text Box 47"/>
          <p:cNvSpPr txBox="1">
            <a:spLocks noChangeArrowheads="1"/>
          </p:cNvSpPr>
          <p:nvPr/>
        </p:nvSpPr>
        <p:spPr bwMode="auto">
          <a:xfrm>
            <a:off x="5319713" y="3941762"/>
            <a:ext cx="609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(D)</a:t>
            </a:r>
          </a:p>
        </p:txBody>
      </p:sp>
      <p:sp>
        <p:nvSpPr>
          <p:cNvPr id="46" name="Line 48"/>
          <p:cNvSpPr>
            <a:spLocks noChangeShapeType="1"/>
          </p:cNvSpPr>
          <p:nvPr/>
        </p:nvSpPr>
        <p:spPr bwMode="auto">
          <a:xfrm>
            <a:off x="5535613" y="3181350"/>
            <a:ext cx="3095625" cy="0"/>
          </a:xfrm>
          <a:prstGeom prst="line">
            <a:avLst/>
          </a:prstGeom>
          <a:noFill/>
          <a:ln w="28575">
            <a:solidFill>
              <a:srgbClr val="006600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7" name="Line 49"/>
          <p:cNvSpPr>
            <a:spLocks noChangeShapeType="1"/>
          </p:cNvSpPr>
          <p:nvPr/>
        </p:nvSpPr>
        <p:spPr bwMode="auto">
          <a:xfrm>
            <a:off x="7086600" y="1781175"/>
            <a:ext cx="0" cy="2879725"/>
          </a:xfrm>
          <a:prstGeom prst="line">
            <a:avLst/>
          </a:prstGeom>
          <a:noFill/>
          <a:ln w="28575">
            <a:solidFill>
              <a:srgbClr val="006600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8" name="Line 50"/>
          <p:cNvSpPr>
            <a:spLocks noChangeShapeType="1"/>
          </p:cNvSpPr>
          <p:nvPr/>
        </p:nvSpPr>
        <p:spPr bwMode="auto">
          <a:xfrm rot="2704990">
            <a:off x="5335587" y="3219450"/>
            <a:ext cx="3554413" cy="1588"/>
          </a:xfrm>
          <a:prstGeom prst="line">
            <a:avLst/>
          </a:prstGeom>
          <a:noFill/>
          <a:ln w="28575">
            <a:solidFill>
              <a:srgbClr val="006600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9" name="Line 51"/>
          <p:cNvSpPr>
            <a:spLocks noChangeShapeType="1"/>
          </p:cNvSpPr>
          <p:nvPr/>
        </p:nvSpPr>
        <p:spPr bwMode="auto">
          <a:xfrm rot="2705797">
            <a:off x="7147719" y="1367631"/>
            <a:ext cx="1588" cy="3498850"/>
          </a:xfrm>
          <a:prstGeom prst="line">
            <a:avLst/>
          </a:prstGeom>
          <a:noFill/>
          <a:ln w="28575">
            <a:solidFill>
              <a:srgbClr val="006600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15" name="矩形 51"/>
          <p:cNvSpPr>
            <a:spLocks noChangeArrowheads="1"/>
          </p:cNvSpPr>
          <p:nvPr/>
        </p:nvSpPr>
        <p:spPr bwMode="auto">
          <a:xfrm>
            <a:off x="304800" y="685800"/>
            <a:ext cx="1731564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000" dirty="0" smtClean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300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3000" dirty="0" smtClean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对称性</a:t>
            </a:r>
            <a:endParaRPr lang="zh-CN" altLang="en-US" sz="3000" dirty="0">
              <a:solidFill>
                <a:srgbClr val="FF0000"/>
              </a:solidFill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9716" name="矩形 52"/>
          <p:cNvSpPr>
            <a:spLocks noChangeArrowheads="1"/>
          </p:cNvSpPr>
          <p:nvPr/>
        </p:nvSpPr>
        <p:spPr bwMode="auto">
          <a:xfrm>
            <a:off x="344488" y="1577975"/>
            <a:ext cx="1345240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000" dirty="0" smtClean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300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3000" dirty="0" smtClean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性质</a:t>
            </a:r>
            <a:endParaRPr lang="zh-CN" altLang="en-US" sz="3000" dirty="0">
              <a:solidFill>
                <a:srgbClr val="FF0000"/>
              </a:solidFill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44" grpId="0" autoUpdateAnimBg="0"/>
      <p:bldP spid="45" grpId="0" autoUpdateAnimBg="0"/>
      <p:bldP spid="46" grpId="0" animBg="1"/>
      <p:bldP spid="47" grpId="0" animBg="1"/>
      <p:bldP spid="48" grpId="0" animBg="1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279400" y="1230312"/>
            <a:ext cx="6858000" cy="2247900"/>
            <a:chOff x="0" y="-108"/>
            <a:chExt cx="4320" cy="1416"/>
          </a:xfrm>
        </p:grpSpPr>
        <p:grpSp>
          <p:nvGrpSpPr>
            <p:cNvPr id="30741" name="Group 3"/>
            <p:cNvGrpSpPr/>
            <p:nvPr/>
          </p:nvGrpSpPr>
          <p:grpSpPr bwMode="auto">
            <a:xfrm>
              <a:off x="384" y="624"/>
              <a:ext cx="1536" cy="624"/>
              <a:chOff x="0" y="2304"/>
              <a:chExt cx="1536" cy="624"/>
            </a:xfrm>
          </p:grpSpPr>
          <p:sp>
            <p:nvSpPr>
              <p:cNvPr id="30752" name="AutoShape 4"/>
              <p:cNvSpPr>
                <a:spLocks noChangeArrowheads="1"/>
              </p:cNvSpPr>
              <p:nvPr/>
            </p:nvSpPr>
            <p:spPr bwMode="auto">
              <a:xfrm>
                <a:off x="0" y="2304"/>
                <a:ext cx="1536" cy="624"/>
              </a:xfrm>
              <a:prstGeom prst="parallelogram">
                <a:avLst>
                  <a:gd name="adj" fmla="val 61538"/>
                </a:avLst>
              </a:prstGeom>
              <a:solidFill>
                <a:schemeClr val="bg1"/>
              </a:solidFill>
              <a:ln w="50800">
                <a:solidFill>
                  <a:srgbClr val="00CC66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 sz="1600" dirty="0">
                  <a:latin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753" name="Text Box 5"/>
              <p:cNvSpPr txBox="1">
                <a:spLocks noChangeArrowheads="1"/>
              </p:cNvSpPr>
              <p:nvPr/>
            </p:nvSpPr>
            <p:spPr bwMode="auto">
              <a:xfrm>
                <a:off x="192" y="2448"/>
                <a:ext cx="1248" cy="252"/>
              </a:xfrm>
              <a:prstGeom prst="rect">
                <a:avLst/>
              </a:prstGeom>
              <a:noFill/>
              <a:ln w="50800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zh-CN" altLang="en-US" sz="2000" dirty="0">
                    <a:solidFill>
                      <a:srgbClr val="800000"/>
                    </a:solidFill>
                    <a:latin typeface="宋体" panose="02010600030101010101" pitchFamily="2" charset="-122"/>
                    <a:ea typeface="仿宋_GB2312" pitchFamily="49" charset="-122"/>
                    <a:cs typeface="Times New Roman" panose="02020603050405020304" pitchFamily="18" charset="0"/>
                  </a:rPr>
                  <a:t>平行四边形</a:t>
                </a:r>
              </a:p>
            </p:txBody>
          </p:sp>
        </p:grpSp>
        <p:grpSp>
          <p:nvGrpSpPr>
            <p:cNvPr id="30742" name="Group 6"/>
            <p:cNvGrpSpPr/>
            <p:nvPr/>
          </p:nvGrpSpPr>
          <p:grpSpPr bwMode="auto">
            <a:xfrm>
              <a:off x="3408" y="432"/>
              <a:ext cx="912" cy="864"/>
              <a:chOff x="4464" y="2112"/>
              <a:chExt cx="912" cy="864"/>
            </a:xfrm>
          </p:grpSpPr>
          <p:sp>
            <p:nvSpPr>
              <p:cNvPr id="30750" name="Rectangle 7"/>
              <p:cNvSpPr>
                <a:spLocks noChangeArrowheads="1"/>
              </p:cNvSpPr>
              <p:nvPr/>
            </p:nvSpPr>
            <p:spPr bwMode="auto">
              <a:xfrm>
                <a:off x="4464" y="2112"/>
                <a:ext cx="912" cy="864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CC66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 sz="1600" dirty="0">
                  <a:latin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751" name="Text Box 8"/>
              <p:cNvSpPr txBox="1">
                <a:spLocks noChangeArrowheads="1"/>
              </p:cNvSpPr>
              <p:nvPr/>
            </p:nvSpPr>
            <p:spPr bwMode="auto">
              <a:xfrm>
                <a:off x="4560" y="2352"/>
                <a:ext cx="768" cy="252"/>
              </a:xfrm>
              <a:prstGeom prst="rect">
                <a:avLst/>
              </a:prstGeom>
              <a:noFill/>
              <a:ln w="50800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zh-CN" altLang="en-US" sz="2000" dirty="0">
                    <a:solidFill>
                      <a:srgbClr val="800000"/>
                    </a:solidFill>
                    <a:latin typeface="宋体" panose="02010600030101010101" pitchFamily="2" charset="-122"/>
                    <a:ea typeface="仿宋_GB2312" pitchFamily="49" charset="-122"/>
                    <a:cs typeface="Times New Roman" panose="02020603050405020304" pitchFamily="18" charset="0"/>
                  </a:rPr>
                  <a:t>正方形</a:t>
                </a:r>
              </a:p>
            </p:txBody>
          </p:sp>
        </p:grpSp>
        <p:grpSp>
          <p:nvGrpSpPr>
            <p:cNvPr id="30743" name="Group 9"/>
            <p:cNvGrpSpPr/>
            <p:nvPr/>
          </p:nvGrpSpPr>
          <p:grpSpPr bwMode="auto">
            <a:xfrm>
              <a:off x="1863" y="-108"/>
              <a:ext cx="1440" cy="1043"/>
              <a:chOff x="1749" y="2256"/>
              <a:chExt cx="2736" cy="1043"/>
            </a:xfrm>
          </p:grpSpPr>
          <p:sp>
            <p:nvSpPr>
              <p:cNvPr id="30748" name="Line 10"/>
              <p:cNvSpPr>
                <a:spLocks noChangeShapeType="1"/>
              </p:cNvSpPr>
              <p:nvPr/>
            </p:nvSpPr>
            <p:spPr bwMode="auto">
              <a:xfrm>
                <a:off x="1749" y="3298"/>
                <a:ext cx="2736" cy="1"/>
              </a:xfrm>
              <a:prstGeom prst="line">
                <a:avLst/>
              </a:prstGeom>
              <a:noFill/>
              <a:ln w="50800">
                <a:solidFill>
                  <a:srgbClr val="FF0066"/>
                </a:solidFill>
                <a:round/>
                <a:tailEnd type="triangle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749" name="Text Box 11"/>
              <p:cNvSpPr txBox="1">
                <a:spLocks noChangeArrowheads="1"/>
              </p:cNvSpPr>
              <p:nvPr/>
            </p:nvSpPr>
            <p:spPr bwMode="auto">
              <a:xfrm>
                <a:off x="2065" y="2256"/>
                <a:ext cx="1535" cy="252"/>
              </a:xfrm>
              <a:prstGeom prst="rect">
                <a:avLst/>
              </a:prstGeom>
              <a:noFill/>
              <a:ln w="50800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endParaRPr kumimoji="1" lang="zh-CN" altLang="en-US" sz="2000" dirty="0">
                  <a:solidFill>
                    <a:schemeClr val="accent2"/>
                  </a:solidFill>
                  <a:latin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0744" name="Group 12"/>
            <p:cNvGrpSpPr/>
            <p:nvPr/>
          </p:nvGrpSpPr>
          <p:grpSpPr bwMode="auto">
            <a:xfrm>
              <a:off x="1930" y="576"/>
              <a:ext cx="1126" cy="732"/>
              <a:chOff x="2506" y="3168"/>
              <a:chExt cx="1126" cy="732"/>
            </a:xfrm>
          </p:grpSpPr>
          <p:sp>
            <p:nvSpPr>
              <p:cNvPr id="30746" name="Rectangle 13"/>
              <p:cNvSpPr>
                <a:spLocks noChangeArrowheads="1"/>
              </p:cNvSpPr>
              <p:nvPr/>
            </p:nvSpPr>
            <p:spPr bwMode="auto">
              <a:xfrm>
                <a:off x="2506" y="3168"/>
                <a:ext cx="1092" cy="25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zh-CN" altLang="en-US" sz="2000" dirty="0">
                    <a:solidFill>
                      <a:srgbClr val="0000FF"/>
                    </a:solidFill>
                    <a:latin typeface="宋体" panose="02010600030101010101" pitchFamily="2" charset="-122"/>
                    <a:ea typeface="仿宋_GB2312" pitchFamily="49" charset="-122"/>
                    <a:cs typeface="Times New Roman" panose="02020603050405020304" pitchFamily="18" charset="0"/>
                  </a:rPr>
                  <a:t>一组邻边相等</a:t>
                </a:r>
              </a:p>
            </p:txBody>
          </p:sp>
          <p:sp>
            <p:nvSpPr>
              <p:cNvPr id="30747" name="Rectangle 14"/>
              <p:cNvSpPr>
                <a:spLocks noChangeArrowheads="1"/>
              </p:cNvSpPr>
              <p:nvPr/>
            </p:nvSpPr>
            <p:spPr bwMode="auto">
              <a:xfrm>
                <a:off x="2540" y="3648"/>
                <a:ext cx="1092" cy="25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kumimoji="1" lang="zh-CN" altLang="en-US" sz="2000" dirty="0">
                    <a:solidFill>
                      <a:srgbClr val="0000FF"/>
                    </a:solidFill>
                    <a:latin typeface="宋体" panose="02010600030101010101" pitchFamily="2" charset="-122"/>
                    <a:ea typeface="仿宋_GB2312" pitchFamily="49" charset="-122"/>
                    <a:cs typeface="Times New Roman" panose="02020603050405020304" pitchFamily="18" charset="0"/>
                  </a:rPr>
                  <a:t>一内角是直角</a:t>
                </a:r>
              </a:p>
            </p:txBody>
          </p:sp>
        </p:grpSp>
        <p:sp>
          <p:nvSpPr>
            <p:cNvPr id="30745" name="Text Box 15"/>
            <p:cNvSpPr txBox="1">
              <a:spLocks noChangeArrowheads="1"/>
            </p:cNvSpPr>
            <p:nvPr/>
          </p:nvSpPr>
          <p:spPr bwMode="auto">
            <a:xfrm>
              <a:off x="0" y="672"/>
              <a:ext cx="672" cy="3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3200" dirty="0" smtClean="0">
                  <a:solidFill>
                    <a:srgbClr val="0000FF"/>
                  </a:solidFill>
                  <a:latin typeface="宋体" panose="02010600030101010101" pitchFamily="2" charset="-122"/>
                  <a:ea typeface="仿宋_GB2312" pitchFamily="49" charset="-122"/>
                  <a:cs typeface="Times New Roman" panose="02020603050405020304" pitchFamily="18" charset="0"/>
                </a:rPr>
                <a:t>1</a:t>
              </a:r>
              <a:r>
                <a:rPr lang="en-US" altLang="zh-CN" sz="3200" dirty="0">
                  <a:solidFill>
                    <a:srgbClr val="0000FF"/>
                  </a:solidFill>
                  <a:latin typeface="宋体" panose="02010600030101010101" pitchFamily="2" charset="-122"/>
                  <a:ea typeface="仿宋_GB2312" pitchFamily="49" charset="-122"/>
                  <a:cs typeface="Times New Roman" panose="02020603050405020304" pitchFamily="18" charset="0"/>
                </a:rPr>
                <a:t>.</a:t>
              </a:r>
              <a:r>
                <a:rPr lang="zh-CN" altLang="en-US" sz="3200" dirty="0" smtClean="0">
                  <a:solidFill>
                    <a:srgbClr val="0000FF"/>
                  </a:solidFill>
                  <a:latin typeface="宋体" panose="02010600030101010101" pitchFamily="2" charset="-122"/>
                  <a:ea typeface="仿宋_GB2312" pitchFamily="49" charset="-122"/>
                  <a:cs typeface="Times New Roman" panose="02020603050405020304" pitchFamily="18" charset="0"/>
                </a:rPr>
                <a:t>  </a:t>
              </a:r>
              <a:endParaRPr lang="zh-CN" altLang="en-US" sz="3200" dirty="0">
                <a:solidFill>
                  <a:srgbClr val="0000FF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Group 16"/>
          <p:cNvGrpSpPr/>
          <p:nvPr/>
        </p:nvGrpSpPr>
        <p:grpSpPr bwMode="auto">
          <a:xfrm>
            <a:off x="134938" y="3382962"/>
            <a:ext cx="7010400" cy="2381250"/>
            <a:chOff x="0" y="1044"/>
            <a:chExt cx="4416" cy="1500"/>
          </a:xfrm>
        </p:grpSpPr>
        <p:grpSp>
          <p:nvGrpSpPr>
            <p:cNvPr id="30730" name="Group 17"/>
            <p:cNvGrpSpPr/>
            <p:nvPr/>
          </p:nvGrpSpPr>
          <p:grpSpPr bwMode="auto">
            <a:xfrm>
              <a:off x="3504" y="1680"/>
              <a:ext cx="912" cy="864"/>
              <a:chOff x="4464" y="2112"/>
              <a:chExt cx="912" cy="864"/>
            </a:xfrm>
          </p:grpSpPr>
          <p:sp>
            <p:nvSpPr>
              <p:cNvPr id="30739" name="Rectangle 18"/>
              <p:cNvSpPr>
                <a:spLocks noChangeArrowheads="1"/>
              </p:cNvSpPr>
              <p:nvPr/>
            </p:nvSpPr>
            <p:spPr bwMode="auto">
              <a:xfrm>
                <a:off x="4464" y="2112"/>
                <a:ext cx="912" cy="864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CC66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 sz="1600" dirty="0">
                  <a:latin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740" name="Text Box 19"/>
              <p:cNvSpPr txBox="1">
                <a:spLocks noChangeArrowheads="1"/>
              </p:cNvSpPr>
              <p:nvPr/>
            </p:nvSpPr>
            <p:spPr bwMode="auto">
              <a:xfrm>
                <a:off x="4560" y="2352"/>
                <a:ext cx="768" cy="252"/>
              </a:xfrm>
              <a:prstGeom prst="rect">
                <a:avLst/>
              </a:prstGeom>
              <a:noFill/>
              <a:ln w="50800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zh-CN" altLang="en-US" sz="2000" dirty="0">
                    <a:solidFill>
                      <a:srgbClr val="800000"/>
                    </a:solidFill>
                    <a:latin typeface="宋体" panose="02010600030101010101" pitchFamily="2" charset="-122"/>
                    <a:ea typeface="楷体_GB2312" panose="02010609030101010101" pitchFamily="49" charset="-122"/>
                    <a:cs typeface="Times New Roman" panose="02020603050405020304" pitchFamily="18" charset="0"/>
                  </a:rPr>
                  <a:t>正方形</a:t>
                </a:r>
              </a:p>
            </p:txBody>
          </p:sp>
        </p:grpSp>
        <p:grpSp>
          <p:nvGrpSpPr>
            <p:cNvPr id="30731" name="Group 20"/>
            <p:cNvGrpSpPr/>
            <p:nvPr/>
          </p:nvGrpSpPr>
          <p:grpSpPr bwMode="auto">
            <a:xfrm>
              <a:off x="528" y="1680"/>
              <a:ext cx="1344" cy="816"/>
              <a:chOff x="2304" y="1008"/>
              <a:chExt cx="1344" cy="816"/>
            </a:xfrm>
          </p:grpSpPr>
          <p:sp>
            <p:nvSpPr>
              <p:cNvPr id="30737" name="AutoShape 21"/>
              <p:cNvSpPr>
                <a:spLocks noChangeArrowheads="1"/>
              </p:cNvSpPr>
              <p:nvPr/>
            </p:nvSpPr>
            <p:spPr bwMode="auto">
              <a:xfrm>
                <a:off x="2304" y="1008"/>
                <a:ext cx="1344" cy="816"/>
              </a:xfrm>
              <a:prstGeom prst="diamond">
                <a:avLst/>
              </a:prstGeom>
              <a:solidFill>
                <a:schemeClr val="bg1"/>
              </a:solidFill>
              <a:ln w="50800">
                <a:solidFill>
                  <a:srgbClr val="00CC66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 sz="1600" dirty="0">
                  <a:latin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738" name="Text Box 22"/>
              <p:cNvSpPr txBox="1">
                <a:spLocks noChangeArrowheads="1"/>
              </p:cNvSpPr>
              <p:nvPr/>
            </p:nvSpPr>
            <p:spPr bwMode="auto">
              <a:xfrm>
                <a:off x="2544" y="1248"/>
                <a:ext cx="864" cy="291"/>
              </a:xfrm>
              <a:prstGeom prst="rect">
                <a:avLst/>
              </a:prstGeom>
              <a:noFill/>
              <a:ln w="50800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zh-CN" altLang="en-US" sz="2400" dirty="0">
                    <a:solidFill>
                      <a:srgbClr val="800000"/>
                    </a:solidFill>
                    <a:latin typeface="宋体" panose="02010600030101010101" pitchFamily="2" charset="-122"/>
                    <a:ea typeface="楷体_GB2312" panose="02010609030101010101" pitchFamily="49" charset="-122"/>
                    <a:cs typeface="Times New Roman" panose="02020603050405020304" pitchFamily="18" charset="0"/>
                  </a:rPr>
                  <a:t>菱形</a:t>
                </a:r>
              </a:p>
            </p:txBody>
          </p:sp>
        </p:grpSp>
        <p:sp>
          <p:nvSpPr>
            <p:cNvPr id="30732" name="Rectangle 23"/>
            <p:cNvSpPr>
              <a:spLocks noChangeArrowheads="1"/>
            </p:cNvSpPr>
            <p:nvPr/>
          </p:nvSpPr>
          <p:spPr bwMode="auto">
            <a:xfrm>
              <a:off x="0" y="1872"/>
              <a:ext cx="507" cy="3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3200" dirty="0">
                  <a:solidFill>
                    <a:srgbClr val="0000FF"/>
                  </a:solidFill>
                  <a:latin typeface="宋体" panose="02010600030101010101" pitchFamily="2" charset="-122"/>
                  <a:ea typeface="楷体_GB2312" panose="02010609030101010101" pitchFamily="49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3200" dirty="0" smtClean="0">
                  <a:solidFill>
                    <a:srgbClr val="0000FF"/>
                  </a:solidFill>
                  <a:latin typeface="宋体" panose="02010600030101010101" pitchFamily="2" charset="-122"/>
                  <a:ea typeface="楷体_GB2312" panose="02010609030101010101" pitchFamily="49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3200" dirty="0">
                  <a:solidFill>
                    <a:srgbClr val="0000FF"/>
                  </a:solidFill>
                  <a:latin typeface="宋体" panose="02010600030101010101" pitchFamily="2" charset="-122"/>
                  <a:ea typeface="楷体_GB2312" panose="02010609030101010101" pitchFamily="49" charset="-122"/>
                  <a:cs typeface="Times New Roman" panose="02020603050405020304" pitchFamily="18" charset="0"/>
                </a:rPr>
                <a:t>.</a:t>
              </a:r>
              <a:endParaRPr lang="zh-CN" altLang="en-US" sz="3200" dirty="0">
                <a:solidFill>
                  <a:srgbClr val="0000FF"/>
                </a:solidFill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30733" name="Group 24"/>
            <p:cNvGrpSpPr/>
            <p:nvPr/>
          </p:nvGrpSpPr>
          <p:grpSpPr bwMode="auto">
            <a:xfrm>
              <a:off x="1906" y="1044"/>
              <a:ext cx="1440" cy="1066"/>
              <a:chOff x="1557" y="2256"/>
              <a:chExt cx="2736" cy="1066"/>
            </a:xfrm>
          </p:grpSpPr>
          <p:sp>
            <p:nvSpPr>
              <p:cNvPr id="30735" name="Line 25"/>
              <p:cNvSpPr>
                <a:spLocks noChangeShapeType="1"/>
              </p:cNvSpPr>
              <p:nvPr/>
            </p:nvSpPr>
            <p:spPr bwMode="auto">
              <a:xfrm>
                <a:off x="1557" y="3321"/>
                <a:ext cx="2736" cy="1"/>
              </a:xfrm>
              <a:prstGeom prst="line">
                <a:avLst/>
              </a:prstGeom>
              <a:noFill/>
              <a:ln w="50800">
                <a:solidFill>
                  <a:srgbClr val="FF0066"/>
                </a:solidFill>
                <a:round/>
                <a:tailEnd type="triangle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0736" name="Text Box 26"/>
              <p:cNvSpPr txBox="1">
                <a:spLocks noChangeArrowheads="1"/>
              </p:cNvSpPr>
              <p:nvPr/>
            </p:nvSpPr>
            <p:spPr bwMode="auto">
              <a:xfrm>
                <a:off x="2065" y="2256"/>
                <a:ext cx="1535" cy="252"/>
              </a:xfrm>
              <a:prstGeom prst="rect">
                <a:avLst/>
              </a:prstGeom>
              <a:noFill/>
              <a:ln w="50800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endParaRPr kumimoji="1" lang="zh-CN" altLang="en-US" sz="2000" dirty="0">
                  <a:solidFill>
                    <a:schemeClr val="accent2"/>
                  </a:solidFill>
                  <a:latin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0734" name="Rectangle 27"/>
            <p:cNvSpPr>
              <a:spLocks noChangeArrowheads="1"/>
            </p:cNvSpPr>
            <p:nvPr/>
          </p:nvSpPr>
          <p:spPr bwMode="auto">
            <a:xfrm>
              <a:off x="1954" y="1821"/>
              <a:ext cx="1092" cy="25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1" lang="zh-CN" altLang="en-US" sz="2000" dirty="0">
                  <a:solidFill>
                    <a:srgbClr val="0000FF"/>
                  </a:solidFill>
                  <a:latin typeface="宋体" panose="02010600030101010101" pitchFamily="2" charset="-122"/>
                  <a:ea typeface="楷体_GB2312" panose="02010609030101010101" pitchFamily="49" charset="-122"/>
                  <a:cs typeface="Times New Roman" panose="02020603050405020304" pitchFamily="18" charset="0"/>
                </a:rPr>
                <a:t>一内角是直角</a:t>
              </a:r>
            </a:p>
          </p:txBody>
        </p:sp>
      </p:grpSp>
      <p:sp>
        <p:nvSpPr>
          <p:cNvPr id="103" name="Text Box 40"/>
          <p:cNvSpPr txBox="1">
            <a:spLocks noChangeArrowheads="1"/>
          </p:cNvSpPr>
          <p:nvPr/>
        </p:nvSpPr>
        <p:spPr bwMode="auto">
          <a:xfrm>
            <a:off x="381000" y="533400"/>
            <a:ext cx="2760663" cy="476669"/>
          </a:xfrm>
          <a:prstGeom prst="rect">
            <a:avLst/>
          </a:prstGeom>
          <a:solidFill>
            <a:schemeClr val="bg2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24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正方形的判定方法：</a:t>
            </a:r>
          </a:p>
        </p:txBody>
      </p:sp>
      <p:sp>
        <p:nvSpPr>
          <p:cNvPr id="104" name="Text Box 41"/>
          <p:cNvSpPr txBox="1">
            <a:spLocks noChangeArrowheads="1"/>
          </p:cNvSpPr>
          <p:nvPr/>
        </p:nvSpPr>
        <p:spPr bwMode="auto">
          <a:xfrm>
            <a:off x="1506538" y="1373187"/>
            <a:ext cx="54864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（可从平行四边形、矩形、菱形为基础）</a:t>
            </a:r>
          </a:p>
        </p:txBody>
      </p:sp>
      <p:sp>
        <p:nvSpPr>
          <p:cNvPr id="105" name="Oval 42"/>
          <p:cNvSpPr>
            <a:spLocks noChangeArrowheads="1"/>
          </p:cNvSpPr>
          <p:nvPr/>
        </p:nvSpPr>
        <p:spPr bwMode="auto">
          <a:xfrm>
            <a:off x="7264400" y="2392362"/>
            <a:ext cx="1458913" cy="873125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kumimoji="1"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定义法</a:t>
            </a:r>
          </a:p>
        </p:txBody>
      </p:sp>
      <p:grpSp>
        <p:nvGrpSpPr>
          <p:cNvPr id="11" name="Group 43"/>
          <p:cNvGrpSpPr/>
          <p:nvPr/>
        </p:nvGrpSpPr>
        <p:grpSpPr bwMode="auto">
          <a:xfrm>
            <a:off x="7265988" y="4751387"/>
            <a:ext cx="1609725" cy="841375"/>
            <a:chOff x="4332" y="2704"/>
            <a:chExt cx="997" cy="530"/>
          </a:xfrm>
        </p:grpSpPr>
        <p:sp>
          <p:nvSpPr>
            <p:cNvPr id="30728" name="Oval 44"/>
            <p:cNvSpPr>
              <a:spLocks noChangeArrowheads="1"/>
            </p:cNvSpPr>
            <p:nvPr/>
          </p:nvSpPr>
          <p:spPr bwMode="auto">
            <a:xfrm>
              <a:off x="4332" y="2704"/>
              <a:ext cx="997" cy="53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0729" name="Text Box 45"/>
            <p:cNvSpPr txBox="1">
              <a:spLocks noChangeArrowheads="1"/>
            </p:cNvSpPr>
            <p:nvPr/>
          </p:nvSpPr>
          <p:spPr bwMode="auto">
            <a:xfrm>
              <a:off x="4332" y="2808"/>
              <a:ext cx="997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kumimoji="1" lang="zh-CN" altLang="en-US" sz="24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菱形法</a:t>
              </a: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/>
      <p:bldP spid="10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/>
          <p:cNvGrpSpPr/>
          <p:nvPr/>
        </p:nvGrpSpPr>
        <p:grpSpPr bwMode="auto">
          <a:xfrm>
            <a:off x="304800" y="1295400"/>
            <a:ext cx="6781800" cy="2305050"/>
            <a:chOff x="144" y="2436"/>
            <a:chExt cx="4272" cy="1452"/>
          </a:xfrm>
        </p:grpSpPr>
        <p:grpSp>
          <p:nvGrpSpPr>
            <p:cNvPr id="31750" name="Group 29"/>
            <p:cNvGrpSpPr/>
            <p:nvPr/>
          </p:nvGrpSpPr>
          <p:grpSpPr bwMode="auto">
            <a:xfrm>
              <a:off x="576" y="3072"/>
              <a:ext cx="1056" cy="720"/>
              <a:chOff x="2496" y="3168"/>
              <a:chExt cx="1056" cy="720"/>
            </a:xfrm>
          </p:grpSpPr>
          <p:sp>
            <p:nvSpPr>
              <p:cNvPr id="31759" name="Rectangle 30"/>
              <p:cNvSpPr>
                <a:spLocks noChangeArrowheads="1"/>
              </p:cNvSpPr>
              <p:nvPr/>
            </p:nvSpPr>
            <p:spPr bwMode="auto">
              <a:xfrm>
                <a:off x="2496" y="3168"/>
                <a:ext cx="1056" cy="72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CC66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 sz="1600" dirty="0">
                  <a:latin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760" name="Text Box 31"/>
              <p:cNvSpPr txBox="1">
                <a:spLocks noChangeArrowheads="1"/>
              </p:cNvSpPr>
              <p:nvPr/>
            </p:nvSpPr>
            <p:spPr bwMode="auto">
              <a:xfrm>
                <a:off x="2688" y="3408"/>
                <a:ext cx="720" cy="291"/>
              </a:xfrm>
              <a:prstGeom prst="rect">
                <a:avLst/>
              </a:prstGeom>
              <a:noFill/>
              <a:ln w="50800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zh-CN" altLang="en-US" sz="2400" dirty="0">
                    <a:solidFill>
                      <a:srgbClr val="800000"/>
                    </a:solidFill>
                    <a:latin typeface="宋体" panose="02010600030101010101" pitchFamily="2" charset="-122"/>
                    <a:cs typeface="Times New Roman" panose="02020603050405020304" pitchFamily="18" charset="0"/>
                  </a:rPr>
                  <a:t>矩形</a:t>
                </a:r>
              </a:p>
            </p:txBody>
          </p:sp>
        </p:grpSp>
        <p:sp>
          <p:nvSpPr>
            <p:cNvPr id="31751" name="Rectangle 32"/>
            <p:cNvSpPr>
              <a:spLocks noChangeArrowheads="1"/>
            </p:cNvSpPr>
            <p:nvPr/>
          </p:nvSpPr>
          <p:spPr bwMode="auto">
            <a:xfrm>
              <a:off x="144" y="3216"/>
              <a:ext cx="377" cy="3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3200" dirty="0" smtClean="0">
                  <a:solidFill>
                    <a:srgbClr val="0000FF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3</a:t>
              </a:r>
              <a:r>
                <a:rPr lang="en-US" altLang="zh-CN" sz="3200" dirty="0">
                  <a:solidFill>
                    <a:srgbClr val="0000FF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.</a:t>
              </a:r>
              <a:endParaRPr lang="zh-CN" altLang="en-US" sz="3200" dirty="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1752" name="Rectangle 33"/>
            <p:cNvSpPr>
              <a:spLocks noChangeArrowheads="1"/>
            </p:cNvSpPr>
            <p:nvPr/>
          </p:nvSpPr>
          <p:spPr bwMode="auto">
            <a:xfrm>
              <a:off x="1880" y="3222"/>
              <a:ext cx="1092" cy="25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000" dirty="0">
                  <a:solidFill>
                    <a:srgbClr val="0000FF"/>
                  </a:solidFill>
                  <a:latin typeface="宋体" panose="02010600030101010101" pitchFamily="2" charset="-122"/>
                  <a:ea typeface="黑体" panose="02010609060101010101" pitchFamily="2" charset="-122"/>
                  <a:cs typeface="Times New Roman" panose="02020603050405020304" pitchFamily="18" charset="0"/>
                </a:rPr>
                <a:t>一组邻边相等</a:t>
              </a:r>
            </a:p>
          </p:txBody>
        </p:sp>
        <p:grpSp>
          <p:nvGrpSpPr>
            <p:cNvPr id="31753" name="Group 34"/>
            <p:cNvGrpSpPr/>
            <p:nvPr/>
          </p:nvGrpSpPr>
          <p:grpSpPr bwMode="auto">
            <a:xfrm>
              <a:off x="1772" y="2436"/>
              <a:ext cx="1440" cy="1039"/>
              <a:chOff x="1576" y="2256"/>
              <a:chExt cx="2736" cy="1039"/>
            </a:xfrm>
          </p:grpSpPr>
          <p:sp>
            <p:nvSpPr>
              <p:cNvPr id="31757" name="Line 35"/>
              <p:cNvSpPr>
                <a:spLocks noChangeShapeType="1"/>
              </p:cNvSpPr>
              <p:nvPr/>
            </p:nvSpPr>
            <p:spPr bwMode="auto">
              <a:xfrm>
                <a:off x="1576" y="3294"/>
                <a:ext cx="2736" cy="1"/>
              </a:xfrm>
              <a:prstGeom prst="line">
                <a:avLst/>
              </a:prstGeom>
              <a:noFill/>
              <a:ln w="50800">
                <a:solidFill>
                  <a:srgbClr val="FF0066"/>
                </a:solidFill>
                <a:round/>
                <a:tailEnd type="triangle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758" name="Text Box 36"/>
              <p:cNvSpPr txBox="1">
                <a:spLocks noChangeArrowheads="1"/>
              </p:cNvSpPr>
              <p:nvPr/>
            </p:nvSpPr>
            <p:spPr bwMode="auto">
              <a:xfrm>
                <a:off x="2065" y="2256"/>
                <a:ext cx="1535" cy="252"/>
              </a:xfrm>
              <a:prstGeom prst="rect">
                <a:avLst/>
              </a:prstGeom>
              <a:noFill/>
              <a:ln w="50800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endParaRPr kumimoji="1" lang="zh-CN" altLang="en-US" sz="2000" dirty="0">
                  <a:solidFill>
                    <a:schemeClr val="accent2"/>
                  </a:solidFill>
                  <a:latin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1754" name="Group 37"/>
            <p:cNvGrpSpPr/>
            <p:nvPr/>
          </p:nvGrpSpPr>
          <p:grpSpPr bwMode="auto">
            <a:xfrm>
              <a:off x="3504" y="3024"/>
              <a:ext cx="912" cy="864"/>
              <a:chOff x="4464" y="2112"/>
              <a:chExt cx="912" cy="864"/>
            </a:xfrm>
          </p:grpSpPr>
          <p:sp>
            <p:nvSpPr>
              <p:cNvPr id="31755" name="Rectangle 38"/>
              <p:cNvSpPr>
                <a:spLocks noChangeArrowheads="1"/>
              </p:cNvSpPr>
              <p:nvPr/>
            </p:nvSpPr>
            <p:spPr bwMode="auto">
              <a:xfrm>
                <a:off x="4464" y="2112"/>
                <a:ext cx="912" cy="864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00CC66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 sz="1600" dirty="0">
                  <a:latin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756" name="Text Box 39"/>
              <p:cNvSpPr txBox="1">
                <a:spLocks noChangeArrowheads="1"/>
              </p:cNvSpPr>
              <p:nvPr/>
            </p:nvSpPr>
            <p:spPr bwMode="auto">
              <a:xfrm>
                <a:off x="4560" y="2352"/>
                <a:ext cx="768" cy="252"/>
              </a:xfrm>
              <a:prstGeom prst="rect">
                <a:avLst/>
              </a:prstGeom>
              <a:noFill/>
              <a:ln w="50800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zh-CN" altLang="en-US" sz="2000" dirty="0">
                    <a:solidFill>
                      <a:srgbClr val="800000"/>
                    </a:solidFill>
                    <a:latin typeface="宋体" panose="02010600030101010101" pitchFamily="2" charset="-122"/>
                    <a:cs typeface="Times New Roman" panose="02020603050405020304" pitchFamily="18" charset="0"/>
                  </a:rPr>
                  <a:t>正方形</a:t>
                </a:r>
              </a:p>
            </p:txBody>
          </p:sp>
        </p:grpSp>
      </p:grpSp>
      <p:grpSp>
        <p:nvGrpSpPr>
          <p:cNvPr id="6" name="Group 46"/>
          <p:cNvGrpSpPr/>
          <p:nvPr/>
        </p:nvGrpSpPr>
        <p:grpSpPr bwMode="auto">
          <a:xfrm>
            <a:off x="7156450" y="2327275"/>
            <a:ext cx="1727200" cy="914400"/>
            <a:chOff x="4293" y="3475"/>
            <a:chExt cx="1088" cy="576"/>
          </a:xfrm>
        </p:grpSpPr>
        <p:sp>
          <p:nvSpPr>
            <p:cNvPr id="31748" name="Oval 47"/>
            <p:cNvSpPr>
              <a:spLocks noChangeArrowheads="1"/>
            </p:cNvSpPr>
            <p:nvPr/>
          </p:nvSpPr>
          <p:spPr bwMode="auto">
            <a:xfrm>
              <a:off x="4377" y="3475"/>
              <a:ext cx="907" cy="576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1749" name="Text Box 48"/>
            <p:cNvSpPr txBox="1">
              <a:spLocks noChangeArrowheads="1"/>
            </p:cNvSpPr>
            <p:nvPr/>
          </p:nvSpPr>
          <p:spPr bwMode="auto">
            <a:xfrm>
              <a:off x="4293" y="3620"/>
              <a:ext cx="1088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kumimoji="1" lang="zh-CN" altLang="en-US" sz="24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矩形法</a:t>
              </a: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727075" y="381000"/>
            <a:ext cx="7010400" cy="105259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例</a:t>
            </a:r>
            <a:r>
              <a:rPr kumimoji="1" lang="en-US" altLang="zh-CN" sz="2800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kumimoji="1" lang="zh-CN" altLang="en-US" sz="2400" dirty="0" smtClean="0">
                <a:solidFill>
                  <a:srgbClr val="02020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如</a:t>
            </a:r>
            <a:r>
              <a:rPr kumimoji="1" lang="zh-CN" altLang="en-US" sz="2400" dirty="0">
                <a:solidFill>
                  <a:srgbClr val="02020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图所示，正方形</a:t>
            </a:r>
            <a:r>
              <a:rPr kumimoji="1" lang="en-US" altLang="zh-CN" sz="2400" dirty="0">
                <a:solidFill>
                  <a:srgbClr val="02020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ABCD</a:t>
            </a:r>
            <a:r>
              <a:rPr kumimoji="1" lang="zh-CN" altLang="en-US" sz="2400" dirty="0" smtClean="0">
                <a:solidFill>
                  <a:srgbClr val="02020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中，</a:t>
            </a:r>
            <a:r>
              <a:rPr kumimoji="1" lang="en-US" altLang="zh-CN" sz="2400" dirty="0" smtClean="0">
                <a:solidFill>
                  <a:srgbClr val="02020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kumimoji="1" lang="zh-CN" altLang="en-US" sz="2400" dirty="0">
                <a:solidFill>
                  <a:srgbClr val="02020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为</a:t>
            </a:r>
            <a:r>
              <a:rPr kumimoji="1" lang="en-US" altLang="zh-CN" sz="2400" dirty="0">
                <a:solidFill>
                  <a:srgbClr val="02020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BD</a:t>
            </a:r>
            <a:r>
              <a:rPr kumimoji="1" lang="zh-CN" altLang="en-US" sz="2400" dirty="0">
                <a:solidFill>
                  <a:srgbClr val="02020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上</a:t>
            </a:r>
            <a:r>
              <a:rPr kumimoji="1" lang="zh-CN" altLang="en-US" sz="2400" dirty="0" smtClean="0">
                <a:solidFill>
                  <a:srgbClr val="02020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一点，</a:t>
            </a:r>
            <a:r>
              <a:rPr kumimoji="1" lang="en-US" altLang="zh-CN" sz="2400" dirty="0" smtClean="0">
                <a:solidFill>
                  <a:srgbClr val="02020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PM</a:t>
            </a:r>
            <a:r>
              <a:rPr kumimoji="1" lang="en-US" altLang="zh-CN" sz="2400" dirty="0">
                <a:solidFill>
                  <a:srgbClr val="02020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⊥BC</a:t>
            </a:r>
            <a:r>
              <a:rPr kumimoji="1" lang="zh-CN" altLang="en-US" sz="2400" dirty="0">
                <a:solidFill>
                  <a:srgbClr val="02020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于</a:t>
            </a:r>
            <a:r>
              <a:rPr kumimoji="1" lang="en-US" altLang="zh-CN" sz="2400" dirty="0">
                <a:solidFill>
                  <a:srgbClr val="02020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zh-CN" altLang="en-US" sz="2400" dirty="0" smtClean="0">
                <a:solidFill>
                  <a:srgbClr val="02020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400" dirty="0" smtClean="0">
                <a:solidFill>
                  <a:srgbClr val="02020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PN</a:t>
            </a:r>
            <a:r>
              <a:rPr kumimoji="1" lang="en-US" altLang="zh-CN" sz="2400" dirty="0">
                <a:solidFill>
                  <a:srgbClr val="02020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⊥DC</a:t>
            </a:r>
            <a:r>
              <a:rPr kumimoji="1" lang="zh-CN" altLang="en-US" sz="2400" dirty="0">
                <a:solidFill>
                  <a:srgbClr val="02020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于</a:t>
            </a:r>
            <a:r>
              <a:rPr kumimoji="1" lang="en-US" altLang="zh-CN" sz="2400" dirty="0" smtClean="0">
                <a:solidFill>
                  <a:srgbClr val="02020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kumimoji="1" lang="zh-CN" altLang="en-US" sz="2400" dirty="0" smtClean="0">
                <a:solidFill>
                  <a:srgbClr val="02020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。试</a:t>
            </a:r>
            <a:r>
              <a:rPr kumimoji="1" lang="zh-CN" altLang="en-US" sz="2400" dirty="0">
                <a:solidFill>
                  <a:srgbClr val="02020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说明：</a:t>
            </a:r>
            <a:r>
              <a:rPr kumimoji="1" lang="en-US" altLang="zh-CN" sz="2400" dirty="0" smtClean="0">
                <a:solidFill>
                  <a:srgbClr val="02020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AP=MN</a:t>
            </a:r>
            <a:r>
              <a:rPr kumimoji="1" lang="zh-CN" altLang="en-US" sz="2400" dirty="0" smtClean="0">
                <a:solidFill>
                  <a:srgbClr val="020202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kumimoji="1" lang="en-US" altLang="zh-CN" sz="2400" dirty="0">
              <a:solidFill>
                <a:srgbClr val="020202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32771" name="Group 3"/>
          <p:cNvGrpSpPr/>
          <p:nvPr/>
        </p:nvGrpSpPr>
        <p:grpSpPr bwMode="auto">
          <a:xfrm>
            <a:off x="5867400" y="1884362"/>
            <a:ext cx="2538413" cy="2400300"/>
            <a:chOff x="3969" y="1147"/>
            <a:chExt cx="1599" cy="1512"/>
          </a:xfrm>
        </p:grpSpPr>
        <p:grpSp>
          <p:nvGrpSpPr>
            <p:cNvPr id="32783" name="Group 4"/>
            <p:cNvGrpSpPr/>
            <p:nvPr/>
          </p:nvGrpSpPr>
          <p:grpSpPr bwMode="auto">
            <a:xfrm>
              <a:off x="4176" y="1291"/>
              <a:ext cx="1134" cy="1134"/>
              <a:chOff x="4176" y="762"/>
              <a:chExt cx="1134" cy="1134"/>
            </a:xfrm>
          </p:grpSpPr>
          <p:sp>
            <p:nvSpPr>
              <p:cNvPr id="32791" name="Rectangle 5"/>
              <p:cNvSpPr>
                <a:spLocks noChangeArrowheads="1"/>
              </p:cNvSpPr>
              <p:nvPr/>
            </p:nvSpPr>
            <p:spPr bwMode="auto">
              <a:xfrm>
                <a:off x="4176" y="762"/>
                <a:ext cx="1134" cy="1134"/>
              </a:xfrm>
              <a:prstGeom prst="rect">
                <a:avLst/>
              </a:prstGeom>
              <a:noFill/>
              <a:ln w="28575">
                <a:solidFill>
                  <a:srgbClr val="0066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 dirty="0">
                  <a:latin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792" name="Line 6"/>
              <p:cNvSpPr>
                <a:spLocks noChangeShapeType="1"/>
              </p:cNvSpPr>
              <p:nvPr/>
            </p:nvSpPr>
            <p:spPr bwMode="auto">
              <a:xfrm flipV="1">
                <a:off x="4176" y="762"/>
                <a:ext cx="1134" cy="1134"/>
              </a:xfrm>
              <a:prstGeom prst="line">
                <a:avLst/>
              </a:prstGeom>
              <a:noFill/>
              <a:ln w="28575">
                <a:solidFill>
                  <a:srgbClr val="006600"/>
                </a:solidFill>
                <a:miter lim="800000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2793" name="Line 7"/>
              <p:cNvSpPr>
                <a:spLocks noChangeShapeType="1"/>
              </p:cNvSpPr>
              <p:nvPr/>
            </p:nvSpPr>
            <p:spPr bwMode="auto">
              <a:xfrm>
                <a:off x="4176" y="762"/>
                <a:ext cx="768" cy="384"/>
              </a:xfrm>
              <a:prstGeom prst="line">
                <a:avLst/>
              </a:prstGeom>
              <a:noFill/>
              <a:ln w="28575">
                <a:solidFill>
                  <a:srgbClr val="006600"/>
                </a:solidFill>
                <a:miter lim="800000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2794" name="Line 8"/>
              <p:cNvSpPr>
                <a:spLocks noChangeShapeType="1"/>
              </p:cNvSpPr>
              <p:nvPr/>
            </p:nvSpPr>
            <p:spPr bwMode="auto">
              <a:xfrm>
                <a:off x="4934" y="1146"/>
                <a:ext cx="0" cy="748"/>
              </a:xfrm>
              <a:prstGeom prst="line">
                <a:avLst/>
              </a:prstGeom>
              <a:noFill/>
              <a:ln w="28575">
                <a:solidFill>
                  <a:srgbClr val="006600"/>
                </a:solidFill>
                <a:miter lim="800000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2795" name="Line 9"/>
              <p:cNvSpPr>
                <a:spLocks noChangeShapeType="1"/>
              </p:cNvSpPr>
              <p:nvPr/>
            </p:nvSpPr>
            <p:spPr bwMode="auto">
              <a:xfrm>
                <a:off x="4944" y="1146"/>
                <a:ext cx="363" cy="0"/>
              </a:xfrm>
              <a:prstGeom prst="line">
                <a:avLst/>
              </a:prstGeom>
              <a:noFill/>
              <a:ln w="28575">
                <a:solidFill>
                  <a:srgbClr val="006600"/>
                </a:solidFill>
                <a:miter lim="800000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2796" name="Line 10"/>
              <p:cNvSpPr>
                <a:spLocks noChangeShapeType="1"/>
              </p:cNvSpPr>
              <p:nvPr/>
            </p:nvSpPr>
            <p:spPr bwMode="auto">
              <a:xfrm flipH="1">
                <a:off x="4944" y="1146"/>
                <a:ext cx="363" cy="748"/>
              </a:xfrm>
              <a:prstGeom prst="line">
                <a:avLst/>
              </a:prstGeom>
              <a:noFill/>
              <a:ln w="28575">
                <a:solidFill>
                  <a:srgbClr val="006600"/>
                </a:solidFill>
                <a:miter lim="800000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32784" name="Text Box 11"/>
            <p:cNvSpPr txBox="1">
              <a:spLocks noChangeArrowheads="1"/>
            </p:cNvSpPr>
            <p:nvPr/>
          </p:nvSpPr>
          <p:spPr bwMode="auto">
            <a:xfrm>
              <a:off x="3969" y="1147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2785" name="Text Box 12"/>
            <p:cNvSpPr txBox="1">
              <a:spLocks noChangeArrowheads="1"/>
            </p:cNvSpPr>
            <p:nvPr/>
          </p:nvSpPr>
          <p:spPr bwMode="auto">
            <a:xfrm>
              <a:off x="4001" y="232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2786" name="Text Box 13"/>
            <p:cNvSpPr txBox="1">
              <a:spLocks noChangeArrowheads="1"/>
            </p:cNvSpPr>
            <p:nvPr/>
          </p:nvSpPr>
          <p:spPr bwMode="auto">
            <a:xfrm>
              <a:off x="5239" y="232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2787" name="Text Box 14"/>
            <p:cNvSpPr txBox="1">
              <a:spLocks noChangeArrowheads="1"/>
            </p:cNvSpPr>
            <p:nvPr/>
          </p:nvSpPr>
          <p:spPr bwMode="auto">
            <a:xfrm>
              <a:off x="5280" y="1147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32788" name="Text Box 15"/>
            <p:cNvSpPr txBox="1">
              <a:spLocks noChangeArrowheads="1"/>
            </p:cNvSpPr>
            <p:nvPr/>
          </p:nvSpPr>
          <p:spPr bwMode="auto">
            <a:xfrm>
              <a:off x="4830" y="1389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32789" name="Text Box 16"/>
            <p:cNvSpPr txBox="1">
              <a:spLocks noChangeArrowheads="1"/>
            </p:cNvSpPr>
            <p:nvPr/>
          </p:nvSpPr>
          <p:spPr bwMode="auto">
            <a:xfrm>
              <a:off x="4830" y="2371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32790" name="Text Box 17"/>
            <p:cNvSpPr txBox="1">
              <a:spLocks noChangeArrowheads="1"/>
            </p:cNvSpPr>
            <p:nvPr/>
          </p:nvSpPr>
          <p:spPr bwMode="auto">
            <a:xfrm>
              <a:off x="5284" y="1531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N</a:t>
              </a:r>
            </a:p>
          </p:txBody>
        </p:sp>
      </p:grp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692150" y="1722437"/>
            <a:ext cx="102711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证明：</a:t>
            </a:r>
            <a:endParaRPr kumimoji="1" lang="en-US" altLang="zh-CN" sz="2400" dirty="0">
              <a:solidFill>
                <a:srgbClr val="FF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7427913" y="2720975"/>
            <a:ext cx="576262" cy="1187450"/>
          </a:xfrm>
          <a:prstGeom prst="line">
            <a:avLst/>
          </a:prstGeom>
          <a:noFill/>
          <a:ln w="28575">
            <a:solidFill>
              <a:srgbClr val="FF33CC"/>
            </a:solidFill>
            <a:prstDash val="dash"/>
            <a:miter lim="800000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1778000" y="1666875"/>
            <a:ext cx="2160588" cy="5043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连接</a:t>
            </a:r>
            <a:r>
              <a:rPr kumimoji="1"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PC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1730375" y="2170112"/>
            <a:ext cx="4321175" cy="5724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∵</a:t>
            </a:r>
            <a:r>
              <a:rPr kumimoji="1"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PM⊥</a:t>
            </a:r>
            <a:r>
              <a:rPr kumimoji="1" lang="en-US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BC</a:t>
            </a:r>
            <a:r>
              <a:rPr kumimoji="1" lang="zh-CN" altLang="en-US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PN</a:t>
            </a:r>
            <a:r>
              <a:rPr kumimoji="1"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⊥DC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1758950" y="2660650"/>
            <a:ext cx="3581400" cy="5724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kumimoji="1" lang="zh-CN" altLang="en-US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四边形</a:t>
            </a:r>
            <a:r>
              <a:rPr kumimoji="1"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ABCD</a:t>
            </a:r>
            <a:r>
              <a:rPr kumimoji="1"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是正方形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1700213" y="3181350"/>
            <a:ext cx="2393950" cy="5043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∴∠</a:t>
            </a:r>
            <a:r>
              <a:rPr kumimoji="1" lang="en-US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NCM=90°</a:t>
            </a:r>
            <a:endParaRPr kumimoji="1" lang="en-US" altLang="zh-CN" sz="2400" dirty="0"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1700213" y="3683000"/>
            <a:ext cx="4032250" cy="5043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∴四边形</a:t>
            </a:r>
            <a:r>
              <a:rPr kumimoji="1"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PMCN</a:t>
            </a:r>
            <a:r>
              <a:rPr kumimoji="1"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是矩形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1689100" y="4178300"/>
            <a:ext cx="2736850" cy="5043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∴</a:t>
            </a:r>
            <a:r>
              <a:rPr kumimoji="1"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PC=MN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1336675" y="4713287"/>
            <a:ext cx="6477000" cy="5043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又∵四边形</a:t>
            </a:r>
            <a:r>
              <a:rPr kumimoji="1"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BAPC</a:t>
            </a:r>
            <a:r>
              <a:rPr kumimoji="1"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是以</a:t>
            </a:r>
            <a:r>
              <a:rPr kumimoji="1"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BD</a:t>
            </a:r>
            <a:r>
              <a:rPr kumimoji="1"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为轴的轴对称图形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1704975" y="5187950"/>
            <a:ext cx="3600450" cy="5043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∴</a:t>
            </a:r>
            <a:r>
              <a:rPr kumimoji="1"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AP=PC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1706563" y="5721350"/>
            <a:ext cx="3527425" cy="5043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∴</a:t>
            </a:r>
            <a:r>
              <a:rPr kumimoji="1"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AP=MN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3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2" dur="3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7" dur="3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utoUpdateAnimBg="0"/>
      <p:bldP spid="19" grpId="0" animBg="1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474663" y="949325"/>
            <a:ext cx="8382000" cy="105259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defRPr/>
            </a:pPr>
            <a:r>
              <a:rPr lang="en-US" altLang="zh-CN" sz="2400" dirty="0" smtClean="0">
                <a:latin typeface="宋体" panose="02010600030101010101" pitchFamily="2" charset="-122"/>
                <a:ea typeface="+mn-ea"/>
                <a:cs typeface="Times New Roman" panose="02020603050405020304" pitchFamily="18" charset="0"/>
              </a:rPr>
              <a:t>1</a:t>
            </a:r>
            <a:r>
              <a:rPr lang="en-US" altLang="zh-CN" sz="2400" dirty="0">
                <a:latin typeface="宋体" panose="02010600030101010101" pitchFamily="2" charset="-122"/>
                <a:ea typeface="+mn-ea"/>
                <a:cs typeface="Times New Roman" panose="02020603050405020304" pitchFamily="18" charset="0"/>
              </a:rPr>
              <a:t>.</a:t>
            </a:r>
            <a:r>
              <a:rPr lang="zh-CN" altLang="en-US" sz="2400" dirty="0" smtClean="0">
                <a:latin typeface="宋体" panose="02010600030101010101" pitchFamily="2" charset="-122"/>
                <a:ea typeface="+mn-ea"/>
                <a:cs typeface="Times New Roman" panose="02020603050405020304" pitchFamily="18" charset="0"/>
              </a:rPr>
              <a:t>如</a:t>
            </a:r>
            <a:r>
              <a:rPr lang="zh-CN" altLang="en-US" sz="2400" dirty="0">
                <a:latin typeface="宋体" panose="02010600030101010101" pitchFamily="2" charset="-122"/>
                <a:ea typeface="+mn-ea"/>
                <a:cs typeface="Times New Roman" panose="02020603050405020304" pitchFamily="18" charset="0"/>
              </a:rPr>
              <a:t>图，四边形</a:t>
            </a:r>
            <a:r>
              <a:rPr lang="en-US" altLang="zh-CN" sz="2400" dirty="0">
                <a:latin typeface="宋体" panose="02010600030101010101" pitchFamily="2" charset="-122"/>
                <a:ea typeface="+mn-ea"/>
                <a:cs typeface="Times New Roman" panose="02020603050405020304" pitchFamily="18" charset="0"/>
              </a:rPr>
              <a:t>ABCD</a:t>
            </a:r>
            <a:r>
              <a:rPr lang="zh-CN" altLang="en-US" sz="2400" dirty="0">
                <a:latin typeface="宋体" panose="02010600030101010101" pitchFamily="2" charset="-122"/>
                <a:ea typeface="+mn-ea"/>
                <a:cs typeface="Times New Roman" panose="02020603050405020304" pitchFamily="18" charset="0"/>
              </a:rPr>
              <a:t>是正方形，延长</a:t>
            </a:r>
            <a:r>
              <a:rPr lang="en-US" altLang="zh-CN" sz="2400" dirty="0">
                <a:latin typeface="宋体" panose="02010600030101010101" pitchFamily="2" charset="-122"/>
                <a:ea typeface="+mn-ea"/>
                <a:cs typeface="Times New Roman" panose="02020603050405020304" pitchFamily="18" charset="0"/>
              </a:rPr>
              <a:t>BC</a:t>
            </a:r>
            <a:r>
              <a:rPr lang="zh-CN" altLang="en-US" sz="2400" dirty="0">
                <a:latin typeface="宋体" panose="02010600030101010101" pitchFamily="2" charset="-122"/>
                <a:ea typeface="+mn-ea"/>
                <a:cs typeface="Times New Roman" panose="02020603050405020304" pitchFamily="18" charset="0"/>
              </a:rPr>
              <a:t>到</a:t>
            </a:r>
            <a:r>
              <a:rPr lang="en-US" altLang="zh-CN" sz="2400" dirty="0">
                <a:latin typeface="宋体" panose="02010600030101010101" pitchFamily="2" charset="-122"/>
                <a:ea typeface="+mn-ea"/>
                <a:cs typeface="Times New Roman" panose="02020603050405020304" pitchFamily="18" charset="0"/>
              </a:rPr>
              <a:t>E</a:t>
            </a:r>
            <a:r>
              <a:rPr lang="zh-CN" altLang="en-US" sz="2400" dirty="0">
                <a:latin typeface="宋体" panose="02010600030101010101" pitchFamily="2" charset="-122"/>
                <a:ea typeface="+mn-ea"/>
                <a:cs typeface="Times New Roman" panose="02020603050405020304" pitchFamily="18" charset="0"/>
              </a:rPr>
              <a:t>，使</a:t>
            </a:r>
            <a:r>
              <a:rPr lang="en-US" altLang="zh-CN" sz="2400" dirty="0">
                <a:latin typeface="宋体" panose="02010600030101010101" pitchFamily="2" charset="-122"/>
                <a:ea typeface="+mn-ea"/>
                <a:cs typeface="Times New Roman" panose="02020603050405020304" pitchFamily="18" charset="0"/>
              </a:rPr>
              <a:t>CE=AC</a:t>
            </a:r>
            <a:r>
              <a:rPr lang="zh-CN" altLang="en-US" sz="2400" dirty="0">
                <a:latin typeface="宋体" panose="02010600030101010101" pitchFamily="2" charset="-122"/>
                <a:ea typeface="+mn-ea"/>
                <a:cs typeface="Times New Roman" panose="02020603050405020304" pitchFamily="18" charset="0"/>
              </a:rPr>
              <a:t>，连接</a:t>
            </a:r>
            <a:r>
              <a:rPr lang="en-US" altLang="zh-CN" sz="2400" dirty="0">
                <a:latin typeface="宋体" panose="02010600030101010101" pitchFamily="2" charset="-122"/>
                <a:ea typeface="+mn-ea"/>
                <a:cs typeface="Times New Roman" panose="02020603050405020304" pitchFamily="18" charset="0"/>
              </a:rPr>
              <a:t>AE</a:t>
            </a:r>
            <a:r>
              <a:rPr lang="zh-CN" altLang="en-US" sz="2400" dirty="0">
                <a:latin typeface="宋体" panose="02010600030101010101" pitchFamily="2" charset="-122"/>
                <a:ea typeface="+mn-ea"/>
                <a:cs typeface="Times New Roman" panose="02020603050405020304" pitchFamily="18" charset="0"/>
              </a:rPr>
              <a:t>，交</a:t>
            </a:r>
            <a:r>
              <a:rPr lang="en-US" altLang="zh-CN" sz="2400" dirty="0">
                <a:latin typeface="宋体" panose="02010600030101010101" pitchFamily="2" charset="-122"/>
                <a:ea typeface="+mn-ea"/>
                <a:cs typeface="Times New Roman" panose="02020603050405020304" pitchFamily="18" charset="0"/>
              </a:rPr>
              <a:t>CD</a:t>
            </a:r>
            <a:r>
              <a:rPr lang="zh-CN" altLang="en-US" sz="2400" dirty="0">
                <a:latin typeface="宋体" panose="02010600030101010101" pitchFamily="2" charset="-122"/>
                <a:ea typeface="+mn-ea"/>
                <a:cs typeface="Times New Roman" panose="02020603050405020304" pitchFamily="18" charset="0"/>
              </a:rPr>
              <a:t>于</a:t>
            </a:r>
            <a:r>
              <a:rPr lang="en-US" altLang="zh-CN" sz="2400" dirty="0">
                <a:latin typeface="宋体" panose="02010600030101010101" pitchFamily="2" charset="-122"/>
                <a:ea typeface="+mn-ea"/>
                <a:cs typeface="Times New Roman" panose="02020603050405020304" pitchFamily="18" charset="0"/>
              </a:rPr>
              <a:t>F</a:t>
            </a:r>
            <a:r>
              <a:rPr lang="zh-CN" altLang="en-US" sz="2400" dirty="0">
                <a:latin typeface="宋体" panose="02010600030101010101" pitchFamily="2" charset="-122"/>
                <a:ea typeface="+mn-ea"/>
                <a:cs typeface="Times New Roman" panose="02020603050405020304" pitchFamily="18" charset="0"/>
              </a:rPr>
              <a:t>，求</a:t>
            </a:r>
            <a:r>
              <a:rPr kumimoji="1" lang="zh-CN" altLang="en-US" sz="2400" dirty="0">
                <a:latin typeface="宋体" panose="02010600030101010101" pitchFamily="2" charset="-122"/>
                <a:ea typeface="+mn-ea"/>
                <a:cs typeface="Times New Roman" panose="02020603050405020304" pitchFamily="18" charset="0"/>
              </a:rPr>
              <a:t>∠</a:t>
            </a:r>
            <a:r>
              <a:rPr kumimoji="1" lang="en-US" altLang="zh-CN" sz="2400" dirty="0">
                <a:latin typeface="宋体" panose="02010600030101010101" pitchFamily="2" charset="-122"/>
                <a:ea typeface="+mn-ea"/>
                <a:cs typeface="Times New Roman" panose="02020603050405020304" pitchFamily="18" charset="0"/>
              </a:rPr>
              <a:t>AFC</a:t>
            </a:r>
            <a:r>
              <a:rPr kumimoji="1" lang="zh-CN" altLang="en-US" sz="2400" dirty="0">
                <a:latin typeface="宋体" panose="02010600030101010101" pitchFamily="2" charset="-122"/>
                <a:ea typeface="+mn-ea"/>
                <a:cs typeface="Times New Roman" panose="02020603050405020304" pitchFamily="18" charset="0"/>
              </a:rPr>
              <a:t>的</a:t>
            </a:r>
            <a:r>
              <a:rPr kumimoji="1" lang="zh-CN" altLang="en-US" sz="2400" dirty="0" smtClean="0">
                <a:latin typeface="宋体" panose="02010600030101010101" pitchFamily="2" charset="-122"/>
                <a:ea typeface="+mn-ea"/>
                <a:cs typeface="Times New Roman" panose="02020603050405020304" pitchFamily="18" charset="0"/>
              </a:rPr>
              <a:t>度数</a:t>
            </a:r>
            <a:r>
              <a:rPr kumimoji="1" lang="zh-CN" altLang="en-US" sz="2400" dirty="0">
                <a:latin typeface="宋体" panose="02010600030101010101" pitchFamily="2" charset="-122"/>
                <a:ea typeface="+mn-ea"/>
                <a:cs typeface="Times New Roman" panose="02020603050405020304" pitchFamily="18" charset="0"/>
              </a:rPr>
              <a:t>。</a:t>
            </a:r>
            <a:endParaRPr kumimoji="1" lang="en-US" altLang="zh-CN" sz="2400" dirty="0">
              <a:latin typeface="宋体" panose="02010600030101010101" pitchFamily="2" charset="-122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33795" name="Group 9"/>
          <p:cNvGrpSpPr/>
          <p:nvPr/>
        </p:nvGrpSpPr>
        <p:grpSpPr bwMode="auto">
          <a:xfrm>
            <a:off x="3124200" y="2438401"/>
            <a:ext cx="3751263" cy="2281238"/>
            <a:chOff x="1776" y="2352"/>
            <a:chExt cx="2363" cy="1437"/>
          </a:xfrm>
        </p:grpSpPr>
        <p:sp>
          <p:nvSpPr>
            <p:cNvPr id="33796" name="Rectangle 10"/>
            <p:cNvSpPr>
              <a:spLocks noChangeArrowheads="1"/>
            </p:cNvSpPr>
            <p:nvPr/>
          </p:nvSpPr>
          <p:spPr bwMode="auto">
            <a:xfrm>
              <a:off x="2015" y="2576"/>
              <a:ext cx="960" cy="960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chemeClr val="accent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797" name="Freeform 11"/>
            <p:cNvSpPr/>
            <p:nvPr/>
          </p:nvSpPr>
          <p:spPr bwMode="auto">
            <a:xfrm>
              <a:off x="2975" y="3536"/>
              <a:ext cx="1013" cy="11"/>
            </a:xfrm>
            <a:custGeom>
              <a:avLst/>
              <a:gdLst>
                <a:gd name="T0" fmla="*/ 0 w 1013"/>
                <a:gd name="T1" fmla="*/ 0 h 11"/>
                <a:gd name="T2" fmla="*/ 1013 w 1013"/>
                <a:gd name="T3" fmla="*/ 11 h 11"/>
                <a:gd name="T4" fmla="*/ 0 60000 65536"/>
                <a:gd name="T5" fmla="*/ 0 60000 65536"/>
                <a:gd name="T6" fmla="*/ 0 w 1013"/>
                <a:gd name="T7" fmla="*/ 0 h 11"/>
                <a:gd name="T8" fmla="*/ 1013 w 1013"/>
                <a:gd name="T9" fmla="*/ 11 h 1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13" h="11">
                  <a:moveTo>
                    <a:pt x="0" y="0"/>
                  </a:moveTo>
                  <a:lnTo>
                    <a:pt x="1013" y="11"/>
                  </a:lnTo>
                </a:path>
              </a:pathLst>
            </a:custGeom>
            <a:noFill/>
            <a:ln w="57150">
              <a:solidFill>
                <a:schemeClr val="accent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798" name="Line 12"/>
            <p:cNvSpPr>
              <a:spLocks noChangeShapeType="1"/>
            </p:cNvSpPr>
            <p:nvPr/>
          </p:nvSpPr>
          <p:spPr bwMode="auto">
            <a:xfrm>
              <a:off x="2015" y="2576"/>
              <a:ext cx="960" cy="96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799" name="Line 13"/>
            <p:cNvSpPr>
              <a:spLocks noChangeShapeType="1"/>
            </p:cNvSpPr>
            <p:nvPr/>
          </p:nvSpPr>
          <p:spPr bwMode="auto">
            <a:xfrm>
              <a:off x="2015" y="2576"/>
              <a:ext cx="1968" cy="96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0" name="Text Box 14"/>
            <p:cNvSpPr txBox="1">
              <a:spLocks noChangeArrowheads="1"/>
            </p:cNvSpPr>
            <p:nvPr/>
          </p:nvSpPr>
          <p:spPr bwMode="auto">
            <a:xfrm>
              <a:off x="1776" y="2352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400" dirty="0">
                  <a:latin typeface="宋体" panose="02010600030101010101" pitchFamily="2" charset="-122"/>
                  <a:ea typeface="华文中宋" panose="02010600040101010101" pitchFamily="2" charset="-122"/>
                </a:rPr>
                <a:t>A</a:t>
              </a:r>
            </a:p>
          </p:txBody>
        </p:sp>
        <p:sp>
          <p:nvSpPr>
            <p:cNvPr id="33801" name="Text Box 15"/>
            <p:cNvSpPr txBox="1">
              <a:spLocks noChangeArrowheads="1"/>
            </p:cNvSpPr>
            <p:nvPr/>
          </p:nvSpPr>
          <p:spPr bwMode="auto">
            <a:xfrm>
              <a:off x="1781" y="3410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400" dirty="0">
                  <a:latin typeface="宋体" panose="02010600030101010101" pitchFamily="2" charset="-122"/>
                  <a:ea typeface="华文中宋" panose="02010600040101010101" pitchFamily="2" charset="-122"/>
                </a:rPr>
                <a:t>B</a:t>
              </a:r>
            </a:p>
          </p:txBody>
        </p:sp>
        <p:sp>
          <p:nvSpPr>
            <p:cNvPr id="33802" name="Text Box 16"/>
            <p:cNvSpPr txBox="1">
              <a:spLocks noChangeArrowheads="1"/>
            </p:cNvSpPr>
            <p:nvPr/>
          </p:nvSpPr>
          <p:spPr bwMode="auto">
            <a:xfrm>
              <a:off x="2973" y="2410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400" dirty="0">
                  <a:latin typeface="宋体" panose="02010600030101010101" pitchFamily="2" charset="-122"/>
                  <a:ea typeface="华文中宋" panose="02010600040101010101" pitchFamily="2" charset="-122"/>
                </a:rPr>
                <a:t>D</a:t>
              </a:r>
            </a:p>
          </p:txBody>
        </p:sp>
        <p:sp>
          <p:nvSpPr>
            <p:cNvPr id="33803" name="Text Box 17"/>
            <p:cNvSpPr txBox="1">
              <a:spLocks noChangeArrowheads="1"/>
            </p:cNvSpPr>
            <p:nvPr/>
          </p:nvSpPr>
          <p:spPr bwMode="auto">
            <a:xfrm>
              <a:off x="2869" y="3498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400" dirty="0">
                  <a:latin typeface="宋体" panose="02010600030101010101" pitchFamily="2" charset="-122"/>
                  <a:ea typeface="华文中宋" panose="02010600040101010101" pitchFamily="2" charset="-122"/>
                </a:rPr>
                <a:t>C</a:t>
              </a:r>
            </a:p>
          </p:txBody>
        </p:sp>
        <p:sp>
          <p:nvSpPr>
            <p:cNvPr id="33804" name="Text Box 18"/>
            <p:cNvSpPr txBox="1">
              <a:spLocks noChangeArrowheads="1"/>
            </p:cNvSpPr>
            <p:nvPr/>
          </p:nvSpPr>
          <p:spPr bwMode="auto">
            <a:xfrm>
              <a:off x="3925" y="3338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400" dirty="0">
                  <a:latin typeface="宋体" panose="02010600030101010101" pitchFamily="2" charset="-122"/>
                  <a:ea typeface="华文中宋" panose="02010600040101010101" pitchFamily="2" charset="-122"/>
                </a:rPr>
                <a:t>E</a:t>
              </a: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73063" y="496887"/>
            <a:ext cx="8542337" cy="9787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kumimoji="1" lang="zh-CN" altLang="en-US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直角三角形</a:t>
            </a:r>
            <a:r>
              <a:rPr kumimoji="1"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ABC</a:t>
            </a:r>
            <a:r>
              <a:rPr kumimoji="1"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中，</a:t>
            </a:r>
            <a:r>
              <a:rPr kumimoji="1"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CD</a:t>
            </a:r>
            <a:r>
              <a:rPr kumimoji="1"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平分∠</a:t>
            </a:r>
            <a:r>
              <a:rPr kumimoji="1"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ACB</a:t>
            </a:r>
            <a:r>
              <a:rPr kumimoji="1"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交</a:t>
            </a:r>
            <a:r>
              <a:rPr kumimoji="1"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kumimoji="1"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于</a:t>
            </a:r>
            <a:r>
              <a:rPr kumimoji="1"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kumimoji="1"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DE⊥AC</a:t>
            </a:r>
            <a:r>
              <a:rPr kumimoji="1"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DF⊥</a:t>
            </a:r>
            <a:r>
              <a:rPr kumimoji="1" lang="en-US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kumimoji="1" lang="zh-CN" altLang="en-US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。求证</a:t>
            </a:r>
            <a:r>
              <a:rPr kumimoji="1"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：四边形</a:t>
            </a:r>
            <a:r>
              <a:rPr kumimoji="1"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CEDF</a:t>
            </a:r>
            <a:r>
              <a:rPr kumimoji="1"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是</a:t>
            </a:r>
            <a:r>
              <a:rPr kumimoji="1" lang="zh-CN" altLang="en-US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正方形。</a:t>
            </a:r>
            <a:endParaRPr kumimoji="1" lang="zh-CN" altLang="en-US" sz="2400" dirty="0"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34819" name="Group 3"/>
          <p:cNvGrpSpPr/>
          <p:nvPr/>
        </p:nvGrpSpPr>
        <p:grpSpPr bwMode="auto">
          <a:xfrm>
            <a:off x="4724400" y="2422525"/>
            <a:ext cx="4022725" cy="2722562"/>
            <a:chOff x="2976" y="2077"/>
            <a:chExt cx="2534" cy="1715"/>
          </a:xfrm>
        </p:grpSpPr>
        <p:sp>
          <p:nvSpPr>
            <p:cNvPr id="34828" name="Text Box 4"/>
            <p:cNvSpPr txBox="1">
              <a:spLocks noChangeArrowheads="1"/>
            </p:cNvSpPr>
            <p:nvPr/>
          </p:nvSpPr>
          <p:spPr bwMode="auto">
            <a:xfrm>
              <a:off x="5280" y="3120"/>
              <a:ext cx="230" cy="34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kumimoji="1" lang="en-US" altLang="zh-CN" sz="2800" dirty="0">
                  <a:solidFill>
                    <a:srgbClr val="990099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</a:p>
          </p:txBody>
        </p:sp>
        <p:grpSp>
          <p:nvGrpSpPr>
            <p:cNvPr id="34829" name="Group 5"/>
            <p:cNvGrpSpPr/>
            <p:nvPr/>
          </p:nvGrpSpPr>
          <p:grpSpPr bwMode="auto">
            <a:xfrm>
              <a:off x="3600" y="2495"/>
              <a:ext cx="1440" cy="1297"/>
              <a:chOff x="3216" y="2255"/>
              <a:chExt cx="1724" cy="1468"/>
            </a:xfrm>
          </p:grpSpPr>
          <p:sp>
            <p:nvSpPr>
              <p:cNvPr id="34835" name="AutoShape 6"/>
              <p:cNvSpPr>
                <a:spLocks noChangeArrowheads="1"/>
              </p:cNvSpPr>
              <p:nvPr/>
            </p:nvSpPr>
            <p:spPr bwMode="auto">
              <a:xfrm rot="7552819">
                <a:off x="3488" y="2272"/>
                <a:ext cx="1179" cy="1724"/>
              </a:xfrm>
              <a:prstGeom prst="rtTriangle">
                <a:avLst/>
              </a:prstGeom>
              <a:noFill/>
              <a:ln w="57150">
                <a:solidFill>
                  <a:srgbClr val="800080"/>
                </a:solidFill>
                <a:miter lim="800000"/>
              </a:ln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</a:pPr>
                <a:endParaRPr lang="zh-CN" altLang="en-US" sz="1600" dirty="0">
                  <a:latin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836" name="Line 7"/>
              <p:cNvSpPr>
                <a:spLocks noChangeShapeType="1"/>
              </p:cNvSpPr>
              <p:nvPr/>
            </p:nvSpPr>
            <p:spPr bwMode="auto">
              <a:xfrm rot="7552819" flipV="1">
                <a:off x="3538" y="2273"/>
                <a:ext cx="635" cy="771"/>
              </a:xfrm>
              <a:prstGeom prst="line">
                <a:avLst/>
              </a:prstGeom>
              <a:noFill/>
              <a:ln w="57150">
                <a:solidFill>
                  <a:srgbClr val="80008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4837" name="Line 8"/>
              <p:cNvSpPr>
                <a:spLocks noChangeShapeType="1"/>
              </p:cNvSpPr>
              <p:nvPr/>
            </p:nvSpPr>
            <p:spPr bwMode="auto">
              <a:xfrm rot="7552819">
                <a:off x="3627" y="2517"/>
                <a:ext cx="45" cy="771"/>
              </a:xfrm>
              <a:prstGeom prst="line">
                <a:avLst/>
              </a:prstGeom>
              <a:noFill/>
              <a:ln w="57150">
                <a:solidFill>
                  <a:srgbClr val="80008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4838" name="Line 9"/>
              <p:cNvSpPr>
                <a:spLocks noChangeShapeType="1"/>
              </p:cNvSpPr>
              <p:nvPr/>
            </p:nvSpPr>
            <p:spPr bwMode="auto">
              <a:xfrm rot="7552819" flipH="1">
                <a:off x="3870" y="2871"/>
                <a:ext cx="635" cy="0"/>
              </a:xfrm>
              <a:prstGeom prst="line">
                <a:avLst/>
              </a:prstGeom>
              <a:noFill/>
              <a:ln w="57150">
                <a:solidFill>
                  <a:srgbClr val="80008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4839" name="Line 10"/>
              <p:cNvSpPr>
                <a:spLocks noChangeShapeType="1"/>
              </p:cNvSpPr>
              <p:nvPr/>
            </p:nvSpPr>
            <p:spPr bwMode="auto">
              <a:xfrm rot="7552819" flipV="1">
                <a:off x="4223" y="2594"/>
                <a:ext cx="118" cy="34"/>
              </a:xfrm>
              <a:prstGeom prst="line">
                <a:avLst/>
              </a:prstGeom>
              <a:noFill/>
              <a:ln w="57150">
                <a:solidFill>
                  <a:srgbClr val="80008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4840" name="Line 11"/>
              <p:cNvSpPr>
                <a:spLocks noChangeShapeType="1"/>
              </p:cNvSpPr>
              <p:nvPr/>
            </p:nvSpPr>
            <p:spPr bwMode="auto">
              <a:xfrm rot="7552819">
                <a:off x="4298" y="2643"/>
                <a:ext cx="0" cy="54"/>
              </a:xfrm>
              <a:prstGeom prst="line">
                <a:avLst/>
              </a:prstGeom>
              <a:noFill/>
              <a:ln w="57150">
                <a:solidFill>
                  <a:srgbClr val="80008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4841" name="Line 12"/>
              <p:cNvSpPr>
                <a:spLocks noChangeShapeType="1"/>
              </p:cNvSpPr>
              <p:nvPr/>
            </p:nvSpPr>
            <p:spPr bwMode="auto">
              <a:xfrm rot="7552819">
                <a:off x="3388" y="2829"/>
                <a:ext cx="91" cy="0"/>
              </a:xfrm>
              <a:prstGeom prst="line">
                <a:avLst/>
              </a:prstGeom>
              <a:noFill/>
              <a:ln w="57150">
                <a:solidFill>
                  <a:srgbClr val="80008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4842" name="Line 13"/>
              <p:cNvSpPr>
                <a:spLocks noChangeShapeType="1"/>
              </p:cNvSpPr>
              <p:nvPr/>
            </p:nvSpPr>
            <p:spPr bwMode="auto">
              <a:xfrm rot="7552819">
                <a:off x="3352" y="2758"/>
                <a:ext cx="0" cy="136"/>
              </a:xfrm>
              <a:prstGeom prst="line">
                <a:avLst/>
              </a:prstGeom>
              <a:noFill/>
              <a:ln w="57150">
                <a:solidFill>
                  <a:srgbClr val="80008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4843" name="Line 14"/>
              <p:cNvSpPr>
                <a:spLocks noChangeShapeType="1"/>
              </p:cNvSpPr>
              <p:nvPr/>
            </p:nvSpPr>
            <p:spPr bwMode="auto">
              <a:xfrm rot="7552819">
                <a:off x="3789" y="2323"/>
                <a:ext cx="136" cy="0"/>
              </a:xfrm>
              <a:prstGeom prst="line">
                <a:avLst/>
              </a:prstGeom>
              <a:noFill/>
              <a:ln w="57150">
                <a:solidFill>
                  <a:srgbClr val="80008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4844" name="Line 15"/>
              <p:cNvSpPr>
                <a:spLocks noChangeShapeType="1"/>
              </p:cNvSpPr>
              <p:nvPr/>
            </p:nvSpPr>
            <p:spPr bwMode="auto">
              <a:xfrm rot="7552819">
                <a:off x="3743" y="2234"/>
                <a:ext cx="0" cy="182"/>
              </a:xfrm>
              <a:prstGeom prst="line">
                <a:avLst/>
              </a:prstGeom>
              <a:noFill/>
              <a:ln w="57150">
                <a:solidFill>
                  <a:srgbClr val="80008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4830" name="Text Box 16"/>
            <p:cNvSpPr txBox="1">
              <a:spLocks noChangeArrowheads="1"/>
            </p:cNvSpPr>
            <p:nvPr/>
          </p:nvSpPr>
          <p:spPr bwMode="auto">
            <a:xfrm>
              <a:off x="2976" y="3168"/>
              <a:ext cx="661" cy="34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kumimoji="1" lang="en-US" altLang="zh-CN" sz="2800" dirty="0">
                  <a:solidFill>
                    <a:srgbClr val="990099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4831" name="Text Box 17"/>
            <p:cNvSpPr txBox="1">
              <a:spLocks noChangeArrowheads="1"/>
            </p:cNvSpPr>
            <p:nvPr/>
          </p:nvSpPr>
          <p:spPr bwMode="auto">
            <a:xfrm rot="21405070">
              <a:off x="3924" y="2077"/>
              <a:ext cx="230" cy="34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kumimoji="1" lang="en-US" altLang="zh-CN" sz="2800" dirty="0">
                  <a:solidFill>
                    <a:srgbClr val="990099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4832" name="Text Box 18"/>
            <p:cNvSpPr txBox="1">
              <a:spLocks noChangeArrowheads="1"/>
            </p:cNvSpPr>
            <p:nvPr/>
          </p:nvSpPr>
          <p:spPr bwMode="auto">
            <a:xfrm>
              <a:off x="4128" y="3264"/>
              <a:ext cx="230" cy="34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kumimoji="1" lang="en-US" altLang="zh-CN" sz="2800" dirty="0">
                  <a:solidFill>
                    <a:srgbClr val="990099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34833" name="Text Box 19"/>
            <p:cNvSpPr txBox="1">
              <a:spLocks noChangeArrowheads="1"/>
            </p:cNvSpPr>
            <p:nvPr/>
          </p:nvSpPr>
          <p:spPr bwMode="auto">
            <a:xfrm rot="21413562">
              <a:off x="4416" y="2509"/>
              <a:ext cx="601" cy="34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kumimoji="1" lang="en-US" altLang="zh-CN" sz="2800" dirty="0">
                  <a:solidFill>
                    <a:srgbClr val="990099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34834" name="Text Box 20"/>
            <p:cNvSpPr txBox="1">
              <a:spLocks noChangeArrowheads="1"/>
            </p:cNvSpPr>
            <p:nvPr/>
          </p:nvSpPr>
          <p:spPr bwMode="auto">
            <a:xfrm rot="10800000" flipH="1" flipV="1">
              <a:off x="3312" y="2653"/>
              <a:ext cx="408" cy="34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kumimoji="1" lang="en-US" altLang="zh-CN" sz="2800" dirty="0">
                  <a:solidFill>
                    <a:srgbClr val="990099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F</a:t>
              </a:r>
            </a:p>
          </p:txBody>
        </p:sp>
      </p:grp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1281113" y="5602287"/>
            <a:ext cx="8015287" cy="4766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2400" dirty="0">
                <a:solidFill>
                  <a:srgbClr val="0000CC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∴四边形</a:t>
            </a:r>
            <a:r>
              <a:rPr kumimoji="1" lang="en-US" altLang="zh-CN" sz="2400" dirty="0">
                <a:solidFill>
                  <a:srgbClr val="0000CC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ABCD</a:t>
            </a:r>
            <a:r>
              <a:rPr kumimoji="1" lang="zh-CN" altLang="en-US" sz="2400" dirty="0">
                <a:solidFill>
                  <a:srgbClr val="0000CC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是正方形</a:t>
            </a:r>
            <a:r>
              <a:rPr kumimoji="1" lang="zh-CN" altLang="en-US" sz="20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有一组邻边相等的矩形是</a:t>
            </a:r>
            <a:r>
              <a:rPr lang="zh-CN" altLang="en-US" sz="2000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正方形</a:t>
            </a:r>
            <a:r>
              <a:rPr kumimoji="1" lang="en-US" altLang="zh-CN" sz="2000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kumimoji="1" lang="en-US" altLang="zh-CN" sz="2000" dirty="0">
              <a:solidFill>
                <a:srgbClr val="FF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1295400" y="5029200"/>
            <a:ext cx="1271502" cy="4766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kumimoji="1" lang="zh-CN" altLang="en-US" sz="2400" dirty="0" smtClean="0">
                <a:solidFill>
                  <a:srgbClr val="0000CC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∴</a:t>
            </a:r>
            <a:r>
              <a:rPr kumimoji="1" lang="en-US" altLang="zh-CN" sz="2400" dirty="0" smtClean="0">
                <a:solidFill>
                  <a:srgbClr val="0000CC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DE=DF</a:t>
            </a:r>
            <a:endParaRPr kumimoji="1" lang="en-US" altLang="zh-CN" sz="2400" dirty="0">
              <a:solidFill>
                <a:srgbClr val="0000CC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1600200" y="4524375"/>
            <a:ext cx="2356735" cy="535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CN" sz="2400" dirty="0">
                <a:solidFill>
                  <a:srgbClr val="0000CC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DE⊥AC</a:t>
            </a:r>
            <a:r>
              <a:rPr kumimoji="1" lang="zh-CN" altLang="en-US" sz="2400" dirty="0" smtClean="0">
                <a:solidFill>
                  <a:srgbClr val="0000CC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400" dirty="0" smtClean="0">
                <a:solidFill>
                  <a:srgbClr val="0000CC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DF</a:t>
            </a:r>
            <a:r>
              <a:rPr kumimoji="1" lang="en-US" altLang="zh-CN" sz="2400" dirty="0">
                <a:solidFill>
                  <a:srgbClr val="0000CC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⊥BC</a:t>
            </a: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1292225" y="3949700"/>
            <a:ext cx="2199641" cy="535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kumimoji="1" lang="zh-CN" altLang="en-US" sz="2400" dirty="0" smtClean="0">
                <a:solidFill>
                  <a:srgbClr val="0000CC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∵</a:t>
            </a:r>
            <a:r>
              <a:rPr kumimoji="1" lang="en-US" altLang="zh-CN" sz="2400" dirty="0" smtClean="0">
                <a:solidFill>
                  <a:srgbClr val="0000CC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CD</a:t>
            </a:r>
            <a:r>
              <a:rPr kumimoji="1" lang="zh-CN" altLang="en-US" sz="2400" dirty="0">
                <a:solidFill>
                  <a:srgbClr val="0000CC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平分∠</a:t>
            </a:r>
            <a:r>
              <a:rPr kumimoji="1" lang="en-US" altLang="zh-CN" sz="2400" dirty="0">
                <a:solidFill>
                  <a:srgbClr val="0000CC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ACB</a:t>
            </a: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1271588" y="3392487"/>
            <a:ext cx="2972289" cy="535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2400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∴四边形</a:t>
            </a:r>
            <a:r>
              <a:rPr kumimoji="1"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ABCD</a:t>
            </a:r>
            <a:r>
              <a:rPr kumimoji="1" lang="zh-CN" altLang="en-US" sz="24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为矩形</a:t>
            </a:r>
            <a:endParaRPr kumimoji="1" lang="en-US" altLang="zh-CN" sz="2400" dirty="0">
              <a:solidFill>
                <a:srgbClr val="FF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1639888" y="2782887"/>
            <a:ext cx="2045753" cy="4766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kumimoji="1" lang="zh-CN" altLang="en-US" sz="2400" dirty="0">
                <a:solidFill>
                  <a:srgbClr val="0000CC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而∠</a:t>
            </a:r>
            <a:r>
              <a:rPr kumimoji="1" lang="en-US" altLang="zh-CN" sz="2400" dirty="0">
                <a:solidFill>
                  <a:srgbClr val="0000CC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ACB=90°</a:t>
            </a: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1363663" y="2249487"/>
            <a:ext cx="3906839" cy="535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kumimoji="1" lang="zh-CN" altLang="en-US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∴∠</a:t>
            </a:r>
            <a:r>
              <a:rPr kumimoji="1"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DEC=90°</a:t>
            </a:r>
            <a:r>
              <a:rPr kumimoji="1" lang="zh-CN" altLang="en-US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，∠</a:t>
            </a:r>
            <a:r>
              <a:rPr kumimoji="1"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DFC=90°</a:t>
            </a:r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390525" y="1738312"/>
            <a:ext cx="3594254" cy="535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kumimoji="1" lang="zh-CN" altLang="en-US" sz="2400" dirty="0">
                <a:solidFill>
                  <a:srgbClr val="0000CC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证明：</a:t>
            </a:r>
            <a:r>
              <a:rPr kumimoji="1" lang="zh-CN" altLang="en-US" sz="2400" dirty="0" smtClean="0">
                <a:solidFill>
                  <a:srgbClr val="0000CC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∵</a:t>
            </a:r>
            <a:r>
              <a:rPr kumimoji="1" lang="en-US" altLang="zh-CN" sz="2400" dirty="0" smtClean="0">
                <a:solidFill>
                  <a:srgbClr val="0000CC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DE</a:t>
            </a:r>
            <a:r>
              <a:rPr kumimoji="1" lang="en-US" altLang="zh-CN" sz="2400" dirty="0">
                <a:solidFill>
                  <a:srgbClr val="0000CC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⊥AC</a:t>
            </a:r>
            <a:r>
              <a:rPr kumimoji="1" lang="zh-CN" altLang="en-US" sz="2400" dirty="0">
                <a:solidFill>
                  <a:srgbClr val="0000CC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400" dirty="0">
                <a:solidFill>
                  <a:srgbClr val="0000CC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DF⊥AB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4"/>
          <p:cNvGrpSpPr/>
          <p:nvPr/>
        </p:nvGrpSpPr>
        <p:grpSpPr bwMode="auto">
          <a:xfrm>
            <a:off x="1169988" y="5338763"/>
            <a:ext cx="1355725" cy="676275"/>
            <a:chOff x="214283" y="5193447"/>
            <a:chExt cx="1356511" cy="675992"/>
          </a:xfrm>
        </p:grpSpPr>
        <p:pic>
          <p:nvPicPr>
            <p:cNvPr id="35856" name="Picture 2" descr="C:\Documents and Settings\Administrator\Local Settings\Temporary Internet Files\Content.IE5\UV41EZ01\MC900234083[1].wmf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14283" y="5193447"/>
              <a:ext cx="1356511" cy="675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57" name="矩形 16"/>
            <p:cNvSpPr>
              <a:spLocks noChangeArrowheads="1"/>
            </p:cNvSpPr>
            <p:nvPr/>
          </p:nvSpPr>
          <p:spPr bwMode="auto">
            <a:xfrm>
              <a:off x="341172" y="5291916"/>
              <a:ext cx="762189" cy="36917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b="0" dirty="0">
                  <a:latin typeface="宋体" panose="02010600030101010101" pitchFamily="2" charset="-122"/>
                  <a:ea typeface="黑体" panose="02010609060101010101" pitchFamily="2" charset="-122"/>
                  <a:sym typeface="Times New Roman" panose="02020603050405020304" pitchFamily="18" charset="0"/>
                </a:rPr>
                <a:t>作 业</a:t>
              </a:r>
            </a:p>
          </p:txBody>
        </p:sp>
      </p:grp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620713" y="2014538"/>
            <a:ext cx="5715000" cy="2862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en-US" altLang="zh-CN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.</a:t>
            </a:r>
            <a:r>
              <a:rPr kumimoji="1" lang="zh-CN" altLang="en-US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正方形</a:t>
            </a:r>
            <a:r>
              <a:rPr kumimoji="1" lang="zh-CN" altLang="en-US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是轴对称图形，有</a:t>
            </a:r>
            <a:r>
              <a:rPr kumimoji="1" lang="en-US" altLang="zh-CN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4</a:t>
            </a:r>
            <a:r>
              <a:rPr kumimoji="1" lang="zh-CN" altLang="en-US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条</a:t>
            </a:r>
            <a:r>
              <a:rPr kumimoji="1" lang="zh-CN" altLang="en-US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对称轴。</a:t>
            </a:r>
            <a:endParaRPr kumimoji="1" lang="zh-CN" altLang="en-US" sz="2400" b="0" dirty="0">
              <a:solidFill>
                <a:srgbClr val="000000"/>
              </a:solidFill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kumimoji="1" lang="en-US" altLang="zh-CN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en-US" altLang="zh-CN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.</a:t>
            </a:r>
            <a:r>
              <a:rPr kumimoji="1" lang="zh-CN" altLang="en-US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正方形</a:t>
            </a:r>
            <a:r>
              <a:rPr kumimoji="1" lang="zh-CN" altLang="en-US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的四条边都</a:t>
            </a:r>
            <a:r>
              <a:rPr kumimoji="1" lang="zh-CN" altLang="en-US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相等。</a:t>
            </a:r>
            <a:endParaRPr kumimoji="1" lang="zh-CN" altLang="en-US" sz="2400" b="0" dirty="0">
              <a:solidFill>
                <a:srgbClr val="000000"/>
              </a:solidFill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kumimoji="1" lang="en-US" altLang="zh-CN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3</a:t>
            </a:r>
            <a:r>
              <a:rPr kumimoji="1" lang="en-US" altLang="zh-CN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.</a:t>
            </a:r>
            <a:r>
              <a:rPr kumimoji="1" lang="zh-CN" altLang="en-US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正方形</a:t>
            </a:r>
            <a:r>
              <a:rPr kumimoji="1" lang="zh-CN" altLang="en-US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的四个角都</a:t>
            </a:r>
            <a:r>
              <a:rPr kumimoji="1" lang="zh-CN" altLang="en-US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相等。</a:t>
            </a:r>
            <a:endParaRPr kumimoji="1" lang="zh-CN" altLang="en-US" sz="2400" b="0" dirty="0">
              <a:solidFill>
                <a:srgbClr val="000000"/>
              </a:solidFill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kumimoji="1" lang="en-US" altLang="zh-CN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4</a:t>
            </a:r>
            <a:r>
              <a:rPr kumimoji="1" lang="en-US" altLang="zh-CN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.</a:t>
            </a:r>
            <a:r>
              <a:rPr kumimoji="1" lang="zh-CN" altLang="en-US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正方形</a:t>
            </a:r>
            <a:r>
              <a:rPr kumimoji="1" lang="zh-CN" altLang="en-US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的对角线</a:t>
            </a:r>
            <a:r>
              <a:rPr kumimoji="1" lang="zh-CN" altLang="en-US" sz="2400" b="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互相垂直平分且</a:t>
            </a:r>
            <a:r>
              <a:rPr kumimoji="1" lang="zh-CN" altLang="en-US" sz="2400" b="0" dirty="0" smtClean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相等</a:t>
            </a:r>
            <a:r>
              <a:rPr kumimoji="1" lang="zh-CN" altLang="en-US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kumimoji="1" lang="zh-CN" altLang="en-US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且</a:t>
            </a:r>
            <a:r>
              <a:rPr kumimoji="1" lang="zh-CN" altLang="en-US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每一条对角线平分一组</a:t>
            </a:r>
            <a:r>
              <a:rPr kumimoji="1" lang="zh-CN" altLang="en-US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对角。</a:t>
            </a:r>
            <a:endParaRPr kumimoji="1" lang="zh-CN" altLang="en-US" sz="2400" b="0" dirty="0">
              <a:solidFill>
                <a:srgbClr val="000000"/>
              </a:solidFill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3" name="Group 6"/>
          <p:cNvGrpSpPr/>
          <p:nvPr/>
        </p:nvGrpSpPr>
        <p:grpSpPr bwMode="auto">
          <a:xfrm>
            <a:off x="6230938" y="2198688"/>
            <a:ext cx="2684462" cy="2336717"/>
            <a:chOff x="3635" y="1245"/>
            <a:chExt cx="1830" cy="1593"/>
          </a:xfrm>
        </p:grpSpPr>
        <p:grpSp>
          <p:nvGrpSpPr>
            <p:cNvPr id="35847" name="Group 7"/>
            <p:cNvGrpSpPr/>
            <p:nvPr/>
          </p:nvGrpSpPr>
          <p:grpSpPr bwMode="auto">
            <a:xfrm>
              <a:off x="3878" y="1434"/>
              <a:ext cx="1225" cy="1225"/>
              <a:chOff x="3878" y="1661"/>
              <a:chExt cx="1225" cy="1225"/>
            </a:xfrm>
          </p:grpSpPr>
          <p:sp>
            <p:nvSpPr>
              <p:cNvPr id="35853" name="Rectangle 8"/>
              <p:cNvSpPr>
                <a:spLocks noChangeArrowheads="1"/>
              </p:cNvSpPr>
              <p:nvPr/>
            </p:nvSpPr>
            <p:spPr bwMode="auto">
              <a:xfrm>
                <a:off x="3878" y="1661"/>
                <a:ext cx="1225" cy="122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854" name="Line 9"/>
              <p:cNvSpPr>
                <a:spLocks noChangeShapeType="1"/>
              </p:cNvSpPr>
              <p:nvPr/>
            </p:nvSpPr>
            <p:spPr bwMode="auto">
              <a:xfrm flipV="1">
                <a:off x="3878" y="1661"/>
                <a:ext cx="1225" cy="12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55" name="Line 10"/>
              <p:cNvSpPr>
                <a:spLocks noChangeShapeType="1"/>
              </p:cNvSpPr>
              <p:nvPr/>
            </p:nvSpPr>
            <p:spPr bwMode="auto">
              <a:xfrm flipH="1" flipV="1">
                <a:off x="3878" y="1661"/>
                <a:ext cx="1225" cy="12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5848" name="Text Box 11"/>
            <p:cNvSpPr txBox="1">
              <a:spLocks noChangeArrowheads="1"/>
            </p:cNvSpPr>
            <p:nvPr/>
          </p:nvSpPr>
          <p:spPr bwMode="auto">
            <a:xfrm>
              <a:off x="4377" y="1706"/>
              <a:ext cx="232" cy="31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2400" dirty="0">
                  <a:solidFill>
                    <a:srgbClr val="000066"/>
                  </a:solidFill>
                  <a:latin typeface="宋体" panose="02010600030101010101" pitchFamily="2" charset="-122"/>
                </a:rPr>
                <a:t>O</a:t>
              </a:r>
            </a:p>
          </p:txBody>
        </p:sp>
        <p:sp>
          <p:nvSpPr>
            <p:cNvPr id="35849" name="Text Box 12"/>
            <p:cNvSpPr txBox="1">
              <a:spLocks noChangeArrowheads="1"/>
            </p:cNvSpPr>
            <p:nvPr/>
          </p:nvSpPr>
          <p:spPr bwMode="auto">
            <a:xfrm>
              <a:off x="3635" y="1245"/>
              <a:ext cx="227" cy="31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dirty="0">
                  <a:solidFill>
                    <a:srgbClr val="000066"/>
                  </a:solidFill>
                  <a:latin typeface="宋体" panose="02010600030101010101" pitchFamily="2" charset="-122"/>
                  <a:ea typeface="华文细黑" panose="02010600040101010101" pitchFamily="2" charset="-122"/>
                </a:rPr>
                <a:t>A</a:t>
              </a:r>
            </a:p>
          </p:txBody>
        </p:sp>
        <p:sp>
          <p:nvSpPr>
            <p:cNvPr id="35850" name="Text Box 13"/>
            <p:cNvSpPr txBox="1">
              <a:spLocks noChangeArrowheads="1"/>
            </p:cNvSpPr>
            <p:nvPr/>
          </p:nvSpPr>
          <p:spPr bwMode="auto">
            <a:xfrm>
              <a:off x="3651" y="2523"/>
              <a:ext cx="272" cy="31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dirty="0">
                  <a:solidFill>
                    <a:srgbClr val="000066"/>
                  </a:solidFill>
                  <a:latin typeface="宋体" panose="02010600030101010101" pitchFamily="2" charset="-122"/>
                  <a:ea typeface="华文细黑" panose="02010600040101010101" pitchFamily="2" charset="-122"/>
                </a:rPr>
                <a:t>B</a:t>
              </a:r>
            </a:p>
          </p:txBody>
        </p:sp>
        <p:sp>
          <p:nvSpPr>
            <p:cNvPr id="35851" name="Text Box 14"/>
            <p:cNvSpPr txBox="1">
              <a:spLocks noChangeArrowheads="1"/>
            </p:cNvSpPr>
            <p:nvPr/>
          </p:nvSpPr>
          <p:spPr bwMode="auto">
            <a:xfrm>
              <a:off x="5081" y="2523"/>
              <a:ext cx="248" cy="31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dirty="0">
                  <a:solidFill>
                    <a:srgbClr val="000066"/>
                  </a:solidFill>
                  <a:latin typeface="宋体" panose="02010600030101010101" pitchFamily="2" charset="-122"/>
                  <a:ea typeface="华文细黑" panose="02010600040101010101" pitchFamily="2" charset="-122"/>
                </a:rPr>
                <a:t>C</a:t>
              </a:r>
            </a:p>
          </p:txBody>
        </p:sp>
        <p:sp>
          <p:nvSpPr>
            <p:cNvPr id="35852" name="Text Box 15"/>
            <p:cNvSpPr txBox="1">
              <a:spLocks noChangeArrowheads="1"/>
            </p:cNvSpPr>
            <p:nvPr/>
          </p:nvSpPr>
          <p:spPr bwMode="auto">
            <a:xfrm>
              <a:off x="5081" y="1253"/>
              <a:ext cx="384" cy="31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dirty="0">
                  <a:solidFill>
                    <a:srgbClr val="000066"/>
                  </a:solidFill>
                  <a:latin typeface="宋体" panose="02010600030101010101" pitchFamily="2" charset="-122"/>
                  <a:ea typeface="华文细黑" panose="02010600040101010101" pitchFamily="2" charset="-122"/>
                </a:rPr>
                <a:t>D</a:t>
              </a:r>
            </a:p>
          </p:txBody>
        </p:sp>
      </p:grpSp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609600" y="762000"/>
            <a:ext cx="7543800" cy="105259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0" dirty="0">
                <a:latin typeface="黑体" panose="02010609060101010101" pitchFamily="2" charset="-122"/>
                <a:ea typeface="黑体" panose="02010609060101010101" pitchFamily="2" charset="-122"/>
              </a:rPr>
              <a:t>    一组</a:t>
            </a:r>
            <a:r>
              <a:rPr lang="zh-CN" altLang="en-US" sz="2400" b="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邻边</a:t>
            </a:r>
            <a:r>
              <a:rPr lang="zh-CN" altLang="en-US" sz="2400" b="0" dirty="0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相等</a:t>
            </a:r>
            <a:r>
              <a:rPr lang="zh-CN" altLang="en-US" sz="2400" b="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</a:t>
            </a:r>
            <a:r>
              <a:rPr lang="zh-CN" altLang="en-US" sz="2400" b="0" dirty="0" smtClean="0">
                <a:latin typeface="黑体" panose="02010609060101010101" pitchFamily="2" charset="-122"/>
                <a:ea typeface="黑体" panose="02010609060101010101" pitchFamily="2" charset="-122"/>
              </a:rPr>
              <a:t>并且</a:t>
            </a:r>
            <a:r>
              <a:rPr lang="zh-CN" altLang="en-US" sz="2400" b="0" dirty="0">
                <a:latin typeface="黑体" panose="02010609060101010101" pitchFamily="2" charset="-122"/>
                <a:ea typeface="黑体" panose="02010609060101010101" pitchFamily="2" charset="-122"/>
              </a:rPr>
              <a:t>有</a:t>
            </a:r>
            <a:r>
              <a:rPr lang="zh-CN" altLang="en-US" sz="2400" b="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一个角是直角</a:t>
            </a:r>
            <a:r>
              <a:rPr lang="zh-CN" altLang="en-US" sz="2400" b="0" dirty="0">
                <a:latin typeface="黑体" panose="02010609060101010101" pitchFamily="2" charset="-122"/>
                <a:ea typeface="黑体" panose="02010609060101010101" pitchFamily="2" charset="-122"/>
              </a:rPr>
              <a:t>的平行四边形叫做</a:t>
            </a:r>
            <a:r>
              <a:rPr lang="zh-CN" altLang="en-US" sz="2400" b="0" dirty="0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正方形。</a:t>
            </a:r>
            <a:endParaRPr lang="zh-CN" altLang="en-US" sz="2400" b="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844550" y="2359047"/>
            <a:ext cx="1692275" cy="1008063"/>
            <a:chOff x="384" y="2160"/>
            <a:chExt cx="864" cy="432"/>
          </a:xfrm>
        </p:grpSpPr>
        <p:sp>
          <p:nvSpPr>
            <p:cNvPr id="21518" name="Line 3"/>
            <p:cNvSpPr>
              <a:spLocks noChangeShapeType="1"/>
            </p:cNvSpPr>
            <p:nvPr/>
          </p:nvSpPr>
          <p:spPr bwMode="auto">
            <a:xfrm>
              <a:off x="384" y="2592"/>
              <a:ext cx="864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9" name="Line 4"/>
            <p:cNvSpPr>
              <a:spLocks noChangeShapeType="1"/>
            </p:cNvSpPr>
            <p:nvPr/>
          </p:nvSpPr>
          <p:spPr bwMode="auto">
            <a:xfrm flipV="1">
              <a:off x="384" y="2256"/>
              <a:ext cx="144" cy="336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0" name="Line 5"/>
            <p:cNvSpPr>
              <a:spLocks noChangeShapeType="1"/>
            </p:cNvSpPr>
            <p:nvPr/>
          </p:nvSpPr>
          <p:spPr bwMode="auto">
            <a:xfrm flipV="1">
              <a:off x="528" y="2160"/>
              <a:ext cx="384" cy="96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1" name="Line 6"/>
            <p:cNvSpPr>
              <a:spLocks noChangeShapeType="1"/>
            </p:cNvSpPr>
            <p:nvPr/>
          </p:nvSpPr>
          <p:spPr bwMode="auto">
            <a:xfrm>
              <a:off x="912" y="2160"/>
              <a:ext cx="336" cy="432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996950" y="2663847"/>
            <a:ext cx="12509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2800" dirty="0">
                <a:solidFill>
                  <a:srgbClr val="000099"/>
                </a:solidFill>
                <a:latin typeface="宋体" panose="02010600030101010101" pitchFamily="2" charset="-122"/>
                <a:ea typeface="华文中宋" panose="02010600040101010101" pitchFamily="2" charset="-122"/>
              </a:rPr>
              <a:t>四边形</a:t>
            </a:r>
          </a:p>
        </p:txBody>
      </p:sp>
      <p:sp>
        <p:nvSpPr>
          <p:cNvPr id="34" name="AutoShape 8"/>
          <p:cNvSpPr>
            <a:spLocks noChangeArrowheads="1"/>
          </p:cNvSpPr>
          <p:nvPr/>
        </p:nvSpPr>
        <p:spPr bwMode="auto">
          <a:xfrm>
            <a:off x="3206750" y="2587647"/>
            <a:ext cx="2952750" cy="938213"/>
          </a:xfrm>
          <a:prstGeom prst="parallelogram">
            <a:avLst>
              <a:gd name="adj" fmla="val 78680"/>
            </a:avLst>
          </a:prstGeom>
          <a:solidFill>
            <a:srgbClr val="0066FF"/>
          </a:solidFill>
          <a:ln w="4445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6407150" y="682647"/>
            <a:ext cx="1511300" cy="1008063"/>
          </a:xfrm>
          <a:prstGeom prst="rect">
            <a:avLst/>
          </a:prstGeom>
          <a:solidFill>
            <a:srgbClr val="0066FF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" name="AutoShape 10"/>
          <p:cNvSpPr>
            <a:spLocks noChangeArrowheads="1"/>
          </p:cNvSpPr>
          <p:nvPr/>
        </p:nvSpPr>
        <p:spPr bwMode="auto">
          <a:xfrm>
            <a:off x="5416550" y="4721247"/>
            <a:ext cx="2736850" cy="1514475"/>
          </a:xfrm>
          <a:prstGeom prst="diamond">
            <a:avLst/>
          </a:prstGeom>
          <a:solidFill>
            <a:srgbClr val="0066FF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6483350" y="835047"/>
            <a:ext cx="1441450" cy="641350"/>
          </a:xfrm>
          <a:prstGeom prst="rect">
            <a:avLst/>
          </a:prstGeom>
          <a:noFill/>
          <a:ln w="44450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矩形</a:t>
            </a:r>
          </a:p>
        </p:txBody>
      </p:sp>
      <p:sp>
        <p:nvSpPr>
          <p:cNvPr id="38" name="Text Box 13"/>
          <p:cNvSpPr txBox="1">
            <a:spLocks noChangeArrowheads="1"/>
          </p:cNvSpPr>
          <p:nvPr/>
        </p:nvSpPr>
        <p:spPr bwMode="auto">
          <a:xfrm>
            <a:off x="3595688" y="2740047"/>
            <a:ext cx="2232025" cy="579438"/>
          </a:xfrm>
          <a:prstGeom prst="rect">
            <a:avLst/>
          </a:prstGeom>
          <a:noFill/>
          <a:ln w="44450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100">
                <a:solidFill>
                  <a:srgbClr val="FFFF00"/>
                </a:solidFill>
                <a:ea typeface="华文中宋" panose="02010600040101010101" pitchFamily="2" charset="-122"/>
              </a:rPr>
              <a:t>平行四边形</a:t>
            </a: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6254750" y="5178447"/>
            <a:ext cx="1223963" cy="641350"/>
          </a:xfrm>
          <a:prstGeom prst="rect">
            <a:avLst/>
          </a:prstGeom>
          <a:noFill/>
          <a:ln w="44450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菱形</a:t>
            </a:r>
          </a:p>
        </p:txBody>
      </p:sp>
      <p:sp>
        <p:nvSpPr>
          <p:cNvPr id="21514" name="Oval 16" descr="信纸"/>
          <p:cNvSpPr>
            <a:spLocks noChangeArrowheads="1"/>
          </p:cNvSpPr>
          <p:nvPr/>
        </p:nvSpPr>
        <p:spPr bwMode="auto">
          <a:xfrm rot="20673304">
            <a:off x="719138" y="554060"/>
            <a:ext cx="2590800" cy="1081087"/>
          </a:xfrm>
          <a:prstGeom prst="ellips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44450" algn="ctr">
            <a:solidFill>
              <a:srgbClr val="0000FF"/>
            </a:solidFill>
            <a:round/>
          </a:ln>
        </p:spPr>
        <p:txBody>
          <a:bodyPr wrap="none" anchor="ctr"/>
          <a:lstStyle/>
          <a:p>
            <a:r>
              <a:rPr lang="zh-CN" altLang="en-US" sz="4800">
                <a:solidFill>
                  <a:srgbClr val="FF0000"/>
                </a:solidFill>
              </a:rPr>
              <a:t>说一说</a:t>
            </a:r>
          </a:p>
        </p:txBody>
      </p:sp>
      <p:sp>
        <p:nvSpPr>
          <p:cNvPr id="41" name="AutoShape 18"/>
          <p:cNvSpPr>
            <a:spLocks noChangeArrowheads="1"/>
          </p:cNvSpPr>
          <p:nvPr/>
        </p:nvSpPr>
        <p:spPr bwMode="auto">
          <a:xfrm>
            <a:off x="2368550" y="2663847"/>
            <a:ext cx="1223963" cy="485775"/>
          </a:xfrm>
          <a:prstGeom prst="notchedRightArrow">
            <a:avLst>
              <a:gd name="adj1" fmla="val 33991"/>
              <a:gd name="adj2" fmla="val 68006"/>
            </a:avLst>
          </a:prstGeom>
          <a:solidFill>
            <a:srgbClr val="FF66FF"/>
          </a:solidFill>
          <a:ln w="38100">
            <a:solidFill>
              <a:schemeClr val="tx2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" name="AutoShape 19"/>
          <p:cNvSpPr>
            <a:spLocks noChangeArrowheads="1"/>
          </p:cNvSpPr>
          <p:nvPr/>
        </p:nvSpPr>
        <p:spPr bwMode="auto">
          <a:xfrm rot="1577502">
            <a:off x="3960813" y="4124347"/>
            <a:ext cx="2236787" cy="485775"/>
          </a:xfrm>
          <a:prstGeom prst="notchedRightArrow">
            <a:avLst>
              <a:gd name="adj1" fmla="val 33991"/>
              <a:gd name="adj2" fmla="val 90578"/>
            </a:avLst>
          </a:prstGeom>
          <a:solidFill>
            <a:srgbClr val="FF66FF"/>
          </a:solidFill>
          <a:ln w="38100">
            <a:solidFill>
              <a:schemeClr val="tx2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" name="AutoShape 20"/>
          <p:cNvSpPr>
            <a:spLocks noChangeArrowheads="1"/>
          </p:cNvSpPr>
          <p:nvPr/>
        </p:nvSpPr>
        <p:spPr bwMode="auto">
          <a:xfrm rot="20021593">
            <a:off x="4095750" y="1651022"/>
            <a:ext cx="2152650" cy="485775"/>
          </a:xfrm>
          <a:prstGeom prst="notchedRightArrow">
            <a:avLst>
              <a:gd name="adj1" fmla="val 33991"/>
              <a:gd name="adj2" fmla="val 76072"/>
            </a:avLst>
          </a:prstGeom>
          <a:solidFill>
            <a:srgbClr val="FF66FF"/>
          </a:solidFill>
          <a:ln w="38100">
            <a:solidFill>
              <a:schemeClr val="tx2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utoUpdateAnimBg="0"/>
      <p:bldP spid="34" grpId="0" animBg="1"/>
      <p:bldP spid="35" grpId="0" animBg="1"/>
      <p:bldP spid="36" grpId="0" animBg="1"/>
      <p:bldP spid="37" grpId="0"/>
      <p:bldP spid="38" grpId="0"/>
      <p:bldP spid="39" grpId="0"/>
      <p:bldP spid="41" grpId="0" animBg="1"/>
      <p:bldP spid="42" grpId="0" animBg="1"/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1295400" y="685800"/>
            <a:ext cx="6400800" cy="5410200"/>
            <a:chOff x="816" y="480"/>
            <a:chExt cx="3840" cy="3120"/>
          </a:xfrm>
        </p:grpSpPr>
        <p:sp>
          <p:nvSpPr>
            <p:cNvPr id="22540" name="Oval 3"/>
            <p:cNvSpPr>
              <a:spLocks noChangeArrowheads="1"/>
            </p:cNvSpPr>
            <p:nvPr/>
          </p:nvSpPr>
          <p:spPr bwMode="auto">
            <a:xfrm>
              <a:off x="816" y="480"/>
              <a:ext cx="3840" cy="312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41" name="Text Box 4"/>
            <p:cNvSpPr txBox="1">
              <a:spLocks noChangeArrowheads="1"/>
            </p:cNvSpPr>
            <p:nvPr/>
          </p:nvSpPr>
          <p:spPr bwMode="auto">
            <a:xfrm>
              <a:off x="1824" y="864"/>
              <a:ext cx="1872" cy="29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>
                  <a:solidFill>
                    <a:srgbClr val="DB070C"/>
                  </a:solidFill>
                </a:rPr>
                <a:t>四边形集合</a:t>
              </a:r>
            </a:p>
          </p:txBody>
        </p:sp>
      </p:grpSp>
      <p:grpSp>
        <p:nvGrpSpPr>
          <p:cNvPr id="3" name="Group 5"/>
          <p:cNvGrpSpPr/>
          <p:nvPr/>
        </p:nvGrpSpPr>
        <p:grpSpPr bwMode="auto">
          <a:xfrm>
            <a:off x="1447800" y="2057400"/>
            <a:ext cx="6019800" cy="3657600"/>
            <a:chOff x="1056" y="1056"/>
            <a:chExt cx="3312" cy="2304"/>
          </a:xfrm>
        </p:grpSpPr>
        <p:sp>
          <p:nvSpPr>
            <p:cNvPr id="22538" name="Oval 6"/>
            <p:cNvSpPr>
              <a:spLocks noChangeArrowheads="1"/>
            </p:cNvSpPr>
            <p:nvPr/>
          </p:nvSpPr>
          <p:spPr bwMode="auto">
            <a:xfrm>
              <a:off x="1056" y="1056"/>
              <a:ext cx="3312" cy="2304"/>
            </a:xfrm>
            <a:prstGeom prst="ellipse">
              <a:avLst/>
            </a:prstGeom>
            <a:solidFill>
              <a:srgbClr val="F4D0EB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39" name="Text Box 7"/>
            <p:cNvSpPr txBox="1">
              <a:spLocks noChangeArrowheads="1"/>
            </p:cNvSpPr>
            <p:nvPr/>
          </p:nvSpPr>
          <p:spPr bwMode="auto">
            <a:xfrm>
              <a:off x="1776" y="1344"/>
              <a:ext cx="1968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/>
                <a:t>平行四边形集合</a:t>
              </a:r>
            </a:p>
          </p:txBody>
        </p:sp>
      </p:grpSp>
      <p:grpSp>
        <p:nvGrpSpPr>
          <p:cNvPr id="4" name="Group 8"/>
          <p:cNvGrpSpPr/>
          <p:nvPr/>
        </p:nvGrpSpPr>
        <p:grpSpPr bwMode="auto">
          <a:xfrm>
            <a:off x="2133600" y="3048000"/>
            <a:ext cx="2895600" cy="2057400"/>
            <a:chOff x="1824" y="2016"/>
            <a:chExt cx="1824" cy="1296"/>
          </a:xfrm>
        </p:grpSpPr>
        <p:sp>
          <p:nvSpPr>
            <p:cNvPr id="22536" name="Oval 9"/>
            <p:cNvSpPr>
              <a:spLocks noChangeArrowheads="1"/>
            </p:cNvSpPr>
            <p:nvPr/>
          </p:nvSpPr>
          <p:spPr bwMode="auto">
            <a:xfrm>
              <a:off x="1824" y="2016"/>
              <a:ext cx="1824" cy="12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37" name="Text Box 10"/>
            <p:cNvSpPr txBox="1">
              <a:spLocks noChangeArrowheads="1"/>
            </p:cNvSpPr>
            <p:nvPr/>
          </p:nvSpPr>
          <p:spPr bwMode="auto">
            <a:xfrm>
              <a:off x="2160" y="2400"/>
              <a:ext cx="1200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>
                  <a:solidFill>
                    <a:srgbClr val="FFFF00"/>
                  </a:solidFill>
                </a:rPr>
                <a:t>菱形集合</a:t>
              </a:r>
            </a:p>
          </p:txBody>
        </p:sp>
      </p:grpSp>
      <p:grpSp>
        <p:nvGrpSpPr>
          <p:cNvPr id="5" name="Group 11"/>
          <p:cNvGrpSpPr/>
          <p:nvPr/>
        </p:nvGrpSpPr>
        <p:grpSpPr bwMode="auto">
          <a:xfrm>
            <a:off x="4343400" y="2971800"/>
            <a:ext cx="2895600" cy="2057400"/>
            <a:chOff x="1824" y="2016"/>
            <a:chExt cx="1824" cy="1296"/>
          </a:xfrm>
        </p:grpSpPr>
        <p:sp>
          <p:nvSpPr>
            <p:cNvPr id="22534" name="Oval 12"/>
            <p:cNvSpPr>
              <a:spLocks noChangeArrowheads="1"/>
            </p:cNvSpPr>
            <p:nvPr/>
          </p:nvSpPr>
          <p:spPr bwMode="auto">
            <a:xfrm>
              <a:off x="1824" y="2016"/>
              <a:ext cx="1824" cy="1296"/>
            </a:xfrm>
            <a:prstGeom prst="ellipse">
              <a:avLst/>
            </a:prstGeom>
            <a:solidFill>
              <a:srgbClr val="3B7303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35" name="Text Box 13"/>
            <p:cNvSpPr txBox="1">
              <a:spLocks noChangeArrowheads="1"/>
            </p:cNvSpPr>
            <p:nvPr/>
          </p:nvSpPr>
          <p:spPr bwMode="auto">
            <a:xfrm>
              <a:off x="2160" y="2400"/>
              <a:ext cx="1200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dirty="0">
                  <a:solidFill>
                    <a:schemeClr val="bg1"/>
                  </a:solidFill>
                </a:rPr>
                <a:t>矩形集合</a:t>
              </a: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圆角矩形 15"/>
          <p:cNvSpPr/>
          <p:nvPr/>
        </p:nvSpPr>
        <p:spPr bwMode="auto">
          <a:xfrm>
            <a:off x="838200" y="1600200"/>
            <a:ext cx="7429500" cy="2152650"/>
          </a:xfrm>
          <a:prstGeom prst="roundRect">
            <a:avLst>
              <a:gd name="adj" fmla="val 7478"/>
            </a:avLst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宋体" panose="0201060003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400" dirty="0" smtClean="0">
                <a:latin typeface="宋体" panose="0201060003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400" dirty="0" smtClean="0">
                <a:latin typeface="宋体" panose="0201060003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理解</a:t>
            </a:r>
            <a:r>
              <a:rPr lang="zh-CN" altLang="en-US" sz="2400" dirty="0">
                <a:latin typeface="宋体" panose="0201060003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并掌握正方形的概念、性质及</a:t>
            </a:r>
            <a:r>
              <a:rPr lang="zh-CN" altLang="en-US" sz="2400" dirty="0" smtClean="0">
                <a:latin typeface="宋体" panose="0201060003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判定</a:t>
            </a:r>
            <a:r>
              <a:rPr lang="zh-CN" altLang="en-US" sz="2400" dirty="0">
                <a:latin typeface="宋体" panose="02010600030101010101" pitchFamily="2" charset="-122"/>
                <a:ea typeface="华文中宋" panose="0201060004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400" dirty="0">
              <a:latin typeface="宋体" panose="02010600030101010101" pitchFamily="2" charset="-122"/>
              <a:ea typeface="华文中宋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4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经历</a:t>
            </a:r>
            <a:r>
              <a:rPr lang="zh-CN" altLang="en-US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探索正方形有关性质和判别条件的过程，了解正方形与矩形、菱形的</a:t>
            </a:r>
            <a:r>
              <a:rPr lang="zh-CN" altLang="en-US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关系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400" dirty="0">
              <a:solidFill>
                <a:schemeClr val="tx1"/>
              </a:solidFill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未知"/>
          <p:cNvSpPr/>
          <p:nvPr/>
        </p:nvSpPr>
        <p:spPr bwMode="auto">
          <a:xfrm>
            <a:off x="2528888" y="3455988"/>
            <a:ext cx="4130675" cy="1512887"/>
          </a:xfrm>
          <a:custGeom>
            <a:avLst/>
            <a:gdLst>
              <a:gd name="T0" fmla="*/ 2147483647 w 1960"/>
              <a:gd name="T1" fmla="*/ 32592729 h 795"/>
              <a:gd name="T2" fmla="*/ 2147483647 w 1960"/>
              <a:gd name="T3" fmla="*/ 0 h 795"/>
              <a:gd name="T4" fmla="*/ 0 w 1960"/>
              <a:gd name="T5" fmla="*/ 2147483647 h 795"/>
              <a:gd name="T6" fmla="*/ 2147483647 w 1960"/>
              <a:gd name="T7" fmla="*/ 2147483647 h 795"/>
              <a:gd name="T8" fmla="*/ 2147483647 w 1960"/>
              <a:gd name="T9" fmla="*/ 32592729 h 7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60"/>
              <a:gd name="T16" fmla="*/ 0 h 795"/>
              <a:gd name="T17" fmla="*/ 1960 w 1960"/>
              <a:gd name="T18" fmla="*/ 795 h 7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60" h="795">
                <a:moveTo>
                  <a:pt x="1960" y="9"/>
                </a:moveTo>
                <a:lnTo>
                  <a:pt x="764" y="0"/>
                </a:lnTo>
                <a:lnTo>
                  <a:pt x="0" y="793"/>
                </a:lnTo>
                <a:lnTo>
                  <a:pt x="1094" y="795"/>
                </a:lnTo>
                <a:lnTo>
                  <a:pt x="1960" y="9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20" name="未知"/>
          <p:cNvSpPr/>
          <p:nvPr/>
        </p:nvSpPr>
        <p:spPr bwMode="auto">
          <a:xfrm>
            <a:off x="2528888" y="3332163"/>
            <a:ext cx="3937000" cy="1636712"/>
          </a:xfrm>
          <a:custGeom>
            <a:avLst/>
            <a:gdLst>
              <a:gd name="T0" fmla="*/ 2147483647 w 1868"/>
              <a:gd name="T1" fmla="*/ 0 h 860"/>
              <a:gd name="T2" fmla="*/ 2147483647 w 1868"/>
              <a:gd name="T3" fmla="*/ 0 h 860"/>
              <a:gd name="T4" fmla="*/ 0 w 1868"/>
              <a:gd name="T5" fmla="*/ 2147483647 h 860"/>
              <a:gd name="T6" fmla="*/ 2147483647 w 1868"/>
              <a:gd name="T7" fmla="*/ 2147483647 h 860"/>
              <a:gd name="T8" fmla="*/ 2147483647 w 1868"/>
              <a:gd name="T9" fmla="*/ 0 h 8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68"/>
              <a:gd name="T16" fmla="*/ 0 h 860"/>
              <a:gd name="T17" fmla="*/ 1868 w 1868"/>
              <a:gd name="T18" fmla="*/ 860 h 8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68" h="860">
                <a:moveTo>
                  <a:pt x="1868" y="0"/>
                </a:moveTo>
                <a:lnTo>
                  <a:pt x="671" y="0"/>
                </a:lnTo>
                <a:lnTo>
                  <a:pt x="0" y="851"/>
                </a:lnTo>
                <a:lnTo>
                  <a:pt x="1097" y="860"/>
                </a:lnTo>
                <a:lnTo>
                  <a:pt x="1868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21" name="未知"/>
          <p:cNvSpPr/>
          <p:nvPr/>
        </p:nvSpPr>
        <p:spPr bwMode="auto">
          <a:xfrm>
            <a:off x="2528888" y="3217863"/>
            <a:ext cx="3702050" cy="1751012"/>
          </a:xfrm>
          <a:custGeom>
            <a:avLst/>
            <a:gdLst>
              <a:gd name="T0" fmla="*/ 2147483647 w 1757"/>
              <a:gd name="T1" fmla="*/ 0 h 920"/>
              <a:gd name="T2" fmla="*/ 2147483647 w 1757"/>
              <a:gd name="T3" fmla="*/ 0 h 920"/>
              <a:gd name="T4" fmla="*/ 0 w 1757"/>
              <a:gd name="T5" fmla="*/ 2147483647 h 920"/>
              <a:gd name="T6" fmla="*/ 2147483647 w 1757"/>
              <a:gd name="T7" fmla="*/ 2147483647 h 920"/>
              <a:gd name="T8" fmla="*/ 2147483647 w 1757"/>
              <a:gd name="T9" fmla="*/ 0 h 9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57"/>
              <a:gd name="T16" fmla="*/ 0 h 920"/>
              <a:gd name="T17" fmla="*/ 1757 w 1757"/>
              <a:gd name="T18" fmla="*/ 920 h 9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57" h="920">
                <a:moveTo>
                  <a:pt x="1757" y="0"/>
                </a:moveTo>
                <a:lnTo>
                  <a:pt x="620" y="0"/>
                </a:lnTo>
                <a:lnTo>
                  <a:pt x="0" y="918"/>
                </a:lnTo>
                <a:lnTo>
                  <a:pt x="1094" y="920"/>
                </a:lnTo>
                <a:lnTo>
                  <a:pt x="1757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22" name="未知"/>
          <p:cNvSpPr/>
          <p:nvPr/>
        </p:nvSpPr>
        <p:spPr bwMode="auto">
          <a:xfrm>
            <a:off x="2528888" y="3070225"/>
            <a:ext cx="3416300" cy="1898650"/>
          </a:xfrm>
          <a:custGeom>
            <a:avLst/>
            <a:gdLst>
              <a:gd name="T0" fmla="*/ 2147483647 w 1621"/>
              <a:gd name="T1" fmla="*/ 0 h 998"/>
              <a:gd name="T2" fmla="*/ 2147483647 w 1621"/>
              <a:gd name="T3" fmla="*/ 25334993 h 998"/>
              <a:gd name="T4" fmla="*/ 0 w 1621"/>
              <a:gd name="T5" fmla="*/ 2147483647 h 998"/>
              <a:gd name="T6" fmla="*/ 2147483647 w 1621"/>
              <a:gd name="T7" fmla="*/ 2147483647 h 998"/>
              <a:gd name="T8" fmla="*/ 2147483647 w 1621"/>
              <a:gd name="T9" fmla="*/ 0 h 9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21"/>
              <a:gd name="T16" fmla="*/ 0 h 998"/>
              <a:gd name="T17" fmla="*/ 1621 w 1621"/>
              <a:gd name="T18" fmla="*/ 998 h 9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21" h="998">
                <a:moveTo>
                  <a:pt x="1621" y="0"/>
                </a:moveTo>
                <a:lnTo>
                  <a:pt x="529" y="7"/>
                </a:lnTo>
                <a:lnTo>
                  <a:pt x="0" y="996"/>
                </a:lnTo>
                <a:lnTo>
                  <a:pt x="1094" y="998"/>
                </a:lnTo>
                <a:lnTo>
                  <a:pt x="1621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23" name="未知"/>
          <p:cNvSpPr/>
          <p:nvPr/>
        </p:nvSpPr>
        <p:spPr bwMode="auto">
          <a:xfrm>
            <a:off x="2528888" y="2960688"/>
            <a:ext cx="3148012" cy="2008187"/>
          </a:xfrm>
          <a:custGeom>
            <a:avLst/>
            <a:gdLst>
              <a:gd name="T0" fmla="*/ 2147483647 w 1494"/>
              <a:gd name="T1" fmla="*/ 0 h 1055"/>
              <a:gd name="T2" fmla="*/ 1949108166 w 1494"/>
              <a:gd name="T3" fmla="*/ 28986413 h 1055"/>
              <a:gd name="T4" fmla="*/ 0 w 1494"/>
              <a:gd name="T5" fmla="*/ 2147483647 h 1055"/>
              <a:gd name="T6" fmla="*/ 2147483647 w 1494"/>
              <a:gd name="T7" fmla="*/ 2147483647 h 1055"/>
              <a:gd name="T8" fmla="*/ 2147483647 w 1494"/>
              <a:gd name="T9" fmla="*/ 0 h 10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94"/>
              <a:gd name="T16" fmla="*/ 0 h 1055"/>
              <a:gd name="T17" fmla="*/ 1494 w 1494"/>
              <a:gd name="T18" fmla="*/ 1055 h 10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94" h="1055">
                <a:moveTo>
                  <a:pt x="1494" y="0"/>
                </a:moveTo>
                <a:lnTo>
                  <a:pt x="439" y="8"/>
                </a:lnTo>
                <a:lnTo>
                  <a:pt x="0" y="1053"/>
                </a:lnTo>
                <a:lnTo>
                  <a:pt x="1094" y="1055"/>
                </a:lnTo>
                <a:lnTo>
                  <a:pt x="1494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24" name="未知"/>
          <p:cNvSpPr/>
          <p:nvPr/>
        </p:nvSpPr>
        <p:spPr bwMode="auto">
          <a:xfrm>
            <a:off x="2528888" y="2819400"/>
            <a:ext cx="2900362" cy="2122488"/>
          </a:xfrm>
          <a:custGeom>
            <a:avLst/>
            <a:gdLst>
              <a:gd name="T0" fmla="*/ 2147483647 w 1376"/>
              <a:gd name="T1" fmla="*/ 0 h 1115"/>
              <a:gd name="T2" fmla="*/ 1492818005 w 1376"/>
              <a:gd name="T3" fmla="*/ 28989564 h 1115"/>
              <a:gd name="T4" fmla="*/ 0 w 1376"/>
              <a:gd name="T5" fmla="*/ 2147483647 h 1115"/>
              <a:gd name="T6" fmla="*/ 2147483647 w 1376"/>
              <a:gd name="T7" fmla="*/ 2147483647 h 1115"/>
              <a:gd name="T8" fmla="*/ 2147483647 w 1376"/>
              <a:gd name="T9" fmla="*/ 0 h 1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76"/>
              <a:gd name="T16" fmla="*/ 0 h 1115"/>
              <a:gd name="T17" fmla="*/ 1376 w 1376"/>
              <a:gd name="T18" fmla="*/ 1115 h 1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76" h="1115">
                <a:moveTo>
                  <a:pt x="1376" y="0"/>
                </a:moveTo>
                <a:lnTo>
                  <a:pt x="336" y="8"/>
                </a:lnTo>
                <a:lnTo>
                  <a:pt x="0" y="1113"/>
                </a:lnTo>
                <a:lnTo>
                  <a:pt x="1094" y="1115"/>
                </a:lnTo>
                <a:lnTo>
                  <a:pt x="1376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25" name="未知"/>
          <p:cNvSpPr/>
          <p:nvPr/>
        </p:nvSpPr>
        <p:spPr bwMode="auto">
          <a:xfrm>
            <a:off x="2554288" y="2665413"/>
            <a:ext cx="2305050" cy="2306637"/>
          </a:xfrm>
          <a:custGeom>
            <a:avLst/>
            <a:gdLst>
              <a:gd name="T0" fmla="*/ 2147483647 w 1094"/>
              <a:gd name="T1" fmla="*/ 0 h 1212"/>
              <a:gd name="T2" fmla="*/ 62152059 w 1094"/>
              <a:gd name="T3" fmla="*/ 0 h 1212"/>
              <a:gd name="T4" fmla="*/ 0 w 1094"/>
              <a:gd name="T5" fmla="*/ 2147483647 h 1212"/>
              <a:gd name="T6" fmla="*/ 2147483647 w 1094"/>
              <a:gd name="T7" fmla="*/ 2147483647 h 1212"/>
              <a:gd name="T8" fmla="*/ 2147483647 w 1094"/>
              <a:gd name="T9" fmla="*/ 0 h 12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94"/>
              <a:gd name="T16" fmla="*/ 0 h 1212"/>
              <a:gd name="T17" fmla="*/ 1094 w 1094"/>
              <a:gd name="T18" fmla="*/ 1212 h 12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94" h="1212">
                <a:moveTo>
                  <a:pt x="1091" y="0"/>
                </a:moveTo>
                <a:lnTo>
                  <a:pt x="14" y="0"/>
                </a:lnTo>
                <a:lnTo>
                  <a:pt x="0" y="1210"/>
                </a:lnTo>
                <a:lnTo>
                  <a:pt x="1094" y="1212"/>
                </a:lnTo>
                <a:lnTo>
                  <a:pt x="1091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26" name="未知"/>
          <p:cNvSpPr/>
          <p:nvPr/>
        </p:nvSpPr>
        <p:spPr bwMode="auto">
          <a:xfrm>
            <a:off x="2528888" y="2736850"/>
            <a:ext cx="2709862" cy="2220913"/>
          </a:xfrm>
          <a:custGeom>
            <a:avLst/>
            <a:gdLst>
              <a:gd name="T0" fmla="*/ 2147483647 w 1286"/>
              <a:gd name="T1" fmla="*/ 0 h 1167"/>
              <a:gd name="T2" fmla="*/ 1092314456 w 1286"/>
              <a:gd name="T3" fmla="*/ 25353041 h 1167"/>
              <a:gd name="T4" fmla="*/ 0 w 1286"/>
              <a:gd name="T5" fmla="*/ 2147483647 h 1167"/>
              <a:gd name="T6" fmla="*/ 2147483647 w 1286"/>
              <a:gd name="T7" fmla="*/ 2147483647 h 1167"/>
              <a:gd name="T8" fmla="*/ 2147483647 w 1286"/>
              <a:gd name="T9" fmla="*/ 0 h 11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86"/>
              <a:gd name="T16" fmla="*/ 0 h 1167"/>
              <a:gd name="T17" fmla="*/ 1286 w 1286"/>
              <a:gd name="T18" fmla="*/ 1167 h 11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86" h="1167">
                <a:moveTo>
                  <a:pt x="1286" y="0"/>
                </a:moveTo>
                <a:lnTo>
                  <a:pt x="246" y="7"/>
                </a:lnTo>
                <a:lnTo>
                  <a:pt x="0" y="1165"/>
                </a:lnTo>
                <a:lnTo>
                  <a:pt x="1094" y="1167"/>
                </a:lnTo>
                <a:lnTo>
                  <a:pt x="1286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27" name="未知"/>
          <p:cNvSpPr/>
          <p:nvPr/>
        </p:nvSpPr>
        <p:spPr bwMode="auto">
          <a:xfrm>
            <a:off x="4616450" y="4710113"/>
            <a:ext cx="190500" cy="258762"/>
          </a:xfrm>
          <a:custGeom>
            <a:avLst/>
            <a:gdLst>
              <a:gd name="T0" fmla="*/ 398793953 w 91"/>
              <a:gd name="T1" fmla="*/ 0 h 136"/>
              <a:gd name="T2" fmla="*/ 0 w 91"/>
              <a:gd name="T3" fmla="*/ 0 h 136"/>
              <a:gd name="T4" fmla="*/ 0 w 91"/>
              <a:gd name="T5" fmla="*/ 492338364 h 136"/>
              <a:gd name="T6" fmla="*/ 0 60000 65536"/>
              <a:gd name="T7" fmla="*/ 0 60000 65536"/>
              <a:gd name="T8" fmla="*/ 0 60000 65536"/>
              <a:gd name="T9" fmla="*/ 0 w 91"/>
              <a:gd name="T10" fmla="*/ 0 h 136"/>
              <a:gd name="T11" fmla="*/ 91 w 91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136">
                <a:moveTo>
                  <a:pt x="91" y="0"/>
                </a:moveTo>
                <a:lnTo>
                  <a:pt x="0" y="0"/>
                </a:lnTo>
                <a:lnTo>
                  <a:pt x="0" y="136"/>
                </a:lnTo>
              </a:path>
            </a:pathLst>
          </a:custGeom>
          <a:noFill/>
          <a:ln w="28575">
            <a:solidFill>
              <a:srgbClr val="FF0000"/>
            </a:solidFill>
            <a:rou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24587" name="Text Box 63"/>
          <p:cNvSpPr txBox="1">
            <a:spLocks noChangeArrowheads="1"/>
          </p:cNvSpPr>
          <p:nvPr/>
        </p:nvSpPr>
        <p:spPr bwMode="auto">
          <a:xfrm>
            <a:off x="1143000" y="925513"/>
            <a:ext cx="7451725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en-US" altLang="zh-CN" sz="3200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29" name="Text Box 40"/>
          <p:cNvSpPr txBox="1">
            <a:spLocks noChangeArrowheads="1"/>
          </p:cNvSpPr>
          <p:nvPr/>
        </p:nvSpPr>
        <p:spPr bwMode="auto">
          <a:xfrm>
            <a:off x="3203575" y="3673475"/>
            <a:ext cx="1439863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0000FF"/>
                </a:solidFill>
                <a:latin typeface="宋体" panose="02010600030101010101" pitchFamily="2" charset="-122"/>
                <a:ea typeface="楷体_GB2312" panose="02010609030101010101" pitchFamily="49" charset="-122"/>
              </a:rPr>
              <a:t>正方形</a:t>
            </a:r>
          </a:p>
        </p:txBody>
      </p:sp>
      <p:grpSp>
        <p:nvGrpSpPr>
          <p:cNvPr id="2" name="Group 20"/>
          <p:cNvGrpSpPr/>
          <p:nvPr/>
        </p:nvGrpSpPr>
        <p:grpSpPr bwMode="auto">
          <a:xfrm>
            <a:off x="1322388" y="1077913"/>
            <a:ext cx="6010275" cy="1500187"/>
            <a:chOff x="0" y="0"/>
            <a:chExt cx="4536" cy="680"/>
          </a:xfrm>
        </p:grpSpPr>
        <p:sp>
          <p:nvSpPr>
            <p:cNvPr id="24595" name="Rectangle 21"/>
            <p:cNvSpPr>
              <a:spLocks noChangeArrowheads="1"/>
            </p:cNvSpPr>
            <p:nvPr/>
          </p:nvSpPr>
          <p:spPr bwMode="auto">
            <a:xfrm>
              <a:off x="3311" y="0"/>
              <a:ext cx="1225" cy="6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4596" name="Group 22"/>
            <p:cNvGrpSpPr/>
            <p:nvPr/>
          </p:nvGrpSpPr>
          <p:grpSpPr bwMode="auto">
            <a:xfrm>
              <a:off x="0" y="91"/>
              <a:ext cx="4309" cy="589"/>
              <a:chOff x="0" y="0"/>
              <a:chExt cx="4309" cy="589"/>
            </a:xfrm>
          </p:grpSpPr>
          <p:sp>
            <p:nvSpPr>
              <p:cNvPr id="24597" name="Line 23"/>
              <p:cNvSpPr>
                <a:spLocks noChangeShapeType="1"/>
              </p:cNvSpPr>
              <p:nvPr/>
            </p:nvSpPr>
            <p:spPr bwMode="auto">
              <a:xfrm>
                <a:off x="1587" y="318"/>
                <a:ext cx="149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4598" name="AutoShape 2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633" cy="589"/>
              </a:xfrm>
              <a:prstGeom prst="parallelogram">
                <a:avLst>
                  <a:gd name="adj" fmla="val 69312"/>
                </a:avLst>
              </a:prstGeom>
              <a:noFill/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599" name="Text Box 25"/>
              <p:cNvSpPr txBox="1">
                <a:spLocks noChangeArrowheads="1"/>
              </p:cNvSpPr>
              <p:nvPr/>
            </p:nvSpPr>
            <p:spPr bwMode="auto">
              <a:xfrm>
                <a:off x="541" y="151"/>
                <a:ext cx="1088" cy="20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400" dirty="0">
                    <a:latin typeface="宋体" panose="02010600030101010101" pitchFamily="2" charset="-122"/>
                    <a:ea typeface="黑体" panose="02010609060101010101" pitchFamily="2" charset="-122"/>
                  </a:rPr>
                  <a:t>菱形</a:t>
                </a:r>
              </a:p>
            </p:txBody>
          </p:sp>
          <p:sp>
            <p:nvSpPr>
              <p:cNvPr id="24600" name="Text Box 26"/>
              <p:cNvSpPr txBox="1">
                <a:spLocks noChangeArrowheads="1"/>
              </p:cNvSpPr>
              <p:nvPr/>
            </p:nvSpPr>
            <p:spPr bwMode="auto">
              <a:xfrm>
                <a:off x="3674" y="91"/>
                <a:ext cx="635" cy="23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zh-CN" altLang="zh-CN" sz="2800" dirty="0">
                  <a:latin typeface="宋体" panose="02010600030101010101" pitchFamily="2" charset="-122"/>
                </a:endParaRPr>
              </a:p>
            </p:txBody>
          </p:sp>
          <p:sp>
            <p:nvSpPr>
              <p:cNvPr id="24601" name="Text Box 27"/>
              <p:cNvSpPr txBox="1">
                <a:spLocks noChangeArrowheads="1"/>
              </p:cNvSpPr>
              <p:nvPr/>
            </p:nvSpPr>
            <p:spPr bwMode="auto">
              <a:xfrm>
                <a:off x="1769" y="46"/>
                <a:ext cx="1223" cy="20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zh-CN" altLang="zh-CN" sz="2400" dirty="0">
                  <a:solidFill>
                    <a:srgbClr val="FF0000"/>
                  </a:solidFill>
                  <a:latin typeface="宋体" panose="02010600030101010101" pitchFamily="2" charset="-122"/>
                </a:endParaRPr>
              </a:p>
            </p:txBody>
          </p:sp>
        </p:grpSp>
      </p:grpSp>
      <p:sp>
        <p:nvSpPr>
          <p:cNvPr id="38" name="Text Box 28"/>
          <p:cNvSpPr txBox="1">
            <a:spLocks noChangeArrowheads="1"/>
          </p:cNvSpPr>
          <p:nvPr/>
        </p:nvSpPr>
        <p:spPr bwMode="auto">
          <a:xfrm>
            <a:off x="5943600" y="1535113"/>
            <a:ext cx="13779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2400" dirty="0">
                <a:latin typeface="黑体" panose="02010609060101010101" pitchFamily="2" charset="-122"/>
                <a:ea typeface="黑体" panose="02010609060101010101" pitchFamily="2" charset="-122"/>
              </a:rPr>
              <a:t>正方形</a:t>
            </a:r>
            <a:endParaRPr lang="zh-CN" altLang="en-US" sz="2400" i="1" dirty="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9" name="Text Box 29"/>
          <p:cNvSpPr txBox="1">
            <a:spLocks noChangeArrowheads="1"/>
          </p:cNvSpPr>
          <p:nvPr/>
        </p:nvSpPr>
        <p:spPr bwMode="auto">
          <a:xfrm>
            <a:off x="3581400" y="1077913"/>
            <a:ext cx="2219325" cy="13234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zh-CN" altLang="en-US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有一个角是</a:t>
            </a:r>
          </a:p>
          <a:p>
            <a:pPr eaLnBrk="0" hangingPunct="0">
              <a:defRPr/>
            </a:pPr>
            <a:r>
              <a:rPr lang="zh-CN" altLang="en-US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直角</a:t>
            </a:r>
          </a:p>
          <a:p>
            <a:pPr eaLnBrk="0" hangingPunct="0">
              <a:defRPr/>
            </a:pPr>
            <a:endParaRPr lang="en-US" altLang="zh-CN" sz="2400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0" name="Rectangle 30"/>
          <p:cNvSpPr>
            <a:spLocks noChangeArrowheads="1"/>
          </p:cNvSpPr>
          <p:nvPr/>
        </p:nvSpPr>
        <p:spPr bwMode="auto">
          <a:xfrm>
            <a:off x="457200" y="579438"/>
            <a:ext cx="1600200" cy="485775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altLang="zh-CN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sym typeface="MS Outlook" panose="05010100010000000000" pitchFamily="2" charset="2"/>
              </a:rPr>
              <a:t> </a:t>
            </a:r>
            <a:r>
              <a:rPr lang="zh-CN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sym typeface="MS Outlook" panose="05010100010000000000" pitchFamily="2" charset="2"/>
              </a:rPr>
              <a:t>情景</a:t>
            </a:r>
            <a:r>
              <a:rPr lang="zh-CN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华文中宋" panose="02010600040101010101" pitchFamily="2" charset="-122"/>
              </a:rPr>
              <a:t>一</a:t>
            </a:r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1406525" y="5187950"/>
            <a:ext cx="5832475" cy="769938"/>
          </a:xfrm>
          <a:prstGeom prst="rect">
            <a:avLst/>
          </a:prstGeom>
          <a:noFill/>
          <a:ln w="9525">
            <a:pattFill prst="pct30">
              <a:fgClr>
                <a:srgbClr val="FF0000"/>
              </a:fgClr>
              <a:bgClr>
                <a:srgbClr val="FFFFFF"/>
              </a:bgClr>
            </a:pattFill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400" dirty="0">
                <a:solidFill>
                  <a:srgbClr val="FF3300"/>
                </a:solidFill>
                <a:latin typeface="宋体" panose="02010600030101010101" pitchFamily="2" charset="-122"/>
                <a:ea typeface="楷体_GB2312" panose="02010609030101010101" pitchFamily="49" charset="-122"/>
              </a:rPr>
              <a:t>★</a:t>
            </a:r>
            <a:r>
              <a:rPr lang="zh-CN" altLang="en-US" sz="3200" dirty="0">
                <a:solidFill>
                  <a:srgbClr val="0000FF"/>
                </a:solidFill>
                <a:latin typeface="宋体" panose="02010600030101010101" pitchFamily="2" charset="-122"/>
                <a:ea typeface="楷体_GB2312" panose="02010609030101010101" pitchFamily="49" charset="-122"/>
              </a:rPr>
              <a:t>正方形是特殊的菱形</a:t>
            </a:r>
          </a:p>
        </p:txBody>
      </p:sp>
      <p:pic>
        <p:nvPicPr>
          <p:cNvPr id="42" name="Picture 36" descr="MC900437629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08388" y="1154113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6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utoUpdateAnimBg="0"/>
      <p:bldP spid="29" grpId="1" autoUpdateAnimBg="0"/>
      <p:bldP spid="38" grpId="0" bldLvl="0" autoUpdateAnimBg="0"/>
      <p:bldP spid="39" grpId="0" bldLvl="0" autoUpdateAnimBg="0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330200" y="3506788"/>
            <a:ext cx="2216150" cy="723900"/>
            <a:chOff x="0" y="0"/>
            <a:chExt cx="1396" cy="456"/>
          </a:xfrm>
        </p:grpSpPr>
        <p:pic>
          <p:nvPicPr>
            <p:cNvPr id="25639" name="Picture 3" descr="问14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88"/>
              <a:ext cx="292" cy="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40" name="Text Box 4" descr="PE03255_"/>
            <p:cNvSpPr txBox="1">
              <a:spLocks noChangeArrowheads="1"/>
            </p:cNvSpPr>
            <p:nvPr/>
          </p:nvSpPr>
          <p:spPr bwMode="auto">
            <a:xfrm>
              <a:off x="244" y="0"/>
              <a:ext cx="1152" cy="45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115000"/>
                </a:lnSpc>
              </a:pPr>
              <a:r>
                <a:rPr lang="zh-CN" sz="3600">
                  <a:solidFill>
                    <a:srgbClr val="990000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问题</a:t>
              </a:r>
              <a:r>
                <a:rPr lang="en-US" altLang="zh-CN" sz="3600">
                  <a:solidFill>
                    <a:srgbClr val="990000"/>
                  </a:solidFill>
                  <a:latin typeface="方正舒体" panose="02010601030101010101" pitchFamily="2" charset="-122"/>
                  <a:ea typeface="方正舒体" panose="02010601030101010101" pitchFamily="2" charset="-122"/>
                </a:rPr>
                <a:t>:</a:t>
              </a:r>
              <a:r>
                <a:rPr lang="en-US" altLang="zh-CN" sz="3600">
                  <a:solidFill>
                    <a:schemeClr val="tx2"/>
                  </a:solidFill>
                  <a:latin typeface="方正舒体" panose="02010601030101010101" pitchFamily="2" charset="-122"/>
                  <a:ea typeface="方正舒体" panose="02010601030101010101" pitchFamily="2" charset="-122"/>
                </a:rPr>
                <a:t> </a:t>
              </a:r>
            </a:p>
          </p:txBody>
        </p:sp>
      </p:grpSp>
      <p:sp>
        <p:nvSpPr>
          <p:cNvPr id="21" name="Rectangle 9" descr="PE03255_"/>
          <p:cNvSpPr>
            <a:spLocks noChangeArrowheads="1"/>
          </p:cNvSpPr>
          <p:nvPr/>
        </p:nvSpPr>
        <p:spPr bwMode="auto">
          <a:xfrm>
            <a:off x="885825" y="4225925"/>
            <a:ext cx="719137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1</a:t>
            </a:r>
            <a:r>
              <a:rPr lang="en-US" altLang="zh-CN" sz="2400" dirty="0" smtClean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400" dirty="0" smtClean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图</a:t>
            </a:r>
            <a:r>
              <a:rPr lang="zh-CN" altLang="en-US" sz="24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中</a:t>
            </a:r>
            <a:r>
              <a:rPr lang="en-US" altLang="zh-CN" sz="24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CD</a:t>
            </a:r>
            <a:r>
              <a:rPr lang="zh-CN" altLang="en-US" sz="24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在平移时，这个图形始终是怎样的图形？</a:t>
            </a:r>
          </a:p>
        </p:txBody>
      </p:sp>
      <p:sp>
        <p:nvSpPr>
          <p:cNvPr id="22" name="Text Box 12" descr="PE03255_"/>
          <p:cNvSpPr txBox="1">
            <a:spLocks noChangeArrowheads="1"/>
          </p:cNvSpPr>
          <p:nvPr/>
        </p:nvSpPr>
        <p:spPr bwMode="auto">
          <a:xfrm>
            <a:off x="914400" y="4784725"/>
            <a:ext cx="7696200" cy="831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sz="24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400" dirty="0" smtClean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.</a:t>
            </a:r>
            <a:r>
              <a:rPr lang="zh-CN" sz="2400" dirty="0" smtClean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当</a:t>
            </a:r>
            <a:r>
              <a:rPr lang="zh-CN" altLang="zh-CN" sz="24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CD</a:t>
            </a:r>
            <a:r>
              <a:rPr lang="zh-CN" sz="24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移动到</a:t>
            </a:r>
            <a:r>
              <a:rPr lang="zh-CN" altLang="zh-CN" sz="24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zh-CN" sz="24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zh-CN" altLang="zh-CN" sz="24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zh-CN" sz="24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zh-CN" sz="2400" dirty="0" smtClean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位置</a:t>
            </a:r>
            <a:r>
              <a:rPr lang="zh-CN" altLang="en-US" sz="2400" dirty="0" smtClean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，</a:t>
            </a:r>
            <a:r>
              <a:rPr lang="zh-CN" sz="2400" dirty="0" smtClean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此时</a:t>
            </a:r>
            <a:r>
              <a:rPr lang="zh-CN" altLang="zh-CN" sz="2400" dirty="0" smtClean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AD</a:t>
            </a:r>
            <a:r>
              <a:rPr lang="zh-CN" altLang="zh-CN" sz="2400" dirty="0" smtClean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en-US" sz="2400" dirty="0" smtClean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＝</a:t>
            </a:r>
            <a:r>
              <a:rPr lang="zh-CN" altLang="zh-CN" sz="24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AB</a:t>
            </a:r>
            <a:r>
              <a:rPr lang="zh-CN" sz="24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，四边形</a:t>
            </a:r>
            <a:r>
              <a:rPr lang="zh-CN" altLang="zh-CN" sz="24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ABCD</a:t>
            </a:r>
            <a:r>
              <a:rPr lang="zh-CN" sz="24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还是矩形吗？</a:t>
            </a:r>
          </a:p>
        </p:txBody>
      </p:sp>
      <p:sp>
        <p:nvSpPr>
          <p:cNvPr id="23" name="AutoShape 14"/>
          <p:cNvSpPr>
            <a:spLocks noChangeArrowheads="1"/>
          </p:cNvSpPr>
          <p:nvPr/>
        </p:nvSpPr>
        <p:spPr bwMode="auto">
          <a:xfrm>
            <a:off x="4152900" y="1973263"/>
            <a:ext cx="935038" cy="647700"/>
          </a:xfrm>
          <a:prstGeom prst="rightArrow">
            <a:avLst>
              <a:gd name="adj1" fmla="val 50000"/>
              <a:gd name="adj2" fmla="val 36091"/>
            </a:avLst>
          </a:prstGeom>
          <a:solidFill>
            <a:srgbClr val="66FF33"/>
          </a:solidFill>
          <a:ln w="9525">
            <a:solidFill>
              <a:srgbClr val="FF33CC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" name="Group 15"/>
          <p:cNvGrpSpPr/>
          <p:nvPr/>
        </p:nvGrpSpPr>
        <p:grpSpPr bwMode="auto">
          <a:xfrm>
            <a:off x="5576888" y="2173288"/>
            <a:ext cx="287337" cy="71437"/>
            <a:chOff x="0" y="0"/>
            <a:chExt cx="181" cy="45"/>
          </a:xfrm>
        </p:grpSpPr>
        <p:sp>
          <p:nvSpPr>
            <p:cNvPr id="25637" name="Line 16"/>
            <p:cNvSpPr>
              <a:spLocks noChangeShapeType="1"/>
            </p:cNvSpPr>
            <p:nvPr/>
          </p:nvSpPr>
          <p:spPr bwMode="auto">
            <a:xfrm>
              <a:off x="0" y="0"/>
              <a:ext cx="181" cy="0"/>
            </a:xfrm>
            <a:prstGeom prst="line">
              <a:avLst/>
            </a:prstGeom>
            <a:noFill/>
            <a:ln w="9525">
              <a:solidFill>
                <a:srgbClr val="FF33CC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38" name="Line 17"/>
            <p:cNvSpPr>
              <a:spLocks noChangeShapeType="1"/>
            </p:cNvSpPr>
            <p:nvPr/>
          </p:nvSpPr>
          <p:spPr bwMode="auto">
            <a:xfrm>
              <a:off x="0" y="45"/>
              <a:ext cx="181" cy="0"/>
            </a:xfrm>
            <a:prstGeom prst="line">
              <a:avLst/>
            </a:prstGeom>
            <a:noFill/>
            <a:ln w="9525">
              <a:solidFill>
                <a:srgbClr val="FF33CC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18"/>
          <p:cNvGrpSpPr/>
          <p:nvPr/>
        </p:nvGrpSpPr>
        <p:grpSpPr bwMode="auto">
          <a:xfrm rot="5400000">
            <a:off x="6276975" y="1577975"/>
            <a:ext cx="287338" cy="71438"/>
            <a:chOff x="0" y="0"/>
            <a:chExt cx="181" cy="45"/>
          </a:xfrm>
        </p:grpSpPr>
        <p:sp>
          <p:nvSpPr>
            <p:cNvPr id="25635" name="Line 19"/>
            <p:cNvSpPr>
              <a:spLocks noChangeShapeType="1"/>
            </p:cNvSpPr>
            <p:nvPr/>
          </p:nvSpPr>
          <p:spPr bwMode="auto">
            <a:xfrm>
              <a:off x="0" y="0"/>
              <a:ext cx="181" cy="0"/>
            </a:xfrm>
            <a:prstGeom prst="line">
              <a:avLst/>
            </a:prstGeom>
            <a:noFill/>
            <a:ln w="9525">
              <a:solidFill>
                <a:srgbClr val="FF33CC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36" name="Line 20"/>
            <p:cNvSpPr>
              <a:spLocks noChangeShapeType="1"/>
            </p:cNvSpPr>
            <p:nvPr/>
          </p:nvSpPr>
          <p:spPr bwMode="auto">
            <a:xfrm>
              <a:off x="0" y="45"/>
              <a:ext cx="181" cy="0"/>
            </a:xfrm>
            <a:prstGeom prst="line">
              <a:avLst/>
            </a:prstGeom>
            <a:noFill/>
            <a:ln w="9525">
              <a:solidFill>
                <a:srgbClr val="FF33CC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608" name="Line 21"/>
          <p:cNvSpPr>
            <a:spLocks noChangeShapeType="1"/>
          </p:cNvSpPr>
          <p:nvPr/>
        </p:nvSpPr>
        <p:spPr bwMode="auto">
          <a:xfrm>
            <a:off x="855663" y="996950"/>
            <a:ext cx="0" cy="24892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9" name="Text Box 22" descr="PE03255_"/>
          <p:cNvSpPr txBox="1">
            <a:spLocks noChangeArrowheads="1"/>
          </p:cNvSpPr>
          <p:nvPr/>
        </p:nvSpPr>
        <p:spPr bwMode="auto">
          <a:xfrm>
            <a:off x="496888" y="1198563"/>
            <a:ext cx="4159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sz="2400" dirty="0">
                <a:latin typeface="宋体" panose="02010600030101010101" pitchFamily="2" charset="-122"/>
                <a:ea typeface="华文中宋" panose="02010600040101010101" pitchFamily="2" charset="-122"/>
              </a:rPr>
              <a:t>A</a:t>
            </a:r>
          </a:p>
        </p:txBody>
      </p:sp>
      <p:sp>
        <p:nvSpPr>
          <p:cNvPr id="25610" name="Text Box 23" descr="PE03255_"/>
          <p:cNvSpPr txBox="1">
            <a:spLocks noChangeArrowheads="1"/>
          </p:cNvSpPr>
          <p:nvPr/>
        </p:nvSpPr>
        <p:spPr bwMode="auto">
          <a:xfrm>
            <a:off x="485775" y="2767013"/>
            <a:ext cx="3401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latin typeface="宋体" panose="02010600030101010101" pitchFamily="2" charset="-122"/>
                <a:ea typeface="华文中宋" panose="02010600040101010101" pitchFamily="2" charset="-122"/>
              </a:rPr>
              <a:t>B</a:t>
            </a:r>
          </a:p>
        </p:txBody>
      </p:sp>
      <p:grpSp>
        <p:nvGrpSpPr>
          <p:cNvPr id="5" name="Group 24"/>
          <p:cNvGrpSpPr/>
          <p:nvPr/>
        </p:nvGrpSpPr>
        <p:grpSpPr bwMode="auto">
          <a:xfrm>
            <a:off x="3157538" y="1022350"/>
            <a:ext cx="374650" cy="2379663"/>
            <a:chOff x="0" y="0"/>
            <a:chExt cx="236" cy="1499"/>
          </a:xfrm>
        </p:grpSpPr>
        <p:sp>
          <p:nvSpPr>
            <p:cNvPr id="25632" name="Text Box 25" descr="PE03255_"/>
            <p:cNvSpPr txBox="1">
              <a:spLocks noChangeArrowheads="1"/>
            </p:cNvSpPr>
            <p:nvPr/>
          </p:nvSpPr>
          <p:spPr bwMode="auto">
            <a:xfrm>
              <a:off x="0" y="1118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400" dirty="0">
                  <a:latin typeface="宋体" panose="02010600030101010101" pitchFamily="2" charset="-122"/>
                  <a:ea typeface="华文中宋" panose="02010600040101010101" pitchFamily="2" charset="-122"/>
                </a:rPr>
                <a:t>C</a:t>
              </a:r>
            </a:p>
          </p:txBody>
        </p:sp>
        <p:sp>
          <p:nvSpPr>
            <p:cNvPr id="25633" name="Text Box 26" descr="PE03255_"/>
            <p:cNvSpPr txBox="1">
              <a:spLocks noChangeArrowheads="1"/>
            </p:cNvSpPr>
            <p:nvPr/>
          </p:nvSpPr>
          <p:spPr bwMode="auto">
            <a:xfrm>
              <a:off x="22" y="114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400" dirty="0">
                  <a:latin typeface="宋体" panose="02010600030101010101" pitchFamily="2" charset="-122"/>
                  <a:ea typeface="华文中宋" panose="02010600040101010101" pitchFamily="2" charset="-122"/>
                </a:rPr>
                <a:t>D</a:t>
              </a:r>
            </a:p>
          </p:txBody>
        </p:sp>
        <p:sp>
          <p:nvSpPr>
            <p:cNvPr id="25634" name="Line 27"/>
            <p:cNvSpPr>
              <a:spLocks noChangeShapeType="1"/>
            </p:cNvSpPr>
            <p:nvPr/>
          </p:nvSpPr>
          <p:spPr bwMode="auto">
            <a:xfrm>
              <a:off x="13" y="0"/>
              <a:ext cx="0" cy="1499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5612" name="Group 28"/>
          <p:cNvGrpSpPr/>
          <p:nvPr/>
        </p:nvGrpSpPr>
        <p:grpSpPr bwMode="auto">
          <a:xfrm>
            <a:off x="839788" y="1612900"/>
            <a:ext cx="252412" cy="241300"/>
            <a:chOff x="0" y="0"/>
            <a:chExt cx="159" cy="152"/>
          </a:xfrm>
        </p:grpSpPr>
        <p:sp>
          <p:nvSpPr>
            <p:cNvPr id="25630" name="Line 29"/>
            <p:cNvSpPr>
              <a:spLocks noChangeShapeType="1"/>
            </p:cNvSpPr>
            <p:nvPr/>
          </p:nvSpPr>
          <p:spPr bwMode="auto">
            <a:xfrm>
              <a:off x="0" y="142"/>
              <a:ext cx="159" cy="0"/>
            </a:xfrm>
            <a:prstGeom prst="line">
              <a:avLst/>
            </a:prstGeom>
            <a:noFill/>
            <a:ln w="28575">
              <a:solidFill>
                <a:srgbClr val="FF33CC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31" name="Line 30"/>
            <p:cNvSpPr>
              <a:spLocks noChangeShapeType="1"/>
            </p:cNvSpPr>
            <p:nvPr/>
          </p:nvSpPr>
          <p:spPr bwMode="auto">
            <a:xfrm>
              <a:off x="159" y="0"/>
              <a:ext cx="0" cy="152"/>
            </a:xfrm>
            <a:prstGeom prst="line">
              <a:avLst/>
            </a:prstGeom>
            <a:noFill/>
            <a:ln w="28575">
              <a:solidFill>
                <a:srgbClr val="FF33CC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613" name="Line 31"/>
          <p:cNvSpPr>
            <a:spLocks noChangeShapeType="1"/>
          </p:cNvSpPr>
          <p:nvPr/>
        </p:nvSpPr>
        <p:spPr bwMode="auto">
          <a:xfrm>
            <a:off x="263525" y="1612900"/>
            <a:ext cx="3779838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4" name="Line 32"/>
          <p:cNvSpPr>
            <a:spLocks noChangeShapeType="1"/>
          </p:cNvSpPr>
          <p:nvPr/>
        </p:nvSpPr>
        <p:spPr bwMode="auto">
          <a:xfrm>
            <a:off x="263525" y="2836863"/>
            <a:ext cx="3779838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7" name="Group 33"/>
          <p:cNvGrpSpPr/>
          <p:nvPr/>
        </p:nvGrpSpPr>
        <p:grpSpPr bwMode="auto">
          <a:xfrm>
            <a:off x="5029200" y="954088"/>
            <a:ext cx="3779838" cy="2522537"/>
            <a:chOff x="0" y="0"/>
            <a:chExt cx="2381" cy="1589"/>
          </a:xfrm>
        </p:grpSpPr>
        <p:sp>
          <p:nvSpPr>
            <p:cNvPr id="25619" name="Line 34"/>
            <p:cNvSpPr>
              <a:spLocks noChangeShapeType="1"/>
            </p:cNvSpPr>
            <p:nvPr/>
          </p:nvSpPr>
          <p:spPr bwMode="auto">
            <a:xfrm>
              <a:off x="431" y="0"/>
              <a:ext cx="0" cy="1589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20" name="Line 35"/>
            <p:cNvSpPr>
              <a:spLocks noChangeShapeType="1"/>
            </p:cNvSpPr>
            <p:nvPr/>
          </p:nvSpPr>
          <p:spPr bwMode="auto">
            <a:xfrm>
              <a:off x="1222" y="0"/>
              <a:ext cx="0" cy="1589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5621" name="Group 36"/>
            <p:cNvGrpSpPr/>
            <p:nvPr/>
          </p:nvGrpSpPr>
          <p:grpSpPr bwMode="auto">
            <a:xfrm>
              <a:off x="419" y="416"/>
              <a:ext cx="159" cy="152"/>
              <a:chOff x="0" y="0"/>
              <a:chExt cx="159" cy="152"/>
            </a:xfrm>
          </p:grpSpPr>
          <p:sp>
            <p:nvSpPr>
              <p:cNvPr id="25628" name="Line 37"/>
              <p:cNvSpPr>
                <a:spLocks noChangeShapeType="1"/>
              </p:cNvSpPr>
              <p:nvPr/>
            </p:nvSpPr>
            <p:spPr bwMode="auto">
              <a:xfrm>
                <a:off x="0" y="142"/>
                <a:ext cx="159" cy="0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29" name="Line 38"/>
              <p:cNvSpPr>
                <a:spLocks noChangeShapeType="1"/>
              </p:cNvSpPr>
              <p:nvPr/>
            </p:nvSpPr>
            <p:spPr bwMode="auto">
              <a:xfrm>
                <a:off x="159" y="0"/>
                <a:ext cx="0" cy="152"/>
              </a:xfrm>
              <a:prstGeom prst="line">
                <a:avLst/>
              </a:prstGeom>
              <a:noFill/>
              <a:ln w="28575">
                <a:solidFill>
                  <a:srgbClr val="FF33CC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5622" name="Text Box 39" descr="PE03255_"/>
            <p:cNvSpPr txBox="1">
              <a:spLocks noChangeArrowheads="1"/>
            </p:cNvSpPr>
            <p:nvPr/>
          </p:nvSpPr>
          <p:spPr bwMode="auto">
            <a:xfrm>
              <a:off x="179" y="15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400" dirty="0">
                  <a:latin typeface="宋体" panose="02010600030101010101" pitchFamily="2" charset="-122"/>
                  <a:ea typeface="华文中宋" panose="02010600040101010101" pitchFamily="2" charset="-122"/>
                </a:rPr>
                <a:t>A</a:t>
              </a:r>
            </a:p>
          </p:txBody>
        </p:sp>
        <p:sp>
          <p:nvSpPr>
            <p:cNvPr id="25623" name="Text Box 40" descr="PE03255_"/>
            <p:cNvSpPr txBox="1">
              <a:spLocks noChangeArrowheads="1"/>
            </p:cNvSpPr>
            <p:nvPr/>
          </p:nvSpPr>
          <p:spPr bwMode="auto">
            <a:xfrm>
              <a:off x="204" y="1134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400" dirty="0">
                  <a:latin typeface="宋体" panose="02010600030101010101" pitchFamily="2" charset="-122"/>
                  <a:ea typeface="华文中宋" panose="02010600040101010101" pitchFamily="2" charset="-122"/>
                </a:rPr>
                <a:t>B</a:t>
              </a:r>
            </a:p>
          </p:txBody>
        </p:sp>
        <p:sp>
          <p:nvSpPr>
            <p:cNvPr id="25624" name="Text Box 41"/>
            <p:cNvSpPr txBox="1">
              <a:spLocks noChangeArrowheads="1"/>
            </p:cNvSpPr>
            <p:nvPr/>
          </p:nvSpPr>
          <p:spPr bwMode="auto">
            <a:xfrm>
              <a:off x="1202" y="1134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400" dirty="0">
                  <a:latin typeface="宋体" panose="02010600030101010101" pitchFamily="2" charset="-122"/>
                  <a:ea typeface="华文中宋" panose="02010600040101010101" pitchFamily="2" charset="-122"/>
                </a:rPr>
                <a:t>C</a:t>
              </a:r>
              <a:r>
                <a:rPr lang="en-US" altLang="zh-CN" sz="2400" dirty="0">
                  <a:latin typeface="宋体" panose="02010600030101010101" pitchFamily="2" charset="-122"/>
                  <a:ea typeface="华文中宋" panose="02010600040101010101" pitchFamily="2" charset="-122"/>
                  <a:sym typeface="Symbol" panose="05050102010706020507" pitchFamily="18" charset="2"/>
                </a:rPr>
                <a:t></a:t>
              </a:r>
            </a:p>
          </p:txBody>
        </p:sp>
        <p:sp>
          <p:nvSpPr>
            <p:cNvPr id="25625" name="Text Box 42"/>
            <p:cNvSpPr txBox="1">
              <a:spLocks noChangeArrowheads="1"/>
            </p:cNvSpPr>
            <p:nvPr/>
          </p:nvSpPr>
          <p:spPr bwMode="auto">
            <a:xfrm>
              <a:off x="1202" y="136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400" dirty="0">
                  <a:latin typeface="宋体" panose="02010600030101010101" pitchFamily="2" charset="-122"/>
                  <a:ea typeface="华文中宋" panose="02010600040101010101" pitchFamily="2" charset="-122"/>
                </a:rPr>
                <a:t>D</a:t>
              </a:r>
              <a:r>
                <a:rPr lang="en-US" altLang="zh-CN" sz="2400" dirty="0">
                  <a:latin typeface="宋体" panose="02010600030101010101" pitchFamily="2" charset="-122"/>
                  <a:ea typeface="华文中宋" panose="02010600040101010101" pitchFamily="2" charset="-122"/>
                  <a:sym typeface="Symbol" panose="05050102010706020507" pitchFamily="18" charset="2"/>
                </a:rPr>
                <a:t></a:t>
              </a:r>
            </a:p>
          </p:txBody>
        </p:sp>
        <p:sp>
          <p:nvSpPr>
            <p:cNvPr id="25626" name="Line 43"/>
            <p:cNvSpPr>
              <a:spLocks noChangeShapeType="1"/>
            </p:cNvSpPr>
            <p:nvPr/>
          </p:nvSpPr>
          <p:spPr bwMode="auto">
            <a:xfrm>
              <a:off x="0" y="408"/>
              <a:ext cx="2381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27" name="Line 44"/>
            <p:cNvSpPr>
              <a:spLocks noChangeShapeType="1"/>
            </p:cNvSpPr>
            <p:nvPr/>
          </p:nvSpPr>
          <p:spPr bwMode="auto">
            <a:xfrm>
              <a:off x="0" y="1179"/>
              <a:ext cx="2381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5" name="Text Box 49"/>
          <p:cNvSpPr txBox="1">
            <a:spLocks noChangeArrowheads="1"/>
          </p:cNvSpPr>
          <p:nvPr/>
        </p:nvSpPr>
        <p:spPr bwMode="auto">
          <a:xfrm>
            <a:off x="1905000" y="5678488"/>
            <a:ext cx="5832475" cy="646112"/>
          </a:xfrm>
          <a:prstGeom prst="rect">
            <a:avLst/>
          </a:prstGeom>
          <a:noFill/>
          <a:ln w="38100" cmpd="dbl">
            <a:pattFill prst="pct50">
              <a:fgClr>
                <a:srgbClr val="00FF00"/>
              </a:fgClr>
              <a:bgClr>
                <a:srgbClr val="FFFFFF"/>
              </a:bgClr>
            </a:pattFill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600" dirty="0" smtClean="0">
                <a:solidFill>
                  <a:srgbClr val="FF3300"/>
                </a:solidFill>
                <a:latin typeface="宋体" panose="02010600030101010101" pitchFamily="2" charset="-122"/>
                <a:ea typeface="黑体" panose="02010609060101010101" pitchFamily="2" charset="-122"/>
              </a:rPr>
              <a:t>★</a:t>
            </a:r>
            <a:r>
              <a:rPr lang="zh-CN" altLang="en-US" sz="3200" dirty="0" smtClean="0">
                <a:solidFill>
                  <a:srgbClr val="0000FF"/>
                </a:solidFill>
                <a:latin typeface="宋体" panose="02010600030101010101" pitchFamily="2" charset="-122"/>
                <a:ea typeface="楷体_GB2312" panose="02010609030101010101" pitchFamily="49" charset="-122"/>
              </a:rPr>
              <a:t>正方形</a:t>
            </a:r>
            <a:r>
              <a:rPr lang="zh-CN" altLang="en-US" sz="3200" dirty="0">
                <a:solidFill>
                  <a:srgbClr val="0000FF"/>
                </a:solidFill>
                <a:latin typeface="宋体" panose="02010600030101010101" pitchFamily="2" charset="-122"/>
                <a:ea typeface="楷体_GB2312" panose="02010609030101010101" pitchFamily="49" charset="-122"/>
              </a:rPr>
              <a:t>是特殊的矩形</a:t>
            </a:r>
          </a:p>
        </p:txBody>
      </p:sp>
      <p:sp>
        <p:nvSpPr>
          <p:cNvPr id="56" name="Text Box 51"/>
          <p:cNvSpPr txBox="1">
            <a:spLocks noChangeArrowheads="1"/>
          </p:cNvSpPr>
          <p:nvPr/>
        </p:nvSpPr>
        <p:spPr bwMode="auto">
          <a:xfrm>
            <a:off x="3062288" y="420688"/>
            <a:ext cx="5548314" cy="49244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2600" dirty="0">
                <a:solidFill>
                  <a:srgbClr val="FF0000"/>
                </a:solidFill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两组互相垂直的平行线围成矩形</a:t>
            </a:r>
            <a:r>
              <a:rPr lang="en-US" altLang="zh-CN" sz="2600" dirty="0">
                <a:solidFill>
                  <a:srgbClr val="FF0000"/>
                </a:solidFill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ABCD</a:t>
            </a:r>
          </a:p>
        </p:txBody>
      </p:sp>
      <p:sp>
        <p:nvSpPr>
          <p:cNvPr id="57" name="Rectangle 30"/>
          <p:cNvSpPr>
            <a:spLocks noChangeArrowheads="1"/>
          </p:cNvSpPr>
          <p:nvPr/>
        </p:nvSpPr>
        <p:spPr bwMode="auto">
          <a:xfrm>
            <a:off x="381000" y="468313"/>
            <a:ext cx="1600200" cy="485775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altLang="zh-CN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sym typeface="MS Outlook" panose="05010100010000000000" pitchFamily="2" charset="2"/>
              </a:rPr>
              <a:t> </a:t>
            </a:r>
            <a:r>
              <a:rPr lang="zh-CN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sym typeface="MS Outlook" panose="05010100010000000000" pitchFamily="2" charset="2"/>
              </a:rPr>
              <a:t>情景</a:t>
            </a:r>
            <a:r>
              <a:rPr lang="zh-CN" alt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华文中宋" panose="02010600040101010101" pitchFamily="2" charset="-122"/>
                <a:sym typeface="MS Outlook" panose="05010100010000000000" pitchFamily="2" charset="2"/>
              </a:rPr>
              <a:t>二</a:t>
            </a:r>
            <a:endParaRPr lang="zh-CN" sz="320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宋体" panose="0201060003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2361 2.48555E-6 L -0.16719 2.48555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55" grpId="0" animBg="1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26"/>
          <p:cNvSpPr>
            <a:spLocks noChangeArrowheads="1"/>
          </p:cNvSpPr>
          <p:nvPr/>
        </p:nvSpPr>
        <p:spPr bwMode="auto">
          <a:xfrm>
            <a:off x="3581400" y="5334000"/>
            <a:ext cx="3733800" cy="762000"/>
          </a:xfrm>
          <a:prstGeom prst="wedgeRectCallout">
            <a:avLst>
              <a:gd name="adj1" fmla="val -55315"/>
              <a:gd name="adj2" fmla="val -199861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3600" dirty="0">
                <a:solidFill>
                  <a:srgbClr val="0000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邻边相等的矩形</a:t>
            </a:r>
          </a:p>
        </p:txBody>
      </p:sp>
      <p:sp>
        <p:nvSpPr>
          <p:cNvPr id="26627" name="Text Box 1027"/>
          <p:cNvSpPr txBox="1">
            <a:spLocks noChangeArrowheads="1"/>
          </p:cNvSpPr>
          <p:nvPr/>
        </p:nvSpPr>
        <p:spPr bwMode="auto">
          <a:xfrm>
            <a:off x="838200" y="533400"/>
            <a:ext cx="51054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想一想：正方形是怎样的</a:t>
            </a:r>
            <a:r>
              <a:rPr lang="zh-CN" altLang="en-US" sz="2800" dirty="0" smtClean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矩形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？</a:t>
            </a:r>
          </a:p>
        </p:txBody>
      </p:sp>
      <p:sp>
        <p:nvSpPr>
          <p:cNvPr id="26628" name="Rectangle 1028"/>
          <p:cNvSpPr>
            <a:spLocks noChangeArrowheads="1"/>
          </p:cNvSpPr>
          <p:nvPr/>
        </p:nvSpPr>
        <p:spPr bwMode="auto">
          <a:xfrm>
            <a:off x="1524000" y="1733550"/>
            <a:ext cx="3527425" cy="2305050"/>
          </a:xfrm>
          <a:prstGeom prst="rect">
            <a:avLst/>
          </a:prstGeom>
          <a:solidFill>
            <a:srgbClr val="00CCFF"/>
          </a:solidFill>
          <a:ln w="762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4800">
                <a:solidFill>
                  <a:srgbClr val="0000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矩形</a:t>
            </a:r>
          </a:p>
        </p:txBody>
      </p:sp>
      <p:sp>
        <p:nvSpPr>
          <p:cNvPr id="5" name="Rectangle 1029"/>
          <p:cNvSpPr>
            <a:spLocks noChangeArrowheads="1"/>
          </p:cNvSpPr>
          <p:nvPr/>
        </p:nvSpPr>
        <p:spPr bwMode="auto">
          <a:xfrm>
            <a:off x="1524000" y="1719263"/>
            <a:ext cx="2376488" cy="2305050"/>
          </a:xfrm>
          <a:prstGeom prst="rect">
            <a:avLst/>
          </a:prstGeom>
          <a:solidFill>
            <a:srgbClr val="FFCC99"/>
          </a:solidFill>
          <a:ln w="76200">
            <a:solidFill>
              <a:srgbClr val="FF0000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4800">
                <a:solidFill>
                  <a:srgbClr val="0000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正方形</a:t>
            </a:r>
          </a:p>
        </p:txBody>
      </p:sp>
      <p:sp>
        <p:nvSpPr>
          <p:cNvPr id="6" name="Line 1030"/>
          <p:cNvSpPr>
            <a:spLocks noChangeShapeType="1"/>
          </p:cNvSpPr>
          <p:nvPr/>
        </p:nvSpPr>
        <p:spPr bwMode="auto">
          <a:xfrm>
            <a:off x="3937000" y="1779588"/>
            <a:ext cx="0" cy="2232025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5" grpId="0" animBg="1" autoUpdateAnimBg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26"/>
          <p:cNvSpPr>
            <a:spLocks noChangeArrowheads="1"/>
          </p:cNvSpPr>
          <p:nvPr/>
        </p:nvSpPr>
        <p:spPr bwMode="auto">
          <a:xfrm>
            <a:off x="3492500" y="5410200"/>
            <a:ext cx="4191000" cy="609600"/>
          </a:xfrm>
          <a:prstGeom prst="wedgeRectCallout">
            <a:avLst>
              <a:gd name="adj1" fmla="val -55315"/>
              <a:gd name="adj2" fmla="val -199861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320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一个角是直角的菱形</a:t>
            </a:r>
          </a:p>
        </p:txBody>
      </p:sp>
      <p:sp>
        <p:nvSpPr>
          <p:cNvPr id="27651" name="Text Box 1027"/>
          <p:cNvSpPr txBox="1">
            <a:spLocks noChangeArrowheads="1"/>
          </p:cNvSpPr>
          <p:nvPr/>
        </p:nvSpPr>
        <p:spPr bwMode="auto">
          <a:xfrm>
            <a:off x="762000" y="609600"/>
            <a:ext cx="51054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想一想：正方形是怎样的</a:t>
            </a:r>
            <a:r>
              <a:rPr lang="zh-CN" altLang="en-US" sz="2800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菱形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？</a:t>
            </a: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1704975" y="1768475"/>
            <a:ext cx="3200400" cy="2409825"/>
          </a:xfrm>
          <a:prstGeom prst="parallelogram">
            <a:avLst>
              <a:gd name="adj" fmla="val 33202"/>
            </a:avLst>
          </a:prstGeom>
          <a:solidFill>
            <a:srgbClr val="FFCC99"/>
          </a:solidFill>
          <a:ln w="762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4800">
                <a:solidFill>
                  <a:srgbClr val="3333FF"/>
                </a:solidFill>
              </a:rPr>
              <a:t>菱形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197100" y="1676400"/>
            <a:ext cx="2536825" cy="2536825"/>
          </a:xfrm>
          <a:prstGeom prst="rect">
            <a:avLst/>
          </a:prstGeom>
          <a:solidFill>
            <a:srgbClr val="FFCC99"/>
          </a:solidFill>
          <a:ln w="76200">
            <a:solidFill>
              <a:srgbClr val="FF0000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4800">
                <a:solidFill>
                  <a:srgbClr val="3333FF"/>
                </a:solidFill>
              </a:rPr>
              <a:t>正方形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8" grpId="0" animBg="1"/>
      <p:bldP spid="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/>
          <p:nvPr/>
        </p:nvGrpSpPr>
        <p:grpSpPr bwMode="auto">
          <a:xfrm>
            <a:off x="412750" y="762000"/>
            <a:ext cx="8147050" cy="1219200"/>
            <a:chOff x="240" y="3312"/>
            <a:chExt cx="5376" cy="864"/>
          </a:xfrm>
        </p:grpSpPr>
        <p:grpSp>
          <p:nvGrpSpPr>
            <p:cNvPr id="28683" name="Group 24"/>
            <p:cNvGrpSpPr/>
            <p:nvPr/>
          </p:nvGrpSpPr>
          <p:grpSpPr bwMode="auto">
            <a:xfrm>
              <a:off x="240" y="3504"/>
              <a:ext cx="1536" cy="624"/>
              <a:chOff x="240" y="3504"/>
              <a:chExt cx="1536" cy="624"/>
            </a:xfrm>
          </p:grpSpPr>
          <p:sp>
            <p:nvSpPr>
              <p:cNvPr id="28688" name="AutoShape 25"/>
              <p:cNvSpPr>
                <a:spLocks noChangeArrowheads="1"/>
              </p:cNvSpPr>
              <p:nvPr/>
            </p:nvSpPr>
            <p:spPr bwMode="auto">
              <a:xfrm>
                <a:off x="240" y="3504"/>
                <a:ext cx="1536" cy="624"/>
              </a:xfrm>
              <a:prstGeom prst="parallelogram">
                <a:avLst>
                  <a:gd name="adj" fmla="val 61538"/>
                </a:avLst>
              </a:prstGeom>
              <a:solidFill>
                <a:schemeClr val="bg1"/>
              </a:solidFill>
              <a:ln w="76200">
                <a:solidFill>
                  <a:srgbClr val="8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689" name="Text Box 26"/>
              <p:cNvSpPr txBox="1">
                <a:spLocks noChangeArrowheads="1"/>
              </p:cNvSpPr>
              <p:nvPr/>
            </p:nvSpPr>
            <p:spPr bwMode="auto">
              <a:xfrm>
                <a:off x="375" y="3648"/>
                <a:ext cx="1248" cy="325"/>
              </a:xfrm>
              <a:prstGeom prst="rect">
                <a:avLst/>
              </a:prstGeom>
              <a:noFill/>
              <a:ln w="50800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zh-CN" altLang="en-US" sz="2400">
                    <a:latin typeface="黑体" panose="02010609060101010101" pitchFamily="2" charset="-122"/>
                    <a:ea typeface="黑体" panose="02010609060101010101" pitchFamily="2" charset="-122"/>
                  </a:rPr>
                  <a:t>平行四边形</a:t>
                </a:r>
              </a:p>
            </p:txBody>
          </p:sp>
        </p:grpSp>
        <p:grpSp>
          <p:nvGrpSpPr>
            <p:cNvPr id="28684" name="Group 27"/>
            <p:cNvGrpSpPr/>
            <p:nvPr/>
          </p:nvGrpSpPr>
          <p:grpSpPr bwMode="auto">
            <a:xfrm>
              <a:off x="4752" y="3312"/>
              <a:ext cx="864" cy="864"/>
              <a:chOff x="4752" y="3312"/>
              <a:chExt cx="864" cy="864"/>
            </a:xfrm>
          </p:grpSpPr>
          <p:sp>
            <p:nvSpPr>
              <p:cNvPr id="28686" name="Rectangle 28"/>
              <p:cNvSpPr>
                <a:spLocks noChangeArrowheads="1"/>
              </p:cNvSpPr>
              <p:nvPr/>
            </p:nvSpPr>
            <p:spPr bwMode="auto">
              <a:xfrm>
                <a:off x="4752" y="3312"/>
                <a:ext cx="864" cy="864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rgbClr val="8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687" name="Text Box 29"/>
              <p:cNvSpPr txBox="1">
                <a:spLocks noChangeArrowheads="1"/>
              </p:cNvSpPr>
              <p:nvPr/>
            </p:nvSpPr>
            <p:spPr bwMode="auto">
              <a:xfrm>
                <a:off x="4843" y="3552"/>
                <a:ext cx="728" cy="324"/>
              </a:xfrm>
              <a:prstGeom prst="rect">
                <a:avLst/>
              </a:prstGeom>
              <a:noFill/>
              <a:ln w="50800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zh-CN" altLang="en-US" sz="2400">
                    <a:solidFill>
                      <a:srgbClr val="FF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正方形</a:t>
                </a:r>
              </a:p>
            </p:txBody>
          </p:sp>
        </p:grpSp>
        <p:sp>
          <p:nvSpPr>
            <p:cNvPr id="28685" name="Line 30"/>
            <p:cNvSpPr>
              <a:spLocks noChangeShapeType="1"/>
            </p:cNvSpPr>
            <p:nvPr/>
          </p:nvSpPr>
          <p:spPr bwMode="auto">
            <a:xfrm>
              <a:off x="1824" y="3792"/>
              <a:ext cx="2736" cy="1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5" name="Group 32"/>
          <p:cNvGrpSpPr/>
          <p:nvPr/>
        </p:nvGrpSpPr>
        <p:grpSpPr bwMode="auto">
          <a:xfrm>
            <a:off x="3460750" y="838200"/>
            <a:ext cx="2098675" cy="1219200"/>
            <a:chOff x="2400" y="3168"/>
            <a:chExt cx="1322" cy="768"/>
          </a:xfrm>
        </p:grpSpPr>
        <p:sp>
          <p:nvSpPr>
            <p:cNvPr id="28681" name="Rectangle 33"/>
            <p:cNvSpPr>
              <a:spLocks noChangeArrowheads="1"/>
            </p:cNvSpPr>
            <p:nvPr/>
          </p:nvSpPr>
          <p:spPr bwMode="auto">
            <a:xfrm>
              <a:off x="2400" y="3168"/>
              <a:ext cx="127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dirty="0">
                  <a:solidFill>
                    <a:srgbClr val="0000FF"/>
                  </a:solidFill>
                  <a:latin typeface="宋体" panose="02010600030101010101" pitchFamily="2" charset="-122"/>
                </a:rPr>
                <a:t>一组邻边相等</a:t>
              </a:r>
            </a:p>
          </p:txBody>
        </p:sp>
        <p:sp>
          <p:nvSpPr>
            <p:cNvPr id="28682" name="Rectangle 34"/>
            <p:cNvSpPr>
              <a:spLocks noChangeArrowheads="1"/>
            </p:cNvSpPr>
            <p:nvPr/>
          </p:nvSpPr>
          <p:spPr bwMode="auto">
            <a:xfrm>
              <a:off x="2448" y="3648"/>
              <a:ext cx="127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1" lang="zh-CN" altLang="en-US" sz="2400" dirty="0">
                  <a:solidFill>
                    <a:srgbClr val="0000FF"/>
                  </a:solidFill>
                  <a:latin typeface="宋体" panose="02010600030101010101" pitchFamily="2" charset="-122"/>
                </a:rPr>
                <a:t>一内角是直角</a:t>
              </a:r>
            </a:p>
          </p:txBody>
        </p:sp>
      </p:grpSp>
      <p:sp>
        <p:nvSpPr>
          <p:cNvPr id="119" name="Text Box 36"/>
          <p:cNvSpPr txBox="1">
            <a:spLocks noChangeArrowheads="1"/>
          </p:cNvSpPr>
          <p:nvPr/>
        </p:nvSpPr>
        <p:spPr bwMode="auto">
          <a:xfrm>
            <a:off x="755650" y="2514600"/>
            <a:ext cx="7778750" cy="12988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zh-CN" altLang="en-US" sz="2800" dirty="0">
                <a:solidFill>
                  <a:srgbClr val="0000FF"/>
                </a:solidFill>
                <a:latin typeface="宋体" panose="02010600030101010101" pitchFamily="2" charset="-122"/>
              </a:rPr>
              <a:t>定义：</a:t>
            </a:r>
            <a:r>
              <a:rPr lang="zh-CN" altLang="en-US" sz="2800" dirty="0">
                <a:latin typeface="宋体" panose="02010600030101010101" pitchFamily="2" charset="-122"/>
              </a:rPr>
              <a:t>一组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邻边相等</a:t>
            </a:r>
            <a:r>
              <a:rPr lang="zh-CN" altLang="en-US" sz="2800" dirty="0">
                <a:latin typeface="宋体" panose="02010600030101010101" pitchFamily="2" charset="-122"/>
              </a:rPr>
              <a:t>，并且有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一个角是直角</a:t>
            </a:r>
            <a:r>
              <a:rPr lang="zh-CN" altLang="en-US" sz="2800" dirty="0">
                <a:latin typeface="宋体" panose="02010600030101010101" pitchFamily="2" charset="-122"/>
              </a:rPr>
              <a:t>的平行四边形叫做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</a:rPr>
              <a:t>正方形。</a:t>
            </a:r>
            <a:endParaRPr lang="zh-CN" altLang="en-US" sz="2800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20" name="Text Box 10"/>
          <p:cNvSpPr txBox="1">
            <a:spLocks noChangeArrowheads="1"/>
          </p:cNvSpPr>
          <p:nvPr/>
        </p:nvSpPr>
        <p:spPr bwMode="auto">
          <a:xfrm>
            <a:off x="762000" y="4298950"/>
            <a:ext cx="6192838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dirty="0">
                <a:latin typeface="宋体" panose="02010600030101010101" pitchFamily="2" charset="-122"/>
              </a:rPr>
              <a:t>_______________</a:t>
            </a:r>
            <a:r>
              <a:rPr lang="zh-CN" altLang="en-US" sz="3200" dirty="0">
                <a:latin typeface="宋体" panose="02010600030101010101" pitchFamily="2" charset="-122"/>
                <a:ea typeface="楷体_GB2312" panose="02010609030101010101" pitchFamily="49" charset="-122"/>
              </a:rPr>
              <a:t>的菱形是</a:t>
            </a:r>
            <a:r>
              <a:rPr lang="zh-CN" altLang="en-US" sz="3200" dirty="0" smtClean="0">
                <a:latin typeface="宋体" panose="02010600030101010101" pitchFamily="2" charset="-122"/>
                <a:ea typeface="楷体_GB2312" panose="02010609030101010101" pitchFamily="49" charset="-122"/>
              </a:rPr>
              <a:t>正方形。</a:t>
            </a:r>
            <a:endParaRPr lang="zh-CN" altLang="en-US" sz="3200" dirty="0">
              <a:latin typeface="宋体" panose="02010600030101010101" pitchFamily="2" charset="-122"/>
              <a:ea typeface="楷体_GB2312" panose="02010609030101010101" pitchFamily="49" charset="-122"/>
            </a:endParaRPr>
          </a:p>
        </p:txBody>
      </p:sp>
      <p:sp>
        <p:nvSpPr>
          <p:cNvPr id="121" name="Text Box 11"/>
          <p:cNvSpPr txBox="1">
            <a:spLocks noChangeArrowheads="1"/>
          </p:cNvSpPr>
          <p:nvPr/>
        </p:nvSpPr>
        <p:spPr bwMode="auto">
          <a:xfrm>
            <a:off x="533400" y="5135563"/>
            <a:ext cx="670560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dirty="0" smtClean="0">
                <a:latin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</a:rPr>
              <a:t>_______________</a:t>
            </a:r>
            <a:r>
              <a:rPr lang="zh-CN" altLang="en-US" sz="3200" dirty="0">
                <a:latin typeface="宋体" panose="02010600030101010101" pitchFamily="2" charset="-122"/>
                <a:ea typeface="楷体_GB2312" panose="02010609030101010101" pitchFamily="49" charset="-122"/>
              </a:rPr>
              <a:t>的矩形是</a:t>
            </a:r>
            <a:r>
              <a:rPr lang="zh-CN" altLang="en-US" sz="3200" dirty="0" smtClean="0">
                <a:latin typeface="宋体" panose="02010600030101010101" pitchFamily="2" charset="-122"/>
                <a:ea typeface="楷体_GB2312" panose="02010609030101010101" pitchFamily="49" charset="-122"/>
              </a:rPr>
              <a:t>正方形。</a:t>
            </a:r>
            <a:endParaRPr lang="zh-CN" altLang="en-US" sz="3200" dirty="0">
              <a:latin typeface="宋体" panose="02010600030101010101" pitchFamily="2" charset="-122"/>
              <a:ea typeface="楷体_GB2312" panose="02010609030101010101" pitchFamily="49" charset="-122"/>
            </a:endParaRPr>
          </a:p>
        </p:txBody>
      </p:sp>
      <p:sp>
        <p:nvSpPr>
          <p:cNvPr id="122" name="Text Box 14"/>
          <p:cNvSpPr txBox="1">
            <a:spLocks noChangeArrowheads="1"/>
          </p:cNvSpPr>
          <p:nvPr/>
        </p:nvSpPr>
        <p:spPr bwMode="auto">
          <a:xfrm>
            <a:off x="735013" y="4270375"/>
            <a:ext cx="3344862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  <a:ea typeface="楷体_GB2312" panose="02010609030101010101" pitchFamily="49" charset="-122"/>
              </a:rPr>
              <a:t>有一个角是直角</a:t>
            </a:r>
          </a:p>
        </p:txBody>
      </p:sp>
      <p:sp>
        <p:nvSpPr>
          <p:cNvPr id="123" name="Text Box 15"/>
          <p:cNvSpPr txBox="1">
            <a:spLocks noChangeArrowheads="1"/>
          </p:cNvSpPr>
          <p:nvPr/>
        </p:nvSpPr>
        <p:spPr bwMode="auto">
          <a:xfrm>
            <a:off x="762000" y="5099050"/>
            <a:ext cx="3252788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3200" dirty="0" smtClean="0">
                <a:solidFill>
                  <a:srgbClr val="FF0000"/>
                </a:solidFill>
                <a:latin typeface="宋体" panose="02010600030101010101" pitchFamily="2" charset="-122"/>
                <a:ea typeface="楷体_GB2312" panose="02010609030101010101" pitchFamily="49" charset="-122"/>
              </a:rPr>
              <a:t>有</a:t>
            </a:r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  <a:ea typeface="楷体_GB2312" panose="02010609030101010101" pitchFamily="49" charset="-122"/>
              </a:rPr>
              <a:t>一组邻边相等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120" grpId="0" autoUpdateAnimBg="0"/>
      <p:bldP spid="121" grpId="0" autoUpdateAnimBg="0"/>
      <p:bldP spid="122" grpId="0" autoUpdateAnimBg="0"/>
      <p:bldP spid="123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9b13b749a3e2ef795e27b057cf36dda264faa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《垂线》新授课课件yanshi</Template>
  <TotalTime>0</TotalTime>
  <Words>688</Words>
  <Application>Microsoft Office PowerPoint</Application>
  <PresentationFormat>全屏显示(4:3)</PresentationFormat>
  <Paragraphs>159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3" baseType="lpstr">
      <vt:lpstr>方正舒体</vt:lpstr>
      <vt:lpstr>仿宋_GB2312</vt:lpstr>
      <vt:lpstr>黑体</vt:lpstr>
      <vt:lpstr>华文行楷</vt:lpstr>
      <vt:lpstr>华文细黑</vt:lpstr>
      <vt:lpstr>华文中宋</vt:lpstr>
      <vt:lpstr>楷体</vt:lpstr>
      <vt:lpstr>楷体_GB2312</vt:lpstr>
      <vt:lpstr>宋体</vt:lpstr>
      <vt:lpstr>微软雅黑</vt:lpstr>
      <vt:lpstr>Arial</vt:lpstr>
      <vt:lpstr>Calibri Light</vt:lpstr>
      <vt:lpstr>MS Outlook</vt:lpstr>
      <vt:lpstr>Symbol</vt:lpstr>
      <vt:lpstr>Times New Roman</vt:lpstr>
      <vt:lpstr>WWW.2PPT.COM
</vt:lpstr>
      <vt:lpstr>特殊的平行四边形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2014-12-31T07:57:00Z</dcterms:created>
  <dcterms:modified xsi:type="dcterms:W3CDTF">2023-01-16T15:56:49Z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A9A82F8AC3BB4A44B734C784086C58E1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