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8"/>
  </p:notesMasterIdLst>
  <p:sldIdLst>
    <p:sldId id="257" r:id="rId2"/>
    <p:sldId id="259" r:id="rId3"/>
    <p:sldId id="258" r:id="rId4"/>
    <p:sldId id="804" r:id="rId5"/>
    <p:sldId id="805" r:id="rId6"/>
    <p:sldId id="806" r:id="rId7"/>
    <p:sldId id="807" r:id="rId8"/>
    <p:sldId id="808" r:id="rId9"/>
    <p:sldId id="809" r:id="rId10"/>
    <p:sldId id="810" r:id="rId11"/>
    <p:sldId id="811" r:id="rId12"/>
    <p:sldId id="812" r:id="rId13"/>
    <p:sldId id="813" r:id="rId14"/>
    <p:sldId id="814" r:id="rId15"/>
    <p:sldId id="815" r:id="rId16"/>
    <p:sldId id="816" r:id="rId17"/>
    <p:sldId id="817" r:id="rId18"/>
    <p:sldId id="818" r:id="rId19"/>
    <p:sldId id="819" r:id="rId20"/>
    <p:sldId id="820" r:id="rId21"/>
    <p:sldId id="821" r:id="rId22"/>
    <p:sldId id="822" r:id="rId23"/>
    <p:sldId id="823" r:id="rId24"/>
    <p:sldId id="824" r:id="rId25"/>
    <p:sldId id="825" r:id="rId26"/>
    <p:sldId id="826" r:id="rId27"/>
    <p:sldId id="827" r:id="rId28"/>
    <p:sldId id="828" r:id="rId29"/>
    <p:sldId id="829" r:id="rId30"/>
    <p:sldId id="830" r:id="rId31"/>
    <p:sldId id="831" r:id="rId32"/>
    <p:sldId id="832" r:id="rId33"/>
    <p:sldId id="833" r:id="rId34"/>
    <p:sldId id="834" r:id="rId35"/>
    <p:sldId id="835" r:id="rId36"/>
    <p:sldId id="260" r:id="rId37"/>
  </p:sldIdLst>
  <p:sldSz cx="12192000" cy="6858000"/>
  <p:notesSz cx="6858000" cy="9144000"/>
  <p:embeddedFontLst>
    <p:embeddedFont>
      <p:font typeface="黑体" panose="02010609060101010101" pitchFamily="49" charset="-122"/>
      <p:regular r:id="rId3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8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1890" y="1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91F2260A-5FB9-415A-9963-9F5BC1A491B9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44542AAF-92B8-4CEA-844F-24667C883B9A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/>
          <p:cNvSpPr/>
          <p:nvPr userDrawn="1"/>
        </p:nvSpPr>
        <p:spPr>
          <a:xfrm rot="18900000" flipV="1">
            <a:off x="-1038969" y="-147567"/>
            <a:ext cx="2198906" cy="485058"/>
          </a:xfrm>
          <a:prstGeom prst="roundRect">
            <a:avLst/>
          </a:prstGeom>
          <a:solidFill>
            <a:srgbClr val="0586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4CA93-913C-4CBC-A405-1C027C0CFB0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826F-8D72-46F7-A3A1-681DA867BC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4CA93-913C-4CBC-A405-1C027C0CFB0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826F-8D72-46F7-A3A1-681DA867BC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4CA93-913C-4CBC-A405-1C027C0CFB0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4826F-8D72-46F7-A3A1-681DA867BC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8.mp4"/><Relationship Id="rId1" Type="http://schemas.microsoft.com/office/2007/relationships/media" Target="../media/media8.mp4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9.mp4"/><Relationship Id="rId1" Type="http://schemas.microsoft.com/office/2007/relationships/media" Target="../media/media9.mp4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0.mp4"/><Relationship Id="rId1" Type="http://schemas.microsoft.com/office/2007/relationships/media" Target="../media/media10.mp4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1.mp4"/><Relationship Id="rId1" Type="http://schemas.microsoft.com/office/2007/relationships/media" Target="../media/media11.mp4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2.mp4"/><Relationship Id="rId1" Type="http://schemas.microsoft.com/office/2007/relationships/media" Target="../media/media12.mp4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3.mp4"/><Relationship Id="rId1" Type="http://schemas.microsoft.com/office/2007/relationships/media" Target="../media/media13.mp4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cs typeface="+mn-ea"/>
                <a:sym typeface="+mn-lt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矩形: 圆角 34"/>
          <p:cNvSpPr/>
          <p:nvPr/>
        </p:nvSpPr>
        <p:spPr>
          <a:xfrm rot="2700000" flipH="1">
            <a:off x="5177975" y="437172"/>
            <a:ext cx="12727474" cy="5250720"/>
          </a:xfrm>
          <a:prstGeom prst="roundRect">
            <a:avLst/>
          </a:prstGeom>
          <a:solidFill>
            <a:srgbClr val="0586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64" name="图片 6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52750" y="0"/>
            <a:ext cx="7690637" cy="3762968"/>
          </a:xfrm>
          <a:custGeom>
            <a:avLst/>
            <a:gdLst>
              <a:gd name="connsiteX0" fmla="*/ 0 w 8838076"/>
              <a:gd name="connsiteY0" fmla="*/ 0 h 4632934"/>
              <a:gd name="connsiteX1" fmla="*/ 8410285 w 8838076"/>
              <a:gd name="connsiteY1" fmla="*/ 0 h 4632934"/>
              <a:gd name="connsiteX2" fmla="*/ 8561648 w 8838076"/>
              <a:gd name="connsiteY2" fmla="*/ 151363 h 4632934"/>
              <a:gd name="connsiteX3" fmla="*/ 8561648 w 8838076"/>
              <a:gd name="connsiteY3" fmla="*/ 1486075 h 4632934"/>
              <a:gd name="connsiteX4" fmla="*/ 5691218 w 8838076"/>
              <a:gd name="connsiteY4" fmla="*/ 4356506 h 4632934"/>
              <a:gd name="connsiteX5" fmla="*/ 4356506 w 8838076"/>
              <a:gd name="connsiteY5" fmla="*/ 4356506 h 4632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38076" h="4632934">
                <a:moveTo>
                  <a:pt x="0" y="0"/>
                </a:moveTo>
                <a:lnTo>
                  <a:pt x="8410285" y="0"/>
                </a:lnTo>
                <a:lnTo>
                  <a:pt x="8561648" y="151363"/>
                </a:lnTo>
                <a:cubicBezTo>
                  <a:pt x="8930219" y="519934"/>
                  <a:pt x="8930219" y="1117504"/>
                  <a:pt x="8561648" y="1486075"/>
                </a:cubicBezTo>
                <a:lnTo>
                  <a:pt x="5691218" y="4356506"/>
                </a:lnTo>
                <a:cubicBezTo>
                  <a:pt x="5322647" y="4725077"/>
                  <a:pt x="4725077" y="4725077"/>
                  <a:pt x="4356506" y="4356506"/>
                </a:cubicBezTo>
                <a:close/>
              </a:path>
            </a:pathLst>
          </a:custGeom>
        </p:spPr>
      </p:pic>
      <p:sp>
        <p:nvSpPr>
          <p:cNvPr id="103" name="矩形: 圆角 102"/>
          <p:cNvSpPr/>
          <p:nvPr/>
        </p:nvSpPr>
        <p:spPr>
          <a:xfrm rot="18900000" flipV="1">
            <a:off x="-1038969" y="-147567"/>
            <a:ext cx="2198906" cy="485058"/>
          </a:xfrm>
          <a:prstGeom prst="roundRect">
            <a:avLst/>
          </a:prstGeom>
          <a:solidFill>
            <a:srgbClr val="0586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900105" y="1954536"/>
            <a:ext cx="5320231" cy="2294747"/>
            <a:chOff x="752564" y="2572624"/>
            <a:chExt cx="4557018" cy="2294747"/>
          </a:xfrm>
        </p:grpSpPr>
        <p:sp>
          <p:nvSpPr>
            <p:cNvPr id="16" name="文本框 15"/>
            <p:cNvSpPr txBox="1"/>
            <p:nvPr/>
          </p:nvSpPr>
          <p:spPr>
            <a:xfrm>
              <a:off x="766529" y="2572624"/>
              <a:ext cx="398952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kumimoji="0" lang="en-US" altLang="zh-CN" sz="6600" b="1" i="0" u="none" strike="noStrike" kern="1200" cap="none" spc="600" normalizeH="0" baseline="0" noProof="0" dirty="0">
                  <a:ln>
                    <a:noFill/>
                  </a:ln>
                  <a:solidFill>
                    <a:srgbClr val="058603"/>
                  </a:solidFill>
                  <a:effectLst/>
                  <a:uLnTx/>
                  <a:uFillTx/>
                  <a:cs typeface="+mn-ea"/>
                  <a:sym typeface="+mn-lt"/>
                </a:rPr>
                <a:t>27.《</a:t>
              </a:r>
              <a:r>
                <a:rPr lang="zh-CN" altLang="en-US" sz="6600" b="1" spc="600" dirty="0">
                  <a:solidFill>
                    <a:srgbClr val="058603"/>
                  </a:solidFill>
                  <a:cs typeface="+mn-ea"/>
                  <a:sym typeface="+mn-lt"/>
                </a:rPr>
                <a:t>漏</a:t>
              </a:r>
              <a:r>
                <a:rPr kumimoji="0" lang="en-US" altLang="zh-CN" sz="6600" b="1" i="0" u="none" strike="noStrike" kern="1200" cap="none" spc="600" normalizeH="0" baseline="0" noProof="0" dirty="0">
                  <a:ln>
                    <a:noFill/>
                  </a:ln>
                  <a:solidFill>
                    <a:srgbClr val="058603"/>
                  </a:solidFill>
                  <a:effectLst/>
                  <a:uLnTx/>
                  <a:uFillTx/>
                  <a:cs typeface="+mn-ea"/>
                  <a:sym typeface="+mn-lt"/>
                </a:rPr>
                <a:t>》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三年级下册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矩形: 圆角 18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 flipH="1">
            <a:off x="2326631" y="5067140"/>
            <a:ext cx="2467179" cy="321642"/>
            <a:chOff x="10185400" y="5731858"/>
            <a:chExt cx="1384360" cy="321642"/>
          </a:xfrm>
        </p:grpSpPr>
        <p:sp>
          <p:nvSpPr>
            <p:cNvPr id="21" name="矩形 20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cs typeface="+mn-ea"/>
                <a:sym typeface="+mn-lt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305290" y="1393190"/>
            <a:ext cx="11785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lòu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189095" y="2286000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0800" y="2286000"/>
            <a:ext cx="691070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左右结构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氵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遗漏 漏洞 泄漏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这次行动计划谁也不能泄露出去。</a:t>
            </a:r>
          </a:p>
        </p:txBody>
      </p:sp>
      <p:graphicFrame>
        <p:nvGraphicFramePr>
          <p:cNvPr id="8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矩形 8">
            <a:hlinkClick r:id="" action="ppaction://noaction"/>
          </p:cNvPr>
          <p:cNvSpPr/>
          <p:nvPr/>
        </p:nvSpPr>
        <p:spPr>
          <a:xfrm>
            <a:off x="9159561" y="216246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漏</a:t>
            </a:r>
          </a:p>
        </p:txBody>
      </p:sp>
      <p:pic>
        <p:nvPicPr>
          <p:cNvPr id="10" name="优酷录屏2020-2-8-18-46-31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0080" y="2404745"/>
            <a:ext cx="3289935" cy="31921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4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1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cs typeface="+mn-ea"/>
                <a:sym typeface="+mn-lt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272905" y="1443355"/>
            <a:ext cx="13811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wèi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732655" y="2286000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655945" y="2262505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左右结构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口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喂养   喂鸡    喂牛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村民们喂养的家畜,已经被敌人一扫而光了。</a:t>
            </a:r>
          </a:p>
        </p:txBody>
      </p:sp>
      <p:graphicFrame>
        <p:nvGraphicFramePr>
          <p:cNvPr id="8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矩形 8">
            <a:hlinkClick r:id="" action="ppaction://noaction"/>
          </p:cNvPr>
          <p:cNvSpPr/>
          <p:nvPr/>
        </p:nvSpPr>
        <p:spPr>
          <a:xfrm>
            <a:off x="9159561" y="216246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喂</a:t>
            </a:r>
          </a:p>
        </p:txBody>
      </p:sp>
      <p:pic>
        <p:nvPicPr>
          <p:cNvPr id="10" name="优酷录屏2020-2-8-18-47-4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8855" y="2483485"/>
            <a:ext cx="2794635" cy="29298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cs typeface="+mn-ea"/>
                <a:sym typeface="+mn-lt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085580" y="1443355"/>
            <a:ext cx="14433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pàng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732655" y="2286000"/>
            <a:ext cx="212788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造句：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763260" y="2286000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左右结构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月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肥胖 发胖 胖子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小军多次讥笑我太肥胖。</a:t>
            </a:r>
          </a:p>
        </p:txBody>
      </p:sp>
      <p:graphicFrame>
        <p:nvGraphicFramePr>
          <p:cNvPr id="8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矩形 8">
            <a:hlinkClick r:id="" action="ppaction://noaction"/>
          </p:cNvPr>
          <p:cNvSpPr/>
          <p:nvPr/>
        </p:nvSpPr>
        <p:spPr>
          <a:xfrm>
            <a:off x="9159561" y="216246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胖</a:t>
            </a:r>
          </a:p>
        </p:txBody>
      </p:sp>
      <p:pic>
        <p:nvPicPr>
          <p:cNvPr id="10" name="优酷录屏2020-2-8-18-47-34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9965" y="2570480"/>
            <a:ext cx="2773045" cy="26777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cs typeface="+mn-ea"/>
                <a:sym typeface="+mn-lt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412605" y="1443355"/>
            <a:ext cx="13119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lǘ 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07255" y="2263140"/>
            <a:ext cx="212788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造句：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621020" y="2263140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左右结构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马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毛驴     胖驴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那朵云，像一头小毛驴。</a:t>
            </a:r>
          </a:p>
        </p:txBody>
      </p:sp>
      <p:graphicFrame>
        <p:nvGraphicFramePr>
          <p:cNvPr id="8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矩形 8">
            <a:hlinkClick r:id="" action="ppaction://noaction"/>
          </p:cNvPr>
          <p:cNvSpPr/>
          <p:nvPr/>
        </p:nvSpPr>
        <p:spPr>
          <a:xfrm>
            <a:off x="9159561" y="216246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驴</a:t>
            </a:r>
          </a:p>
        </p:txBody>
      </p:sp>
      <p:pic>
        <p:nvPicPr>
          <p:cNvPr id="10" name="优酷录屏2020-2-8-18-48-3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26820" y="2677160"/>
            <a:ext cx="2759075" cy="2570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cs typeface="+mn-ea"/>
                <a:sym typeface="+mn-lt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252585" y="1443355"/>
            <a:ext cx="10579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zéi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370705" y="2263775"/>
            <a:ext cx="212788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造句：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277485" y="2267585"/>
            <a:ext cx="649160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左右结构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贝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窃贼 盗贼   贼头贼脑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他是个贼头贼脑的家伙。</a:t>
            </a:r>
          </a:p>
        </p:txBody>
      </p:sp>
      <p:graphicFrame>
        <p:nvGraphicFramePr>
          <p:cNvPr id="8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矩形 8">
            <a:hlinkClick r:id="" action="ppaction://noaction"/>
          </p:cNvPr>
          <p:cNvSpPr/>
          <p:nvPr/>
        </p:nvSpPr>
        <p:spPr>
          <a:xfrm>
            <a:off x="9159561" y="216246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贼</a:t>
            </a:r>
          </a:p>
        </p:txBody>
      </p:sp>
      <p:pic>
        <p:nvPicPr>
          <p:cNvPr id="10" name="优酷录屏2020-2-8-18-48-39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4265" y="2667635"/>
            <a:ext cx="2689225" cy="27457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cs typeface="+mn-ea"/>
                <a:sym typeface="+mn-lt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210675" y="1443355"/>
            <a:ext cx="1006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láng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732655" y="2286000"/>
            <a:ext cx="212788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造句：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763260" y="2286000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左右结构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犭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狼狈     狼狗  灰太狼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我们要学习灰太狼永不放弃的精神。</a:t>
            </a:r>
          </a:p>
        </p:txBody>
      </p:sp>
      <p:graphicFrame>
        <p:nvGraphicFramePr>
          <p:cNvPr id="14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矩形 14">
            <a:hlinkClick r:id="" action="ppaction://noaction"/>
          </p:cNvPr>
          <p:cNvSpPr/>
          <p:nvPr/>
        </p:nvSpPr>
        <p:spPr>
          <a:xfrm>
            <a:off x="9159561" y="216246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狼</a:t>
            </a:r>
          </a:p>
        </p:txBody>
      </p:sp>
      <p:pic>
        <p:nvPicPr>
          <p:cNvPr id="16" name="优酷录屏2020-2-8-18-49-12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14145" y="2636520"/>
            <a:ext cx="2571750" cy="2581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cs typeface="+mn-ea"/>
                <a:sym typeface="+mn-lt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210675" y="1443355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mò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732655" y="2286000"/>
            <a:ext cx="212788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造句：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803265" y="2286000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上下结构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艹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莫名其妙 莫大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这个人出尔反尔，真叫人莫名其妙。</a:t>
            </a:r>
          </a:p>
        </p:txBody>
      </p:sp>
      <p:graphicFrame>
        <p:nvGraphicFramePr>
          <p:cNvPr id="8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矩形 8">
            <a:hlinkClick r:id="" action="ppaction://noaction"/>
          </p:cNvPr>
          <p:cNvSpPr/>
          <p:nvPr/>
        </p:nvSpPr>
        <p:spPr>
          <a:xfrm>
            <a:off x="9159561" y="216246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莫</a:t>
            </a:r>
          </a:p>
        </p:txBody>
      </p:sp>
      <p:pic>
        <p:nvPicPr>
          <p:cNvPr id="10" name="优酷录屏2020-2-8-18-49-59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16380" y="2472055"/>
            <a:ext cx="2649220" cy="27457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cs typeface="+mn-ea"/>
                <a:sym typeface="+mn-lt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482455" y="1443355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lì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577080" y="2292350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63540" y="2316480"/>
            <a:ext cx="621792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半包围结构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严厉 厉害  再接再厉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由于和同学打架,他受到了老师严厉的批评。</a:t>
            </a:r>
          </a:p>
        </p:txBody>
      </p:sp>
      <p:graphicFrame>
        <p:nvGraphicFramePr>
          <p:cNvPr id="8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矩形 8">
            <a:hlinkClick r:id="" action="ppaction://noaction"/>
          </p:cNvPr>
          <p:cNvSpPr/>
          <p:nvPr/>
        </p:nvSpPr>
        <p:spPr>
          <a:xfrm>
            <a:off x="9159561" y="216246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厉</a:t>
            </a:r>
          </a:p>
        </p:txBody>
      </p:sp>
      <p:pic>
        <p:nvPicPr>
          <p:cNvPr id="10" name="优酷录屏2020-2-8-18-50-27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93495" y="2675890"/>
            <a:ext cx="2891790" cy="27374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cs typeface="+mn-ea"/>
                <a:sym typeface="+mn-lt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288145" y="1443355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bào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732655" y="2286000"/>
            <a:ext cx="212788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造句：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763260" y="2286000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左右结构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扌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抱怨 拥抱 怀抱 抱歉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同学们总是抱怨寝室的环境不好。</a:t>
            </a:r>
          </a:p>
        </p:txBody>
      </p:sp>
      <p:graphicFrame>
        <p:nvGraphicFramePr>
          <p:cNvPr id="8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矩形 8">
            <a:hlinkClick r:id="" action="ppaction://noaction"/>
          </p:cNvPr>
          <p:cNvSpPr/>
          <p:nvPr/>
        </p:nvSpPr>
        <p:spPr>
          <a:xfrm>
            <a:off x="9159561" y="216246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抱</a:t>
            </a:r>
          </a:p>
        </p:txBody>
      </p:sp>
      <p:pic>
        <p:nvPicPr>
          <p:cNvPr id="10" name="优酷录屏2020-2-8-18-50-53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20165" y="2317750"/>
            <a:ext cx="2880995" cy="29298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cs typeface="+mn-ea"/>
                <a:sym typeface="+mn-lt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301480" y="1443355"/>
            <a:ext cx="13525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jià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732655" y="2286000"/>
            <a:ext cx="212788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造句：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590540" y="2286000"/>
            <a:ext cx="527621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上下结构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木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打架   葡萄架   木架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我们喜欢在葡萄架下捉迷藏。</a:t>
            </a:r>
          </a:p>
        </p:txBody>
      </p:sp>
      <p:graphicFrame>
        <p:nvGraphicFramePr>
          <p:cNvPr id="14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矩形 14">
            <a:hlinkClick r:id="" action="ppaction://noaction"/>
          </p:cNvPr>
          <p:cNvSpPr/>
          <p:nvPr/>
        </p:nvSpPr>
        <p:spPr>
          <a:xfrm>
            <a:off x="9159561" y="216246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架</a:t>
            </a:r>
          </a:p>
        </p:txBody>
      </p:sp>
      <p:pic>
        <p:nvPicPr>
          <p:cNvPr id="16" name="优酷录屏2020-2-8-18-51-21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89355" y="2452370"/>
            <a:ext cx="2910840" cy="2765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4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>
                <p:cTn id="1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cs typeface="+mn-ea"/>
                <a:sym typeface="+mn-lt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矩形: 圆角 34"/>
          <p:cNvSpPr/>
          <p:nvPr/>
        </p:nvSpPr>
        <p:spPr>
          <a:xfrm rot="2700000" flipH="1">
            <a:off x="5177975" y="437172"/>
            <a:ext cx="12727474" cy="5250720"/>
          </a:xfrm>
          <a:prstGeom prst="roundRect">
            <a:avLst/>
          </a:prstGeom>
          <a:solidFill>
            <a:srgbClr val="0586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64" name="图片 6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52750" y="0"/>
            <a:ext cx="7690637" cy="3762968"/>
          </a:xfrm>
          <a:custGeom>
            <a:avLst/>
            <a:gdLst>
              <a:gd name="connsiteX0" fmla="*/ 0 w 8838076"/>
              <a:gd name="connsiteY0" fmla="*/ 0 h 4632934"/>
              <a:gd name="connsiteX1" fmla="*/ 8410285 w 8838076"/>
              <a:gd name="connsiteY1" fmla="*/ 0 h 4632934"/>
              <a:gd name="connsiteX2" fmla="*/ 8561648 w 8838076"/>
              <a:gd name="connsiteY2" fmla="*/ 151363 h 4632934"/>
              <a:gd name="connsiteX3" fmla="*/ 8561648 w 8838076"/>
              <a:gd name="connsiteY3" fmla="*/ 1486075 h 4632934"/>
              <a:gd name="connsiteX4" fmla="*/ 5691218 w 8838076"/>
              <a:gd name="connsiteY4" fmla="*/ 4356506 h 4632934"/>
              <a:gd name="connsiteX5" fmla="*/ 4356506 w 8838076"/>
              <a:gd name="connsiteY5" fmla="*/ 4356506 h 4632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38076" h="4632934">
                <a:moveTo>
                  <a:pt x="0" y="0"/>
                </a:moveTo>
                <a:lnTo>
                  <a:pt x="8410285" y="0"/>
                </a:lnTo>
                <a:lnTo>
                  <a:pt x="8561648" y="151363"/>
                </a:lnTo>
                <a:cubicBezTo>
                  <a:pt x="8930219" y="519934"/>
                  <a:pt x="8930219" y="1117504"/>
                  <a:pt x="8561648" y="1486075"/>
                </a:cubicBezTo>
                <a:lnTo>
                  <a:pt x="5691218" y="4356506"/>
                </a:lnTo>
                <a:cubicBezTo>
                  <a:pt x="5322647" y="4725077"/>
                  <a:pt x="4725077" y="4725077"/>
                  <a:pt x="4356506" y="4356506"/>
                </a:cubicBezTo>
                <a:close/>
              </a:path>
            </a:pathLst>
          </a:custGeom>
        </p:spPr>
      </p:pic>
      <p:sp>
        <p:nvSpPr>
          <p:cNvPr id="103" name="矩形: 圆角 102"/>
          <p:cNvSpPr/>
          <p:nvPr/>
        </p:nvSpPr>
        <p:spPr>
          <a:xfrm rot="18900000" flipV="1">
            <a:off x="-1038969" y="-147567"/>
            <a:ext cx="2198906" cy="485058"/>
          </a:xfrm>
          <a:prstGeom prst="roundRect">
            <a:avLst/>
          </a:prstGeom>
          <a:solidFill>
            <a:srgbClr val="0586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381395" y="1801761"/>
            <a:ext cx="2594670" cy="747352"/>
            <a:chOff x="360" y="260"/>
            <a:chExt cx="4989" cy="1437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983" y="622"/>
              <a:ext cx="191" cy="7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797" y="572"/>
              <a:ext cx="3552" cy="8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课前导读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381395" y="2666743"/>
            <a:ext cx="2594670" cy="747352"/>
            <a:chOff x="360" y="260"/>
            <a:chExt cx="4989" cy="1437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983" y="622"/>
              <a:ext cx="191" cy="7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797" y="553"/>
              <a:ext cx="3552" cy="8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字词揭秘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381395" y="3531725"/>
            <a:ext cx="2594670" cy="747352"/>
            <a:chOff x="360" y="260"/>
            <a:chExt cx="4989" cy="1437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983" y="622"/>
              <a:ext cx="191" cy="7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797" y="553"/>
              <a:ext cx="3552" cy="8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课文讲解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381395" y="4396707"/>
            <a:ext cx="2594670" cy="747352"/>
            <a:chOff x="360" y="260"/>
            <a:chExt cx="4989" cy="1437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983" y="622"/>
              <a:ext cx="191" cy="7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肆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797" y="553"/>
              <a:ext cx="3552" cy="8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课堂小结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381395" y="5261688"/>
            <a:ext cx="2594670" cy="747352"/>
            <a:chOff x="360" y="260"/>
            <a:chExt cx="4989" cy="1437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983" y="622"/>
              <a:ext cx="191" cy="7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伍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797" y="553"/>
              <a:ext cx="3552" cy="8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课堂练习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cs typeface="+mn-ea"/>
                <a:sym typeface="+mn-lt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302115" y="1443355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jiāo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732655" y="2286000"/>
            <a:ext cx="212788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造句：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772150" y="2286000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左右结构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月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橡胶 胶着 阿胶 胶合板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我需要一筒胶水。</a:t>
            </a:r>
          </a:p>
        </p:txBody>
      </p:sp>
      <p:graphicFrame>
        <p:nvGraphicFramePr>
          <p:cNvPr id="8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矩形 8">
            <a:hlinkClick r:id="" action="ppaction://noaction"/>
          </p:cNvPr>
          <p:cNvSpPr/>
          <p:nvPr/>
        </p:nvSpPr>
        <p:spPr>
          <a:xfrm>
            <a:off x="9159561" y="216246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胶</a:t>
            </a:r>
          </a:p>
        </p:txBody>
      </p:sp>
      <p:pic>
        <p:nvPicPr>
          <p:cNvPr id="10" name="优酷录屏2020-2-8-18-51-50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71955" y="2769235"/>
            <a:ext cx="2582545" cy="2448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cs typeface="+mn-ea"/>
                <a:sym typeface="+mn-lt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210675" y="1443355"/>
            <a:ext cx="1006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zhān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732655" y="2286000"/>
            <a:ext cx="212788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造句：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763260" y="2286000"/>
            <a:ext cx="496062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左右结构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粘贴      粘胶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新生的幼林，多像婴儿头上的绒花。</a:t>
            </a:r>
          </a:p>
        </p:txBody>
      </p:sp>
      <p:graphicFrame>
        <p:nvGraphicFramePr>
          <p:cNvPr id="8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矩形 8">
            <a:hlinkClick r:id="" action="ppaction://noaction"/>
          </p:cNvPr>
          <p:cNvSpPr/>
          <p:nvPr/>
        </p:nvSpPr>
        <p:spPr>
          <a:xfrm>
            <a:off x="9159561" y="216246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粘</a:t>
            </a:r>
          </a:p>
        </p:txBody>
      </p:sp>
      <p:pic>
        <p:nvPicPr>
          <p:cNvPr id="10" name="优酷录屏2020-2-8-18-52-19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41780" y="2677160"/>
            <a:ext cx="2585085" cy="2570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cs typeface="+mn-ea"/>
                <a:sym typeface="+mn-lt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210675" y="1443355"/>
            <a:ext cx="1006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piān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732655" y="2286000"/>
            <a:ext cx="212788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造句：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763260" y="2286000"/>
            <a:ext cx="496062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左右结构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亻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偏向 偏离 偏差 偏偏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让我消除那个愚蠢的偏见。</a:t>
            </a:r>
          </a:p>
        </p:txBody>
      </p:sp>
      <p:graphicFrame>
        <p:nvGraphicFramePr>
          <p:cNvPr id="14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矩形 14">
            <a:hlinkClick r:id="" action="ppaction://noaction"/>
          </p:cNvPr>
          <p:cNvSpPr/>
          <p:nvPr/>
        </p:nvSpPr>
        <p:spPr>
          <a:xfrm>
            <a:off x="9159561" y="216246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偏</a:t>
            </a:r>
          </a:p>
        </p:txBody>
      </p:sp>
      <p:pic>
        <p:nvPicPr>
          <p:cNvPr id="16" name="优酷录屏2020-2-8-18-52-50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33500" y="2574925"/>
            <a:ext cx="2880995" cy="2838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cs typeface="+mn-ea"/>
                <a:sym typeface="+mn-lt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脉络梳理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clrChange>
              <a:clrFrom>
                <a:srgbClr val="F9F8F4"/>
              </a:clrFrom>
              <a:clrTo>
                <a:srgbClr val="F9F8F4">
                  <a:alpha val="0"/>
                </a:srgbClr>
              </a:clrTo>
            </a:clrChange>
          </a:blip>
          <a:srcRect l="56007" t="28927" r="8291" b="27198"/>
          <a:stretch>
            <a:fillRect/>
          </a:stretch>
        </p:blipFill>
        <p:spPr>
          <a:xfrm>
            <a:off x="8512764" y="3766708"/>
            <a:ext cx="2597785" cy="2394585"/>
          </a:xfrm>
          <a:prstGeom prst="roundRect">
            <a:avLst/>
          </a:prstGeom>
        </p:spPr>
      </p:pic>
      <p:sp>
        <p:nvSpPr>
          <p:cNvPr id="17" name="TextBox 17"/>
          <p:cNvSpPr txBox="1">
            <a:spLocks noChangeArrowheads="1"/>
          </p:cNvSpPr>
          <p:nvPr/>
        </p:nvSpPr>
        <p:spPr bwMode="auto">
          <a:xfrm>
            <a:off x="948691" y="1330506"/>
            <a:ext cx="8862966" cy="36334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第一部分（1~9自然段）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老爷爷老婆婆说“漏”，吓跑了虎和贼。</a:t>
            </a:r>
          </a:p>
          <a:p>
            <a:pPr marL="0" marR="0" lvl="0" indent="0" algn="l" defTabSz="914400" rtl="0" eaLnBrk="0" fontAlgn="auto" latinLnBrk="0" hangingPunct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第二部分（10~18自然段）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虎和贼偷驴不成，反而被对方吓昏了过去。</a:t>
            </a:r>
          </a:p>
          <a:p>
            <a:pPr marL="0" marR="0" lvl="0" indent="0" algn="l" defTabSz="914400" rtl="0" eaLnBrk="0" fontAlgn="auto" latinLnBrk="0" hangingPunct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第一部分（19~20自然段）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老爷爷老婆婆再说“漏”。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cs typeface="+mn-ea"/>
                <a:sym typeface="+mn-lt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课文精讲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078113" y="2679382"/>
            <a:ext cx="4124960" cy="2330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cs typeface="+mn-ea"/>
                <a:sym typeface="+mn-lt"/>
              </a:rPr>
              <a:t>从前，有一户人家：一个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uLnTx/>
                <a:uFillTx/>
                <a:cs typeface="+mn-ea"/>
                <a:sym typeface="+mn-lt"/>
              </a:rPr>
              <a:t>老爷爷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cs typeface="+mn-ea"/>
                <a:sym typeface="+mn-lt"/>
              </a:rPr>
              <a:t>，一个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uLnTx/>
                <a:uFillTx/>
                <a:cs typeface="+mn-ea"/>
                <a:sym typeface="+mn-lt"/>
              </a:rPr>
              <a:t>老婆婆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cs typeface="+mn-ea"/>
                <a:sym typeface="+mn-lt"/>
              </a:rPr>
              <a:t>，还喂着一头黑脊背、白胸脯的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uLnTx/>
                <a:uFillTx/>
                <a:cs typeface="+mn-ea"/>
                <a:sym typeface="+mn-lt"/>
              </a:rPr>
              <a:t>小胖驴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cs typeface="+mn-ea"/>
                <a:sym typeface="+mn-lt"/>
              </a:rPr>
              <a:t>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965073"/>
            <a:ext cx="4351655" cy="33270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cs typeface="+mn-ea"/>
                <a:sym typeface="+mn-lt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课文精讲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576401" y="3321685"/>
            <a:ext cx="3103880" cy="1055269"/>
          </a:xfrm>
          <a:prstGeom prst="wedgeRoundRectCallout">
            <a:avLst>
              <a:gd name="adj1" fmla="val -64607"/>
              <a:gd name="adj2" fmla="val 31576"/>
              <a:gd name="adj3" fmla="val 16667"/>
            </a:avLst>
          </a:prstGeom>
          <a:solidFill>
            <a:srgbClr val="87CDD5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贼手痒，一心想着偷这头小胖驴。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51931" y="3321685"/>
            <a:ext cx="2322195" cy="1533347"/>
          </a:xfrm>
          <a:prstGeom prst="wedgeRoundRectCallout">
            <a:avLst>
              <a:gd name="adj1" fmla="val 63891"/>
              <a:gd name="adj2" fmla="val 32086"/>
              <a:gd name="adj3" fmla="val 16667"/>
            </a:avLst>
          </a:prstGeom>
          <a:solidFill>
            <a:srgbClr val="BBE0E3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老虎嘴馋，一心想着吃这头小胖驴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836761" y="1837055"/>
            <a:ext cx="6228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山上住着一只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老虎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，山下住着一个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贼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rcRect t="15878"/>
          <a:stretch>
            <a:fillRect/>
          </a:stretch>
        </p:blipFill>
        <p:spPr>
          <a:xfrm>
            <a:off x="3410676" y="2761615"/>
            <a:ext cx="4765040" cy="2733675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cs typeface="+mn-ea"/>
                <a:sym typeface="+mn-lt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课文精讲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767330" y="1963874"/>
            <a:ext cx="5161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老爷爷、老婆婆是怎么说漏的？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692390" y="2569029"/>
            <a:ext cx="3846195" cy="2479211"/>
          </a:xfrm>
          <a:prstGeom prst="wedgeEllipseCallout">
            <a:avLst>
              <a:gd name="adj1" fmla="val -48794"/>
              <a:gd name="adj2" fmla="val 40050"/>
            </a:avLst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B0F0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老爷爷说：“好像有什么声音在响？”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50900" y="3104969"/>
            <a:ext cx="3671570" cy="1942913"/>
          </a:xfrm>
          <a:prstGeom prst="wedgeRoundRectCallout">
            <a:avLst>
              <a:gd name="adj1" fmla="val 55309"/>
              <a:gd name="adj2" fmla="val 59188"/>
              <a:gd name="adj3" fmla="val 16667"/>
            </a:avLst>
          </a:prstGeom>
          <a:noFill/>
          <a:ln w="2540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老婆婆说：“唉！管他狼哩，管他虎哩，我什么都不怕，就怕漏！”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rcRect l="50000" t="21065" r="5871" b="19172"/>
          <a:stretch>
            <a:fillRect/>
          </a:stretch>
        </p:blipFill>
        <p:spPr>
          <a:xfrm>
            <a:off x="4822825" y="3104969"/>
            <a:ext cx="2546350" cy="2881630"/>
          </a:xfrm>
          <a:prstGeom prst="round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cs typeface="+mn-ea"/>
                <a:sym typeface="+mn-lt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课文精讲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159216" y="1554390"/>
            <a:ext cx="6939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老爷爷老婆婆所说的“漏”其实指的什么？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468211" y="3058705"/>
            <a:ext cx="4612640" cy="2247633"/>
          </a:xfrm>
          <a:prstGeom prst="wedgeRoundRectCallout">
            <a:avLst>
              <a:gd name="adj1" fmla="val 64688"/>
              <a:gd name="adj2" fmla="val 36175"/>
              <a:gd name="adj3" fmla="val 16667"/>
            </a:avLst>
          </a:prstGeom>
          <a:noFill/>
          <a:ln w="349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“滴答，滴答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——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他们抬头看看屋顶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——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唉，说怕漏，偏就又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漏雨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了！”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 l="50000" t="21065" r="5871" b="19172"/>
          <a:stretch>
            <a:fillRect/>
          </a:stretch>
        </p:blipFill>
        <p:spPr>
          <a:xfrm>
            <a:off x="7044781" y="2104935"/>
            <a:ext cx="3429000" cy="388112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cs typeface="+mn-ea"/>
                <a:sym typeface="+mn-lt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课文精讲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94410" y="4846502"/>
            <a:ext cx="10520680" cy="11350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    贼蹲在屋顶上想：“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走南闯北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我什么都听过，就是没听说过‘漏’，莫非‘漏’比我还厉害？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10565" y="1771197"/>
            <a:ext cx="10803890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老虎趴在驴圈里想：“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翻山越岭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我什么都见过，就是没见过‘漏’，莫非‘漏’比我还厉害？”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403350" y="3128827"/>
            <a:ext cx="8813800" cy="1438656"/>
          </a:xfrm>
          <a:prstGeom prst="hexagon">
            <a:avLst/>
          </a:prstGeom>
          <a:solidFill>
            <a:srgbClr val="FFC5C5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心理描写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翻山越岭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”“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走南闯北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”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写出了老虎和贼的见多识广，从而更加突出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漏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”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的神秘。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cs typeface="+mn-ea"/>
                <a:sym typeface="+mn-lt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课文精讲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103992" y="1256484"/>
            <a:ext cx="976566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老虎听得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浑身发抖，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贼听得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腿脚发软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。贼心里害怕，脚下一滑，扑通从屋顶的窟窿里跌下来，正巧摔在虎背上。老虎未料到房上会有东西掉下来，心想：坏事，‘漏’捉我来了！撒腿就往外跑。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796642" y="3532324"/>
            <a:ext cx="4699000" cy="1363860"/>
          </a:xfrm>
          <a:prstGeom prst="snip2DiagRect">
            <a:avLst/>
          </a:prstGeom>
          <a:solidFill>
            <a:srgbClr val="BBE0E3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从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浑身发抖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”“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腿脚发软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”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可以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看出老虎和贼很怕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“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漏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”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934" y="3347647"/>
            <a:ext cx="3806190" cy="25723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cs typeface="+mn-ea"/>
                <a:sym typeface="+mn-lt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课前导读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216650" y="2422410"/>
            <a:ext cx="5176520" cy="22430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小朋友们好！“漏”是什么？为什么他能吓跑老虎和贼呢？这是一个怎样的故事？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今天让我们走进课文一探究竟吧。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166" y="2043430"/>
            <a:ext cx="4457065" cy="30010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cs typeface="+mn-ea"/>
                <a:sym typeface="+mn-lt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课文精讲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61390" y="4361996"/>
            <a:ext cx="9905365" cy="11350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     贼也想：“‘漏’真厉害，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像旋风一样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，停都不停，一定是驮到家在吃我。到树跟前，得想法蹿上去，好逃命。”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92835" y="1808026"/>
            <a:ext cx="9839325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老虎想：“‘漏’真厉害，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像粘胶一样，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贴住我了。到树跟前，得把它蹭下来。好逃命。”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861050" y="2435406"/>
            <a:ext cx="1212850" cy="649188"/>
          </a:xfrm>
          <a:prstGeom prst="teardrop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比喻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958965" y="5388791"/>
            <a:ext cx="1212850" cy="649188"/>
          </a:xfrm>
          <a:prstGeom prst="teardrop">
            <a:avLst/>
          </a:prstGeom>
          <a:solidFill>
            <a:srgbClr val="D5B9E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比喻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537335" y="3388541"/>
            <a:ext cx="8859520" cy="649188"/>
          </a:xfrm>
          <a:prstGeom prst="flowChartTerminator">
            <a:avLst/>
          </a:prstGeom>
          <a:solidFill>
            <a:srgbClr val="D5B9E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这两句分别是老虎和贼的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心理描写，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突出了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漏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”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的神秘。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ldLvl="0" animBg="1"/>
      <p:bldP spid="8" grpId="0" bldLvl="0" animBg="1"/>
      <p:bldP spid="9" grpId="0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cs typeface="+mn-ea"/>
                <a:sym typeface="+mn-lt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课堂小结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460694" y="2448106"/>
            <a:ext cx="680148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这篇民间故事采用误会和巧合的方式，记叙了老虎和贼误把漏雨的“漏”当成怪物而疲于奔命的故事，其中蕴含着深刻的道理，也彰显了中国语言文字的魅力。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99" y="2860750"/>
            <a:ext cx="3029373" cy="4010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cs typeface="+mn-ea"/>
                <a:sym typeface="+mn-lt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板书设计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06805" y="2224405"/>
            <a:ext cx="7483475" cy="3538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                贼、老虎：“漏”指一只怪兽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“漏”是？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               老公公老婆婆：“漏”指“漏雨”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903345" y="2107565"/>
            <a:ext cx="2219325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304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en-US" altLang="zh-CN" sz="4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27 </a:t>
            </a:r>
            <a:r>
              <a: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漏</a:t>
            </a:r>
          </a:p>
        </p:txBody>
      </p:sp>
      <p:pic>
        <p:nvPicPr>
          <p:cNvPr id="9" name="图片 8"/>
          <p:cNvPicPr/>
          <p:nvPr/>
        </p:nvPicPr>
        <p:blipFill>
          <a:blip r:embed="rId2"/>
          <a:stretch>
            <a:fillRect/>
          </a:stretch>
        </p:blipFill>
        <p:spPr>
          <a:xfrm>
            <a:off x="2934335" y="3624580"/>
            <a:ext cx="497840" cy="178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rcRect t="15878"/>
          <a:stretch>
            <a:fillRect/>
          </a:stretch>
        </p:blipFill>
        <p:spPr>
          <a:xfrm>
            <a:off x="8358868" y="1433090"/>
            <a:ext cx="3027952" cy="1709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cs typeface="+mn-ea"/>
                <a:sym typeface="+mn-lt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课堂练习</a:t>
            </a:r>
          </a:p>
        </p:txBody>
      </p:sp>
      <p:sp>
        <p:nvSpPr>
          <p:cNvPr id="5" name="矩形 17"/>
          <p:cNvSpPr/>
          <p:nvPr/>
        </p:nvSpPr>
        <p:spPr>
          <a:xfrm>
            <a:off x="745490" y="1272630"/>
            <a:ext cx="10972800" cy="3538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一、根据意思写词语。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（1）形容到过的地方很多，见过世面，生活经验丰富。 （               ）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（2）螺旋状运动的风。                             （            ）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（3）不服气，事情的结果没有达到自己的期望值。     （           ）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030738" y="243404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走南闯北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013609" y="332177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旋风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745527" y="416371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不甘心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cs typeface="+mn-ea"/>
                <a:sym typeface="+mn-lt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课堂练习</a:t>
            </a:r>
          </a:p>
        </p:txBody>
      </p:sp>
      <p:sp>
        <p:nvSpPr>
          <p:cNvPr id="5" name="矩形 17"/>
          <p:cNvSpPr/>
          <p:nvPr/>
        </p:nvSpPr>
        <p:spPr>
          <a:xfrm>
            <a:off x="986790" y="2000250"/>
            <a:ext cx="10052685" cy="3538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二、根据课文理解填空。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让贼害怕的“漏”，实际上就是（         ），让老虎害怕的“漏”，实际上就是（         ）；而老爷爷和老婆婆口中害怕的“漏”实际上是怕（           ）。                                           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080885" y="3168015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老虎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853305" y="4092575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贼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13250" y="4891405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漏雨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cs typeface="+mn-ea"/>
                <a:sym typeface="+mn-lt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课堂练习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41245" y="1946350"/>
            <a:ext cx="8803423" cy="192078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1.把故事讲给爸爸妈妈听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2.你还知道哪些有趣的故事，与同学们分享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。 </a:t>
            </a:r>
          </a:p>
        </p:txBody>
      </p:sp>
      <p:pic>
        <p:nvPicPr>
          <p:cNvPr id="7" name="图片 6" descr="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0743" y="3330491"/>
            <a:ext cx="2293257" cy="31288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cs typeface="+mn-ea"/>
                <a:sym typeface="+mn-lt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矩形: 圆角 34"/>
          <p:cNvSpPr/>
          <p:nvPr/>
        </p:nvSpPr>
        <p:spPr>
          <a:xfrm rot="2700000" flipH="1">
            <a:off x="5177975" y="437172"/>
            <a:ext cx="12727474" cy="5250720"/>
          </a:xfrm>
          <a:prstGeom prst="roundRect">
            <a:avLst/>
          </a:prstGeom>
          <a:solidFill>
            <a:srgbClr val="0586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64" name="图片 6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52750" y="0"/>
            <a:ext cx="7690637" cy="3762968"/>
          </a:xfrm>
          <a:custGeom>
            <a:avLst/>
            <a:gdLst>
              <a:gd name="connsiteX0" fmla="*/ 0 w 8838076"/>
              <a:gd name="connsiteY0" fmla="*/ 0 h 4632934"/>
              <a:gd name="connsiteX1" fmla="*/ 8410285 w 8838076"/>
              <a:gd name="connsiteY1" fmla="*/ 0 h 4632934"/>
              <a:gd name="connsiteX2" fmla="*/ 8561648 w 8838076"/>
              <a:gd name="connsiteY2" fmla="*/ 151363 h 4632934"/>
              <a:gd name="connsiteX3" fmla="*/ 8561648 w 8838076"/>
              <a:gd name="connsiteY3" fmla="*/ 1486075 h 4632934"/>
              <a:gd name="connsiteX4" fmla="*/ 5691218 w 8838076"/>
              <a:gd name="connsiteY4" fmla="*/ 4356506 h 4632934"/>
              <a:gd name="connsiteX5" fmla="*/ 4356506 w 8838076"/>
              <a:gd name="connsiteY5" fmla="*/ 4356506 h 4632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38076" h="4632934">
                <a:moveTo>
                  <a:pt x="0" y="0"/>
                </a:moveTo>
                <a:lnTo>
                  <a:pt x="8410285" y="0"/>
                </a:lnTo>
                <a:lnTo>
                  <a:pt x="8561648" y="151363"/>
                </a:lnTo>
                <a:cubicBezTo>
                  <a:pt x="8930219" y="519934"/>
                  <a:pt x="8930219" y="1117504"/>
                  <a:pt x="8561648" y="1486075"/>
                </a:cubicBezTo>
                <a:lnTo>
                  <a:pt x="5691218" y="4356506"/>
                </a:lnTo>
                <a:cubicBezTo>
                  <a:pt x="5322647" y="4725077"/>
                  <a:pt x="4725077" y="4725077"/>
                  <a:pt x="4356506" y="4356506"/>
                </a:cubicBezTo>
                <a:close/>
              </a:path>
            </a:pathLst>
          </a:custGeom>
        </p:spPr>
      </p:pic>
      <p:sp>
        <p:nvSpPr>
          <p:cNvPr id="103" name="矩形: 圆角 102"/>
          <p:cNvSpPr/>
          <p:nvPr/>
        </p:nvSpPr>
        <p:spPr>
          <a:xfrm rot="18900000" flipV="1">
            <a:off x="-1038969" y="-147567"/>
            <a:ext cx="2198906" cy="485058"/>
          </a:xfrm>
          <a:prstGeom prst="roundRect">
            <a:avLst/>
          </a:prstGeom>
          <a:solidFill>
            <a:srgbClr val="0586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900105" y="2281626"/>
            <a:ext cx="5320231" cy="2294747"/>
            <a:chOff x="752564" y="2572624"/>
            <a:chExt cx="4557018" cy="2294747"/>
          </a:xfrm>
        </p:grpSpPr>
        <p:sp>
          <p:nvSpPr>
            <p:cNvPr id="16" name="文本框 15"/>
            <p:cNvSpPr txBox="1"/>
            <p:nvPr/>
          </p:nvSpPr>
          <p:spPr>
            <a:xfrm>
              <a:off x="766529" y="2572624"/>
              <a:ext cx="446685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6600" b="1" spc="600" dirty="0">
                  <a:solidFill>
                    <a:srgbClr val="058603"/>
                  </a:solidFill>
                  <a:cs typeface="+mn-ea"/>
                  <a:sym typeface="+mn-lt"/>
                </a:rPr>
                <a:t>感谢聆听</a:t>
              </a:r>
              <a:endParaRPr kumimoji="0" lang="en-US" altLang="zh-CN" sz="6600" b="1" i="0" u="none" strike="noStrike" kern="1200" cap="none" spc="600" normalizeH="0" baseline="0" noProof="0" dirty="0">
                <a:ln>
                  <a:noFill/>
                </a:ln>
                <a:solidFill>
                  <a:srgbClr val="058603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三年级下册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矩形: 圆角 18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 flipH="1">
            <a:off x="2326631" y="5328364"/>
            <a:ext cx="2467179" cy="321642"/>
            <a:chOff x="10185400" y="5731858"/>
            <a:chExt cx="1384360" cy="321642"/>
          </a:xfrm>
        </p:grpSpPr>
        <p:sp>
          <p:nvSpPr>
            <p:cNvPr id="21" name="矩形 20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cs typeface="+mn-ea"/>
                <a:sym typeface="+mn-lt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知识链接</a:t>
            </a:r>
          </a:p>
        </p:txBody>
      </p:sp>
      <p:sp>
        <p:nvSpPr>
          <p:cNvPr id="6" name="TextBox 3"/>
          <p:cNvSpPr txBox="1"/>
          <p:nvPr/>
        </p:nvSpPr>
        <p:spPr>
          <a:xfrm>
            <a:off x="3173730" y="2647632"/>
            <a:ext cx="8045813" cy="2935547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9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我国的民间故事包含了丰富的历史知识、深厚的民族情感，蕴含着英雄主义、乐观主义、人道主义等崇高的思想与美德，给人以知识、教诲、鼓舞和希望。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有的民间故事以连环漫画方式出现，非常有趣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820" y="2181225"/>
            <a:ext cx="1010920" cy="93281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798955" y="2893060"/>
            <a:ext cx="802640" cy="2703829"/>
          </a:xfrm>
          <a:prstGeom prst="verticalScroll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民间故事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cs typeface="+mn-ea"/>
                <a:sym typeface="+mn-lt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课前导读</a:t>
            </a:r>
          </a:p>
        </p:txBody>
      </p:sp>
      <p:sp>
        <p:nvSpPr>
          <p:cNvPr id="7" name="矩形 6"/>
          <p:cNvSpPr/>
          <p:nvPr/>
        </p:nvSpPr>
        <p:spPr>
          <a:xfrm>
            <a:off x="577999" y="1548039"/>
            <a:ext cx="8976360" cy="4217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（1）不认识的字可以看拼音，或者请教老师和同学。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（2）读准每一个字的字音，圈出生字词；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（3）读通每个句子，读不通顺的多读几遍；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（4）给每个自然段写上序号。                               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cs typeface="+mn-ea"/>
                <a:sym typeface="+mn-lt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676606" y="807810"/>
            <a:ext cx="2424430" cy="890171"/>
          </a:xfrm>
          <a:prstGeom prst="cloudCallout">
            <a:avLst>
              <a:gd name="adj1" fmla="val 41188"/>
              <a:gd name="adj2" fmla="val 66326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cs typeface="+mn-ea"/>
                <a:sym typeface="+mn-lt"/>
              </a:rPr>
              <a:t>我会认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82494" y="2391175"/>
            <a:ext cx="7658100" cy="20612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老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婆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婆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脊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背    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一个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贼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莫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非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巅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散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架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粘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胶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旋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风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顺势一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纵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91129" y="1869205"/>
            <a:ext cx="644728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pó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199584" y="1869205"/>
            <a:ext cx="5645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jǐ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479234" y="1869205"/>
            <a:ext cx="857158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zéi 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672399" y="1869205"/>
            <a:ext cx="843501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mò 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006419" y="3329705"/>
            <a:ext cx="704039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jià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038929" y="3329705"/>
            <a:ext cx="1869423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zhān jiāo 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044894" y="3329705"/>
            <a:ext cx="1042273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xuàn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673743" y="3376876"/>
            <a:ext cx="1028680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zòng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012384" y="4680985"/>
            <a:ext cx="5080000" cy="1112787"/>
          </a:xfrm>
          <a:prstGeom prst="wedgeRoundRectCallout">
            <a:avLst>
              <a:gd name="adj1" fmla="val -36612"/>
              <a:gd name="adj2" fmla="val -66456"/>
              <a:gd name="adj3" fmla="val 16667"/>
            </a:avLst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注意读准：平舌音“贼 纵”，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翘舌音“粘”，前鼻音“巅 旋”。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085034" y="3329705"/>
            <a:ext cx="10839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diān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946" y="1871472"/>
            <a:ext cx="1514687" cy="20052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bldLvl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cs typeface="+mn-ea"/>
                <a:sym typeface="+mn-lt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935016" y="1500350"/>
            <a:ext cx="2948305" cy="890171"/>
          </a:xfrm>
          <a:prstGeom prst="cloudCallout">
            <a:avLst>
              <a:gd name="adj1" fmla="val 41188"/>
              <a:gd name="adj2" fmla="val 66326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cs typeface="+mn-ea"/>
                <a:sym typeface="+mn-lt"/>
              </a:rPr>
              <a:t>识字方法</a:t>
            </a:r>
          </a:p>
        </p:txBody>
      </p:sp>
      <p:sp>
        <p:nvSpPr>
          <p:cNvPr id="21" name="TextBox 37"/>
          <p:cNvSpPr txBox="1"/>
          <p:nvPr/>
        </p:nvSpPr>
        <p:spPr>
          <a:xfrm>
            <a:off x="990018" y="1835987"/>
            <a:ext cx="3853742" cy="14595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加一加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：月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+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半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胖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 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月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+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交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胶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990237" y="3927766"/>
            <a:ext cx="4176558" cy="1459684"/>
            <a:chOff x="2000" y="4910"/>
            <a:chExt cx="5421" cy="2299"/>
          </a:xfrm>
        </p:grpSpPr>
        <p:sp>
          <p:nvSpPr>
            <p:cNvPr id="23" name="TextBox 39"/>
            <p:cNvSpPr txBox="1"/>
            <p:nvPr/>
          </p:nvSpPr>
          <p:spPr>
            <a:xfrm>
              <a:off x="2000" y="4910"/>
              <a:ext cx="2776" cy="1152"/>
            </a:xfrm>
            <a:prstGeom prst="rect">
              <a:avLst/>
            </a:prstGeom>
            <a:noFill/>
          </p:spPr>
          <p:txBody>
            <a:bodyPr wrap="square" lIns="68571" tIns="34285" rIns="68571" bIns="34285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比较识字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：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    </a:t>
              </a:r>
            </a:p>
          </p:txBody>
        </p:sp>
        <p:sp>
          <p:nvSpPr>
            <p:cNvPr id="24" name="TextBox 41"/>
            <p:cNvSpPr txBox="1"/>
            <p:nvPr/>
          </p:nvSpPr>
          <p:spPr>
            <a:xfrm>
              <a:off x="5062" y="4910"/>
              <a:ext cx="2359" cy="2299"/>
            </a:xfrm>
            <a:prstGeom prst="rect">
              <a:avLst/>
            </a:prstGeom>
            <a:noFill/>
          </p:spPr>
          <p:txBody>
            <a:bodyPr wrap="square" lIns="68571" tIns="34285" rIns="68571" bIns="34285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户一驴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历一厉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168" y="3084198"/>
            <a:ext cx="2851909" cy="3775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cs typeface="+mn-ea"/>
                <a:sym typeface="+mn-lt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489043" y="918556"/>
            <a:ext cx="2424430" cy="895714"/>
          </a:xfrm>
          <a:prstGeom prst="cloudCallout">
            <a:avLst>
              <a:gd name="adj1" fmla="val 36399"/>
              <a:gd name="adj2" fmla="val 208922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cs typeface="+mn-ea"/>
                <a:sym typeface="+mn-lt"/>
              </a:rPr>
              <a:t>多音字</a:t>
            </a:r>
          </a:p>
        </p:txBody>
      </p:sp>
      <p:sp>
        <p:nvSpPr>
          <p:cNvPr id="6" name="文本框 2"/>
          <p:cNvSpPr txBox="1"/>
          <p:nvPr/>
        </p:nvSpPr>
        <p:spPr>
          <a:xfrm>
            <a:off x="930910" y="2627268"/>
            <a:ext cx="640080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圈</a:t>
            </a:r>
          </a:p>
        </p:txBody>
      </p:sp>
      <p:sp>
        <p:nvSpPr>
          <p:cNvPr id="7" name="左大括号 6"/>
          <p:cNvSpPr/>
          <p:nvPr/>
        </p:nvSpPr>
        <p:spPr>
          <a:xfrm>
            <a:off x="1498600" y="2332946"/>
            <a:ext cx="250825" cy="1330325"/>
          </a:xfrm>
          <a:prstGeom prst="leftBrace">
            <a:avLst>
              <a:gd name="adj1" fmla="val 26967"/>
              <a:gd name="adj2" fmla="val 50000"/>
            </a:avLst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07210" y="2233568"/>
            <a:ext cx="238078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______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猪圈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07210" y="3098756"/>
            <a:ext cx="238078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______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外圈</a:t>
            </a:r>
          </a:p>
        </p:txBody>
      </p:sp>
      <p:sp>
        <p:nvSpPr>
          <p:cNvPr id="10" name="文本框 19"/>
          <p:cNvSpPr txBox="1"/>
          <p:nvPr/>
        </p:nvSpPr>
        <p:spPr>
          <a:xfrm>
            <a:off x="1960563" y="2104346"/>
            <a:ext cx="105670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juàn</a:t>
            </a:r>
          </a:p>
        </p:txBody>
      </p:sp>
      <p:sp>
        <p:nvSpPr>
          <p:cNvPr id="11" name="文本框 20"/>
          <p:cNvSpPr txBox="1"/>
          <p:nvPr/>
        </p:nvSpPr>
        <p:spPr>
          <a:xfrm>
            <a:off x="1960563" y="2967946"/>
            <a:ext cx="105670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juàn</a:t>
            </a:r>
          </a:p>
        </p:txBody>
      </p:sp>
      <p:sp>
        <p:nvSpPr>
          <p:cNvPr id="12" name="文本框 2"/>
          <p:cNvSpPr txBox="1"/>
          <p:nvPr/>
        </p:nvSpPr>
        <p:spPr>
          <a:xfrm>
            <a:off x="5023485" y="2627268"/>
            <a:ext cx="640080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粘</a:t>
            </a:r>
          </a:p>
        </p:txBody>
      </p:sp>
      <p:sp>
        <p:nvSpPr>
          <p:cNvPr id="13" name="左大括号 12"/>
          <p:cNvSpPr/>
          <p:nvPr/>
        </p:nvSpPr>
        <p:spPr>
          <a:xfrm>
            <a:off x="5607685" y="2317706"/>
            <a:ext cx="250825" cy="1330325"/>
          </a:xfrm>
          <a:prstGeom prst="leftBrace">
            <a:avLst>
              <a:gd name="adj1" fmla="val 26967"/>
              <a:gd name="adj2" fmla="val 50000"/>
            </a:avLst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4"/>
          <p:cNvSpPr txBox="1"/>
          <p:nvPr/>
        </p:nvSpPr>
        <p:spPr>
          <a:xfrm>
            <a:off x="5899785" y="2233568"/>
            <a:ext cx="238078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______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粘贴</a:t>
            </a:r>
          </a:p>
        </p:txBody>
      </p:sp>
      <p:sp>
        <p:nvSpPr>
          <p:cNvPr id="15" name="文本框 5"/>
          <p:cNvSpPr txBox="1"/>
          <p:nvPr/>
        </p:nvSpPr>
        <p:spPr>
          <a:xfrm>
            <a:off x="5899785" y="3098756"/>
            <a:ext cx="238078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______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粘性</a:t>
            </a:r>
          </a:p>
        </p:txBody>
      </p:sp>
      <p:sp>
        <p:nvSpPr>
          <p:cNvPr id="16" name="文本框 19"/>
          <p:cNvSpPr txBox="1"/>
          <p:nvPr/>
        </p:nvSpPr>
        <p:spPr>
          <a:xfrm>
            <a:off x="5955348" y="2089106"/>
            <a:ext cx="122661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zhān</a:t>
            </a:r>
          </a:p>
        </p:txBody>
      </p:sp>
      <p:sp>
        <p:nvSpPr>
          <p:cNvPr id="17" name="文本框 20"/>
          <p:cNvSpPr txBox="1"/>
          <p:nvPr/>
        </p:nvSpPr>
        <p:spPr>
          <a:xfrm>
            <a:off x="5968048" y="2952706"/>
            <a:ext cx="105670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nián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72" y="3663271"/>
            <a:ext cx="2226758" cy="29480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cs typeface="+mn-ea"/>
                <a:sym typeface="+mn-lt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字词揭秘</a:t>
            </a:r>
          </a:p>
        </p:txBody>
      </p:sp>
      <p:pic>
        <p:nvPicPr>
          <p:cNvPr id="5" name="图片 4" descr="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366" y="1609271"/>
            <a:ext cx="6990715" cy="3921125"/>
          </a:xfrm>
          <a:prstGeom prst="rect">
            <a:avLst/>
          </a:prstGeom>
        </p:spPr>
      </p:pic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1063081" y="2515416"/>
            <a:ext cx="6724015" cy="286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【走南闯北】：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形容四处闯荡，到过许多地方。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【翻山越岭】：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翻越不少山头。形容野外工作或旅途的辛苦。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【安安稳稳】：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形容十分安定稳当。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【莫非】：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表示揣测或反问。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165" y="2860750"/>
            <a:ext cx="3029373" cy="4010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zu2i1e3v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1331</Words>
  <Application>Microsoft Office PowerPoint</Application>
  <PresentationFormat>宽屏</PresentationFormat>
  <Paragraphs>305</Paragraphs>
  <Slides>36</Slides>
  <Notes>0</Notes>
  <HiddenSlides>0</HiddenSlides>
  <MMClips>13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1" baseType="lpstr">
      <vt:lpstr>Arial</vt:lpstr>
      <vt:lpstr>思源黑体 CN Regular</vt:lpstr>
      <vt:lpstr>黑体</vt:lpstr>
      <vt:lpstr>FandolFang R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2021-05-10T00:41:39Z</dcterms:created>
  <dcterms:modified xsi:type="dcterms:W3CDTF">2023-01-10T05:25:50Z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D489204E780E422F86A5A98E1072A1A2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