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2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036B20-6072-43A2-B73B-00FF8856E975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039698C-FC8C-4FB7-904E-015ECDB2387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9698C-FC8C-4FB7-904E-015ECDB2387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3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418590" y="4597400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副标题 2"/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第 </a:t>
            </a: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1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单元 认识图形</a:t>
            </a:r>
          </a:p>
        </p:txBody>
      </p:sp>
      <p:grpSp>
        <p:nvGrpSpPr>
          <p:cNvPr id="14" name="PA_组合 42"/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/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</a:t>
            </a:r>
          </a:p>
        </p:txBody>
      </p:sp>
      <p:sp>
        <p:nvSpPr>
          <p:cNvPr id="3" name="Text Box 18"/>
          <p:cNvSpPr txBox="1"/>
          <p:nvPr/>
        </p:nvSpPr>
        <p:spPr>
          <a:xfrm>
            <a:off x="838200" y="1181735"/>
            <a:ext cx="9837420" cy="5724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说一说，你身边哪些物体的面是你学过的图形？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005" y="2147570"/>
            <a:ext cx="4464050" cy="215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9232"/>
          <p:cNvSpPr/>
          <p:nvPr/>
        </p:nvSpPr>
        <p:spPr>
          <a:xfrm>
            <a:off x="2162175" y="4887278"/>
            <a:ext cx="2195513" cy="1047734"/>
          </a:xfrm>
          <a:prstGeom prst="wedgeRoundRectCallout">
            <a:avLst>
              <a:gd name="adj1" fmla="val 58228"/>
              <a:gd name="adj2" fmla="val -113113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台历的这个地方是三角形的。</a:t>
            </a:r>
          </a:p>
        </p:txBody>
      </p:sp>
      <p:sp>
        <p:nvSpPr>
          <p:cNvPr id="6" name="圆角矩形标注 9233"/>
          <p:cNvSpPr/>
          <p:nvPr/>
        </p:nvSpPr>
        <p:spPr>
          <a:xfrm>
            <a:off x="7343140" y="4882515"/>
            <a:ext cx="3013075" cy="1047734"/>
          </a:xfrm>
          <a:prstGeom prst="wedgeRoundRectCallout">
            <a:avLst>
              <a:gd name="adj1" fmla="val -34615"/>
              <a:gd name="adj2" fmla="val -149661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开关的面是正方形的。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画一画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837883" y="1167765"/>
            <a:ext cx="4105275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7930"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画出自己喜欢的图形。</a:t>
            </a:r>
          </a:p>
        </p:txBody>
      </p:sp>
      <p:pic>
        <p:nvPicPr>
          <p:cNvPr id="4" name="图片 102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730" y="2240280"/>
            <a:ext cx="8384540" cy="2856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练习题</a:t>
            </a:r>
          </a:p>
        </p:txBody>
      </p:sp>
      <p:sp>
        <p:nvSpPr>
          <p:cNvPr id="3" name="文本框 50"/>
          <p:cNvSpPr txBox="1">
            <a:spLocks noChangeArrowheads="1"/>
          </p:cNvSpPr>
          <p:nvPr/>
        </p:nvSpPr>
        <p:spPr bwMode="auto">
          <a:xfrm>
            <a:off x="321945" y="1109345"/>
            <a:ext cx="5774055" cy="670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3975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ea"/>
                <a:sym typeface="Arial" panose="020B0604020202020204" pitchFamily="34" charset="0"/>
              </a:rPr>
              <a:t>数一数，填一填。</a:t>
            </a: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65" y="1572548"/>
            <a:ext cx="4040505" cy="2652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99"/>
          <p:cNvSpPr txBox="1"/>
          <p:nvPr/>
        </p:nvSpPr>
        <p:spPr>
          <a:xfrm>
            <a:off x="1883410" y="4608801"/>
            <a:ext cx="8881160" cy="13031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圆形有</a:t>
            </a:r>
            <a:r>
              <a:rPr lang="en-US" altLang="zh-CN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；正方形有</a:t>
            </a:r>
            <a:r>
              <a:rPr lang="en-US" altLang="zh-CN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；长方形有</a:t>
            </a:r>
            <a:r>
              <a:rPr lang="zh-CN" altLang="zh-CN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；三角形有</a:t>
            </a:r>
            <a:r>
              <a:rPr lang="en-US" altLang="zh-CN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；平行四边形有</a:t>
            </a:r>
            <a:r>
              <a:rPr lang="zh-CN" altLang="zh-CN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3633923" y="4701034"/>
            <a:ext cx="550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6489700" y="4701034"/>
            <a:ext cx="550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9408848" y="4701034"/>
            <a:ext cx="45978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3633922" y="5342684"/>
            <a:ext cx="550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7213980" y="5342684"/>
            <a:ext cx="550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练习题</a:t>
            </a:r>
          </a:p>
        </p:txBody>
      </p:sp>
      <p:sp>
        <p:nvSpPr>
          <p:cNvPr id="11" name="文本框 50"/>
          <p:cNvSpPr txBox="1">
            <a:spLocks noChangeArrowheads="1"/>
          </p:cNvSpPr>
          <p:nvPr/>
        </p:nvSpPr>
        <p:spPr bwMode="auto">
          <a:xfrm>
            <a:off x="108318" y="850900"/>
            <a:ext cx="9879965" cy="670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3975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ea"/>
                <a:sym typeface="Arial" panose="020B0604020202020204" pitchFamily="34" charset="0"/>
              </a:rPr>
              <a:t>选用下面的立体图形画出相应的平面图形。</a:t>
            </a: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40" y="1687195"/>
            <a:ext cx="6370955" cy="184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99"/>
          <p:cNvSpPr txBox="1"/>
          <p:nvPr/>
        </p:nvSpPr>
        <p:spPr>
          <a:xfrm>
            <a:off x="1883410" y="3643630"/>
            <a:ext cx="578802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）画一个□要用几号图形？</a:t>
            </a:r>
          </a:p>
          <a:p>
            <a:pPr indent="457200">
              <a:lnSpc>
                <a:spcPct val="150000"/>
              </a:lnSpc>
            </a:pPr>
            <a:r>
              <a:rPr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）画一个○要用几号图形？</a:t>
            </a:r>
          </a:p>
          <a:p>
            <a:pPr indent="457200">
              <a:lnSpc>
                <a:spcPct val="150000"/>
              </a:lnSpc>
            </a:pPr>
            <a:r>
              <a:rPr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）画一个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要用几号图形</a:t>
            </a:r>
            <a:r>
              <a:rPr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  <a:p>
            <a:pPr indent="457200">
              <a:lnSpc>
                <a:spcPct val="150000"/>
              </a:lnSpc>
            </a:pPr>
            <a:r>
              <a:rPr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）画一个△要用几号图形？</a:t>
            </a:r>
          </a:p>
        </p:txBody>
      </p:sp>
      <p:sp>
        <p:nvSpPr>
          <p:cNvPr id="14" name="文本框 3"/>
          <p:cNvSpPr txBox="1"/>
          <p:nvPr/>
        </p:nvSpPr>
        <p:spPr>
          <a:xfrm>
            <a:off x="7939405" y="3806190"/>
            <a:ext cx="550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7939405" y="4441190"/>
            <a:ext cx="203236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③④</a:t>
            </a:r>
          </a:p>
        </p:txBody>
      </p:sp>
      <p:sp>
        <p:nvSpPr>
          <p:cNvPr id="16" name="文本框 3"/>
          <p:cNvSpPr txBox="1"/>
          <p:nvPr/>
        </p:nvSpPr>
        <p:spPr>
          <a:xfrm>
            <a:off x="7939405" y="5047615"/>
            <a:ext cx="1030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①③</a:t>
            </a:r>
          </a:p>
        </p:txBody>
      </p:sp>
      <p:sp>
        <p:nvSpPr>
          <p:cNvPr id="17" name="文本框 3"/>
          <p:cNvSpPr txBox="1"/>
          <p:nvPr/>
        </p:nvSpPr>
        <p:spPr>
          <a:xfrm>
            <a:off x="7939405" y="5668645"/>
            <a:ext cx="550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</a:t>
            </a:r>
          </a:p>
        </p:txBody>
      </p:sp>
      <p:sp>
        <p:nvSpPr>
          <p:cNvPr id="18" name="矩形 17"/>
          <p:cNvSpPr/>
          <p:nvPr/>
        </p:nvSpPr>
        <p:spPr>
          <a:xfrm>
            <a:off x="4427621" y="5203925"/>
            <a:ext cx="468000" cy="2887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-723900"/>
            <a:ext cx="8305800" cy="8305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29743" y="16177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练习题</a:t>
            </a:r>
          </a:p>
        </p:txBody>
      </p:sp>
      <p:sp>
        <p:nvSpPr>
          <p:cNvPr id="20" name="矩形 19"/>
          <p:cNvSpPr/>
          <p:nvPr/>
        </p:nvSpPr>
        <p:spPr>
          <a:xfrm>
            <a:off x="3249754" y="2644775"/>
            <a:ext cx="5692492" cy="149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认识了长方形、正方形、圆、平行四边形和三角形。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418590" y="4597400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副标题 2"/>
          <p:cNvSpPr>
            <a:spLocks noChangeArrowheads="1"/>
          </p:cNvSpPr>
          <p:nvPr/>
        </p:nvSpPr>
        <p:spPr bwMode="auto">
          <a:xfrm>
            <a:off x="787401" y="3226575"/>
            <a:ext cx="5515112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grpSp>
        <p:nvGrpSpPr>
          <p:cNvPr id="14" name="PA_组合 42"/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/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认识平面图形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641417" y="2047019"/>
            <a:ext cx="720725" cy="1079500"/>
          </a:xfrm>
          <a:prstGeom prst="can">
            <a:avLst>
              <a:gd name="adj" fmla="val 37445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</a:ln>
        </p:spPr>
        <p:txBody>
          <a:bodyPr wrap="none" lIns="91436" tIns="45718" rIns="91436" bIns="45718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118903" y="2154969"/>
            <a:ext cx="863600" cy="8636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lIns="91436" tIns="45718" rIns="91436" bIns="45718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flipH="1">
            <a:off x="3517463" y="2306347"/>
            <a:ext cx="942526" cy="560845"/>
          </a:xfrm>
          <a:prstGeom prst="cube">
            <a:avLst>
              <a:gd name="adj" fmla="val 6232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lIns="91436" tIns="45718" rIns="91436" bIns="45718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021055" y="2082738"/>
            <a:ext cx="1008062" cy="10080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3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</p:spPr>
        <p:txBody>
          <a:bodyPr wrap="none" lIns="91436" tIns="45718" rIns="91436" bIns="45718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55"/>
          <p:cNvSpPr>
            <a:spLocks noChangeArrowheads="1"/>
          </p:cNvSpPr>
          <p:nvPr/>
        </p:nvSpPr>
        <p:spPr bwMode="auto">
          <a:xfrm>
            <a:off x="3350229" y="3980462"/>
            <a:ext cx="6322060" cy="1506855"/>
          </a:xfrm>
          <a:prstGeom prst="wedgeRoundRectCallout">
            <a:avLst>
              <a:gd name="adj1" fmla="val -57125"/>
              <a:gd name="adj2" fmla="val -27074"/>
              <a:gd name="adj3" fmla="val 16667"/>
            </a:avLst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defTabSz="914400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在上学期已经认识了哪几种立体图形，你们还记得吗？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8" name="Picture 5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90013" y="3889651"/>
            <a:ext cx="948919" cy="134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描一描，画一画</a:t>
            </a: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3888278" y="1858747"/>
            <a:ext cx="874735" cy="1061320"/>
          </a:xfrm>
          <a:prstGeom prst="can">
            <a:avLst>
              <a:gd name="adj" fmla="val 425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6859916" y="2093460"/>
            <a:ext cx="886291" cy="82593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54"/>
          <p:cNvSpPr>
            <a:spLocks noChangeArrowheads="1"/>
          </p:cNvSpPr>
          <p:nvPr/>
        </p:nvSpPr>
        <p:spPr bwMode="auto">
          <a:xfrm>
            <a:off x="3888116" y="3886248"/>
            <a:ext cx="792163" cy="11811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55"/>
          <p:cNvSpPr>
            <a:spLocks noChangeArrowheads="1"/>
          </p:cNvSpPr>
          <p:nvPr/>
        </p:nvSpPr>
        <p:spPr bwMode="auto">
          <a:xfrm>
            <a:off x="6759627" y="4006811"/>
            <a:ext cx="1065600" cy="10668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/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3783732" y="3105590"/>
            <a:ext cx="26273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圆柱</a:t>
            </a:r>
          </a:p>
        </p:txBody>
      </p:sp>
      <p:sp>
        <p:nvSpPr>
          <p:cNvPr id="14" name="Text Box 58"/>
          <p:cNvSpPr txBox="1">
            <a:spLocks noChangeArrowheads="1"/>
          </p:cNvSpPr>
          <p:nvPr/>
        </p:nvSpPr>
        <p:spPr bwMode="auto">
          <a:xfrm>
            <a:off x="6561187" y="3105590"/>
            <a:ext cx="159073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正方体</a:t>
            </a: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3498252" y="5161556"/>
            <a:ext cx="26273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长方体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6985177" y="5161556"/>
            <a:ext cx="1584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描一描，画一画</a:t>
            </a: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4522152" y="3093100"/>
            <a:ext cx="784528" cy="2411613"/>
          </a:xfrm>
          <a:prstGeom prst="can">
            <a:avLst>
              <a:gd name="adj" fmla="val 79432"/>
            </a:avLst>
          </a:prstGeom>
          <a:solidFill>
            <a:srgbClr val="D6FFFF"/>
          </a:solidFill>
          <a:ln w="9525">
            <a:solidFill>
              <a:schemeClr val="tx1"/>
            </a:solidFill>
            <a:round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53"/>
          <p:cNvSpPr>
            <a:spLocks noChangeArrowheads="1"/>
          </p:cNvSpPr>
          <p:nvPr/>
        </p:nvSpPr>
        <p:spPr bwMode="auto">
          <a:xfrm>
            <a:off x="2046143" y="2420699"/>
            <a:ext cx="1887681" cy="900167"/>
          </a:xfrm>
          <a:prstGeom prst="cube">
            <a:avLst>
              <a:gd name="adj" fmla="val 23299"/>
            </a:avLst>
          </a:prstGeom>
          <a:solidFill>
            <a:srgbClr val="D6FFFF"/>
          </a:solidFill>
          <a:ln w="9525">
            <a:solidFill>
              <a:schemeClr val="tx1"/>
            </a:solidFill>
            <a:miter lim="800000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>
            <a:off x="2135685" y="4153344"/>
            <a:ext cx="1462384" cy="1332830"/>
          </a:xfrm>
          <a:prstGeom prst="cube">
            <a:avLst>
              <a:gd name="adj" fmla="val 25713"/>
            </a:avLst>
          </a:prstGeom>
          <a:solidFill>
            <a:srgbClr val="D6FFFF"/>
          </a:solidFill>
          <a:ln w="9525">
            <a:solidFill>
              <a:schemeClr val="tx1"/>
            </a:solidFill>
            <a:miter lim="800000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35686" y="4490357"/>
            <a:ext cx="1118726" cy="99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42239" y="2627885"/>
            <a:ext cx="1678489" cy="69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512904" y="3044975"/>
            <a:ext cx="792000" cy="68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0047 L 0.53659 -0.108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52982 0.03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84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33477 0.03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0" grpId="1" bldLvl="0" animBg="1"/>
      <p:bldP spid="21" grpId="0" bldLvl="0" animBg="1"/>
      <p:bldP spid="21" grpId="1" bldLvl="0" animBg="1"/>
      <p:bldP spid="22" grpId="0" bldLvl="0" animBg="1"/>
      <p:bldP spid="22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</a:t>
            </a:r>
          </a:p>
        </p:txBody>
      </p: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3340100" y="1910715"/>
            <a:ext cx="6322060" cy="2247900"/>
          </a:xfrm>
          <a:prstGeom prst="wedgeRoundRectCallout">
            <a:avLst>
              <a:gd name="adj1" fmla="val -65668"/>
              <a:gd name="adj2" fmla="val -5734"/>
              <a:gd name="adj3" fmla="val 16667"/>
            </a:avLst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defTabSz="914400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生活中我们经常见的路标都有那些形状的呢，你们能从中看出都是由哪些基本图形构成的吗？</a:t>
            </a:r>
          </a:p>
        </p:txBody>
      </p:sp>
      <p:pic>
        <p:nvPicPr>
          <p:cNvPr id="10" name="Picture 5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38200" y="2151971"/>
            <a:ext cx="1659880" cy="235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89"/>
          <p:cNvSpPr>
            <a:spLocks noChangeArrowheads="1"/>
          </p:cNvSpPr>
          <p:nvPr/>
        </p:nvSpPr>
        <p:spPr bwMode="auto">
          <a:xfrm>
            <a:off x="7469203" y="4733290"/>
            <a:ext cx="1717341" cy="633294"/>
          </a:xfrm>
          <a:prstGeom prst="wedgeRoundRectCallout">
            <a:avLst>
              <a:gd name="adj1" fmla="val 76805"/>
              <a:gd name="adj2" fmla="val 41275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。。。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305293" y="4204415"/>
            <a:ext cx="1754134" cy="240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分一分</a:t>
            </a:r>
          </a:p>
        </p:txBody>
      </p:sp>
      <p:sp>
        <p:nvSpPr>
          <p:cNvPr id="32" name="矩形 31"/>
          <p:cNvSpPr/>
          <p:nvPr/>
        </p:nvSpPr>
        <p:spPr>
          <a:xfrm>
            <a:off x="5369878" y="3239453"/>
            <a:ext cx="863600" cy="124936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14628" y="2791778"/>
            <a:ext cx="1077913" cy="44767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916353" y="4476115"/>
            <a:ext cx="847725" cy="26828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73028" y="4807903"/>
            <a:ext cx="1611313" cy="16986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138603" y="2444115"/>
            <a:ext cx="795338" cy="79533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325678" y="3309303"/>
            <a:ext cx="396875" cy="39846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47940" y="4476115"/>
            <a:ext cx="500063" cy="50006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814628" y="5284153"/>
            <a:ext cx="455613" cy="45720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平行四边形 39"/>
          <p:cNvSpPr/>
          <p:nvPr/>
        </p:nvSpPr>
        <p:spPr>
          <a:xfrm>
            <a:off x="9049703" y="3604578"/>
            <a:ext cx="768350" cy="673100"/>
          </a:xfrm>
          <a:prstGeom prst="parallelogram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平行四边形 40"/>
          <p:cNvSpPr/>
          <p:nvPr/>
        </p:nvSpPr>
        <p:spPr>
          <a:xfrm>
            <a:off x="8503603" y="5103178"/>
            <a:ext cx="2065338" cy="292100"/>
          </a:xfrm>
          <a:prstGeom prst="parallelogram">
            <a:avLst>
              <a:gd name="adj" fmla="val 107792"/>
            </a:avLst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平行四边形 41"/>
          <p:cNvSpPr/>
          <p:nvPr/>
        </p:nvSpPr>
        <p:spPr>
          <a:xfrm rot="14880000">
            <a:off x="5988209" y="5123021"/>
            <a:ext cx="768350" cy="671513"/>
          </a:xfrm>
          <a:prstGeom prst="parallelogram">
            <a:avLst>
              <a:gd name="adj" fmla="val 42947"/>
            </a:avLst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平行四边形 42"/>
          <p:cNvSpPr/>
          <p:nvPr/>
        </p:nvSpPr>
        <p:spPr>
          <a:xfrm rot="20100000">
            <a:off x="6433503" y="5936615"/>
            <a:ext cx="598488" cy="671513"/>
          </a:xfrm>
          <a:prstGeom prst="parallelogram">
            <a:avLst>
              <a:gd name="adj" fmla="val 56135"/>
            </a:avLst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等腰三角形 43"/>
          <p:cNvSpPr/>
          <p:nvPr/>
        </p:nvSpPr>
        <p:spPr>
          <a:xfrm>
            <a:off x="7814628" y="5839778"/>
            <a:ext cx="863600" cy="769938"/>
          </a:xfrm>
          <a:prstGeom prst="triangle">
            <a:avLst>
              <a:gd name="adj" fmla="val 67843"/>
            </a:avLst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>
          <a:xfrm>
            <a:off x="6409690" y="3707765"/>
            <a:ext cx="863600" cy="768350"/>
          </a:xfrm>
          <a:prstGeom prst="triangle">
            <a:avLst>
              <a:gd name="adj" fmla="val 93431"/>
            </a:avLst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146290" y="6074728"/>
            <a:ext cx="576263" cy="574675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8916353" y="6166803"/>
            <a:ext cx="388938" cy="390525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8024178" y="3645853"/>
            <a:ext cx="892175" cy="892175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883718" y="5103495"/>
            <a:ext cx="763588" cy="763588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096453" y="1083628"/>
            <a:ext cx="2592388" cy="245268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Rectangle 2"/>
          <p:cNvSpPr txBox="1"/>
          <p:nvPr/>
        </p:nvSpPr>
        <p:spPr>
          <a:xfrm>
            <a:off x="2244090" y="1372553"/>
            <a:ext cx="1344613" cy="481012"/>
          </a:xfrm>
          <a:prstGeom prst="rect">
            <a:avLst/>
          </a:prstGeom>
          <a:solidFill>
            <a:sysClr val="window" lastClr="FFFFFF"/>
          </a:solidFill>
          <a:ln w="9525"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长方形</a:t>
            </a:r>
          </a:p>
        </p:txBody>
      </p:sp>
      <p:sp>
        <p:nvSpPr>
          <p:cNvPr id="52" name="矩形 51"/>
          <p:cNvSpPr/>
          <p:nvPr/>
        </p:nvSpPr>
        <p:spPr>
          <a:xfrm>
            <a:off x="5431790" y="1083628"/>
            <a:ext cx="2592388" cy="245268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Rectangle 2"/>
          <p:cNvSpPr txBox="1"/>
          <p:nvPr/>
        </p:nvSpPr>
        <p:spPr>
          <a:xfrm>
            <a:off x="5823903" y="1264603"/>
            <a:ext cx="1343025" cy="481012"/>
          </a:xfrm>
          <a:prstGeom prst="rect">
            <a:avLst/>
          </a:prstGeom>
          <a:solidFill>
            <a:sysClr val="window" lastClr="FFFFFF"/>
          </a:solidFill>
          <a:ln w="9525"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正方形</a:t>
            </a:r>
          </a:p>
        </p:txBody>
      </p:sp>
      <p:sp>
        <p:nvSpPr>
          <p:cNvPr id="54" name="矩形 53"/>
          <p:cNvSpPr/>
          <p:nvPr/>
        </p:nvSpPr>
        <p:spPr>
          <a:xfrm>
            <a:off x="8678228" y="1083628"/>
            <a:ext cx="2593975" cy="245268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Rectangle 2"/>
          <p:cNvSpPr txBox="1"/>
          <p:nvPr/>
        </p:nvSpPr>
        <p:spPr>
          <a:xfrm>
            <a:off x="9049703" y="1218883"/>
            <a:ext cx="2041525" cy="479425"/>
          </a:xfrm>
          <a:prstGeom prst="rect">
            <a:avLst/>
          </a:prstGeom>
          <a:solidFill>
            <a:sysClr val="window" lastClr="FFFFFF"/>
          </a:solidFill>
          <a:ln w="9525"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平行四边形</a:t>
            </a:r>
          </a:p>
        </p:txBody>
      </p:sp>
      <p:sp>
        <p:nvSpPr>
          <p:cNvPr id="56" name="Rectangle 2"/>
          <p:cNvSpPr txBox="1"/>
          <p:nvPr/>
        </p:nvSpPr>
        <p:spPr>
          <a:xfrm>
            <a:off x="3043238" y="4188778"/>
            <a:ext cx="2043112" cy="479425"/>
          </a:xfrm>
          <a:prstGeom prst="rect">
            <a:avLst/>
          </a:prstGeom>
          <a:solidFill>
            <a:sysClr val="window" lastClr="FFFFFF"/>
          </a:solidFill>
          <a:ln w="9525"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三角形</a:t>
            </a:r>
          </a:p>
        </p:txBody>
      </p:sp>
      <p:sp>
        <p:nvSpPr>
          <p:cNvPr id="57" name="矩形 56"/>
          <p:cNvSpPr/>
          <p:nvPr/>
        </p:nvSpPr>
        <p:spPr>
          <a:xfrm>
            <a:off x="2923540" y="3960178"/>
            <a:ext cx="2592388" cy="245110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直角三角形 57"/>
          <p:cNvSpPr/>
          <p:nvPr/>
        </p:nvSpPr>
        <p:spPr>
          <a:xfrm>
            <a:off x="9519603" y="5633403"/>
            <a:ext cx="1049338" cy="976313"/>
          </a:xfrm>
          <a:prstGeom prst="rtTriangle">
            <a:avLst/>
          </a:prstGeom>
          <a:solidFill>
            <a:srgbClr val="ED7D31">
              <a:lumMod val="60000"/>
              <a:lumOff val="40000"/>
            </a:srgb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409373" y="3960178"/>
            <a:ext cx="2592388" cy="245110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24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Rectangle 2"/>
          <p:cNvSpPr txBox="1"/>
          <p:nvPr/>
        </p:nvSpPr>
        <p:spPr>
          <a:xfrm>
            <a:off x="6547803" y="4188778"/>
            <a:ext cx="777875" cy="479425"/>
          </a:xfrm>
          <a:prstGeom prst="rect">
            <a:avLst/>
          </a:prstGeom>
          <a:solidFill>
            <a:sysClr val="window" lastClr="FFFFFF"/>
          </a:solidFill>
          <a:ln w="9525"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33698 -0.293241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44375 -0.095185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89792 -0.235278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45781 -0.224722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25365 -0.117500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70052 -0.063056 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10 -0.031759 L -0.016667 -0.461759 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09583 -0.405278 " pathEditMode="relative" rAng="0" ptsTypes="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56 0.010000 L 0.065208 -0.257222 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40677 -0.472870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47083 -0.335370 " pathEditMode="relative" rAng="0" ptsTypes="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52708 -0.606111 " pathEditMode="relative" rAng="0" ptsTypes="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58958 0.205833 " pathEditMode="relative" rAng="0" ptsTypes="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88802 -0.082593 " pathEditMode="relative" rAng="0" ptsTypes="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30885 -0.225926 " pathEditMode="relative" rAng="0" ptsTypes=""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3750 0.216111 " pathEditMode="relative" rAng="0" ptsTypes="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82917 -0.261019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52 0.000000 L -0.120521 -0.275370 " pathEditMode="relative" rAng="0" ptsTypes="">
                                      <p:cBhvr>
                                        <p:cTn id="1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图形的特征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370778" y="2073147"/>
            <a:ext cx="4141940" cy="2265123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>
              <a:solidFill>
                <a:prstClr val="black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456648" y="4417004"/>
            <a:ext cx="2016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长方形</a:t>
            </a:r>
          </a:p>
        </p:txBody>
      </p:sp>
      <p:grpSp>
        <p:nvGrpSpPr>
          <p:cNvPr id="20" name="Group 4"/>
          <p:cNvGrpSpPr/>
          <p:nvPr/>
        </p:nvGrpSpPr>
        <p:grpSpPr bwMode="auto">
          <a:xfrm>
            <a:off x="1751777" y="2358897"/>
            <a:ext cx="3341956" cy="1774347"/>
            <a:chOff x="0" y="0"/>
            <a:chExt cx="2951163" cy="2089150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368425" cy="215900"/>
            </a:xfrm>
            <a:prstGeom prst="rect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232025" y="73025"/>
              <a:ext cx="719138" cy="1295400"/>
            </a:xfrm>
            <a:prstGeom prst="rect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1438" y="865188"/>
              <a:ext cx="1081087" cy="790575"/>
            </a:xfrm>
            <a:prstGeom prst="rect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584325" y="936625"/>
              <a:ext cx="215900" cy="1152525"/>
            </a:xfrm>
            <a:prstGeom prst="rect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447925" y="1728788"/>
              <a:ext cx="431800" cy="215900"/>
            </a:xfrm>
            <a:prstGeom prst="rect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Text Box 3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24192" y="4977407"/>
            <a:ext cx="4681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有四条边，四个角，直直的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739490" y="2073147"/>
            <a:ext cx="4141940" cy="2265123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>
              <a:solidFill>
                <a:prstClr val="black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948267" y="4449319"/>
            <a:ext cx="2016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正方形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9625429" y="2463905"/>
            <a:ext cx="842364" cy="758128"/>
          </a:xfrm>
          <a:prstGeom prst="rect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7132751" y="2521054"/>
            <a:ext cx="336946" cy="358005"/>
          </a:xfrm>
          <a:prstGeom prst="rect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7956338" y="2921105"/>
            <a:ext cx="1179310" cy="1137192"/>
          </a:xfrm>
          <a:prstGeom prst="rect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Box 3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071691" y="4977407"/>
            <a:ext cx="5769279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四条边一样长，四个角，方方正正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6" grpId="0" autoUpdateAnimBg="0"/>
      <p:bldP spid="28" grpId="0" autoUpdateAnimBg="0"/>
      <p:bldP spid="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图形的特征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05820" y="2032751"/>
            <a:ext cx="4021039" cy="2174832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>
              <a:solidFill>
                <a:prstClr val="black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66874" y="4401787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圆</a:t>
            </a:r>
          </a:p>
        </p:txBody>
      </p:sp>
      <p:sp>
        <p:nvSpPr>
          <p:cNvPr id="17" name="Text Box 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215725" y="5079466"/>
            <a:ext cx="460122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没有尖尖的角，都是圆圆的</a:t>
            </a: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1886409" y="2250296"/>
            <a:ext cx="1180465" cy="1187450"/>
          </a:xfrm>
          <a:prstGeom prst="ellipse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4100019" y="2393171"/>
            <a:ext cx="909320" cy="901065"/>
          </a:xfrm>
          <a:prstGeom prst="ellipse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3343734" y="3437746"/>
            <a:ext cx="561340" cy="531495"/>
          </a:xfrm>
          <a:prstGeom prst="ellipse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round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639150" y="2032751"/>
            <a:ext cx="4021039" cy="2169130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>
              <a:solidFill>
                <a:prstClr val="black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28860" y="4352336"/>
            <a:ext cx="2016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三角形</a:t>
            </a:r>
          </a:p>
        </p:txBody>
      </p:sp>
      <p:sp>
        <p:nvSpPr>
          <p:cNvPr id="23" name="Text Box 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132525" y="5079466"/>
            <a:ext cx="320879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有三条边，三个角</a:t>
            </a:r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9074603" y="2890000"/>
            <a:ext cx="1048146" cy="846579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7245805" y="2661402"/>
            <a:ext cx="967520" cy="967520"/>
          </a:xfrm>
          <a:prstGeom prst="rtTriangle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 rot="10800000">
            <a:off x="7779203" y="2375651"/>
            <a:ext cx="1451280" cy="846580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22" grpId="0" autoUpdateAnimBg="0"/>
      <p:bldP spid="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743" y="16177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图形的特征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637166" y="1996247"/>
            <a:ext cx="4572000" cy="2000250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>
              <a:solidFill>
                <a:prstClr val="black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平行四边形 3"/>
          <p:cNvSpPr>
            <a:spLocks noChangeArrowheads="1"/>
          </p:cNvSpPr>
          <p:nvPr/>
        </p:nvSpPr>
        <p:spPr bwMode="auto">
          <a:xfrm>
            <a:off x="4551566" y="2682047"/>
            <a:ext cx="1219200" cy="457200"/>
          </a:xfrm>
          <a:prstGeom prst="parallelogram">
            <a:avLst>
              <a:gd name="adj" fmla="val 25000"/>
            </a:avLst>
          </a:prstGeom>
          <a:solidFill>
            <a:srgbClr val="5B9BD5"/>
          </a:solidFill>
          <a:ln w="12700">
            <a:solidFill>
              <a:sysClr val="windowText" lastClr="000000"/>
            </a:solidFill>
            <a:miter lim="800000"/>
          </a:ln>
        </p:spPr>
        <p:txBody>
          <a:bodyPr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平行四边形 4"/>
          <p:cNvSpPr>
            <a:spLocks noChangeArrowheads="1"/>
          </p:cNvSpPr>
          <p:nvPr/>
        </p:nvSpPr>
        <p:spPr bwMode="auto">
          <a:xfrm>
            <a:off x="6227966" y="2396297"/>
            <a:ext cx="1219200" cy="1143000"/>
          </a:xfrm>
          <a:prstGeom prst="parallelogram">
            <a:avLst>
              <a:gd name="adj" fmla="val 25002"/>
            </a:avLst>
          </a:prstGeom>
          <a:solidFill>
            <a:srgbClr val="5B9BD5"/>
          </a:solidFill>
          <a:ln w="12700">
            <a:solidFill>
              <a:sysClr val="windowText" lastClr="000000"/>
            </a:solidFill>
            <a:miter lim="800000"/>
          </a:ln>
        </p:spPr>
        <p:txBody>
          <a:bodyPr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846563" y="4609670"/>
            <a:ext cx="215343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平行四边形</a:t>
            </a:r>
          </a:p>
        </p:txBody>
      </p:sp>
      <p:sp>
        <p:nvSpPr>
          <p:cNvPr id="36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369231" y="5177492"/>
            <a:ext cx="51080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四条边，四个角，对边同样长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3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宽屏</PresentationFormat>
  <Paragraphs>137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FandolFang R</vt:lpstr>
      <vt:lpstr>等线</vt:lpstr>
      <vt:lpstr>等线 Light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2020-06-10T05:17:00Z</dcterms:created>
  <dcterms:modified xsi:type="dcterms:W3CDTF">2023-01-16T15:57:19Z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E6096B6C7EFE4860818E5E2C2EB37E9F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