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25" r:id="rId2"/>
    <p:sldId id="550" r:id="rId3"/>
    <p:sldId id="726" r:id="rId4"/>
    <p:sldId id="776" r:id="rId5"/>
    <p:sldId id="777" r:id="rId6"/>
    <p:sldId id="778" r:id="rId7"/>
    <p:sldId id="779" r:id="rId8"/>
    <p:sldId id="780" r:id="rId9"/>
    <p:sldId id="825" r:id="rId10"/>
    <p:sldId id="781" r:id="rId11"/>
    <p:sldId id="826" r:id="rId12"/>
    <p:sldId id="782" r:id="rId13"/>
    <p:sldId id="807" r:id="rId14"/>
    <p:sldId id="783" r:id="rId15"/>
    <p:sldId id="784" r:id="rId16"/>
    <p:sldId id="803" r:id="rId17"/>
    <p:sldId id="804" r:id="rId18"/>
    <p:sldId id="805" r:id="rId19"/>
    <p:sldId id="827" r:id="rId2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Objects="1">
      <p:cViewPr varScale="1">
        <p:scale>
          <a:sx n="104" d="100"/>
          <a:sy n="104" d="100"/>
        </p:scale>
        <p:origin x="-102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07135F0-F41F-428B-BA4D-B471A3D5637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9A3F4F3A-478F-4168-BA9A-CFF6BCFA40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C7EF847-B5C7-4300-B4EC-004AA028A21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98ED89C-0845-45A8-B13F-7A371440E6C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D5A5829-F95A-4859-9F66-38D85140C44D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72B094E-CA06-4781-863D-891526F55C59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9ADE4B9-B810-4643-BA94-4F2132F32AB5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6747BDE-8A73-4743-A92E-D333CCBF1E9D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996361-1B44-4131-ABD5-EFC8BE46C5BE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DA9D62-CCD3-4703-93B1-5D0C51E117A0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05A2E6-B8E0-4411-98DF-B9AD9736C39A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5EE715-B7FD-46BE-B16C-73720DD7A159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941C47-64BE-4FD6-80F9-AFBA4488C83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49A4933-66A4-4B25-90FE-840C03AA94C2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683881D-82F2-4040-B3A2-0E663FED28A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ADCE00-2435-4016-B412-05BDBBEB5748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93506B8-1F38-495F-8CE2-FF8784F1EF4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1EB1383-E5D5-4B82-BB06-872CBC93A2F6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31A551-87D8-4D70-A3EA-6F6E33317B51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69BA978-2FB7-43D4-A6E0-29499A8DF48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403560" y="191683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85726" y="1431132"/>
            <a:ext cx="2270522" cy="2178844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>
                <a:spLocks noChangeArrowheads="1"/>
              </p:cNvSpPr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106216" y="828675"/>
            <a:ext cx="68651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05891" y="238020"/>
            <a:ext cx="6858000" cy="571391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5891" y="860485"/>
            <a:ext cx="6858000" cy="3991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3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066BF894-4B81-4B3C-A420-2E35E187AC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4879182"/>
            <a:ext cx="1563290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182"/>
            <a:ext cx="1563291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3EBDE8-DF41-4F24-9876-947F56BBDD8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6A13A2D-1493-494D-905C-C3CAD9DE59B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15998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A396EDD1-0BDC-4DD0-9C80-AD2D01FE4660}" type="slidenum"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38" y="573473"/>
            <a:ext cx="7678340" cy="18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373857" y="2643760"/>
            <a:ext cx="8428435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5015" algn="l"/>
              </a:tabLst>
            </a:pP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Ⅰ </a:t>
            </a:r>
            <a:r>
              <a:rPr lang="en-US" altLang="zh-CN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Listening </a:t>
            </a: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and Speaking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0262" y="4155970"/>
            <a:ext cx="915426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1.Finish Ex.2 &amp; Ex.3 on Page 36.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2.Finish Ex.4 on Page 37.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7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519113"/>
            <a:ext cx="567094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tep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1869281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95498" y="2191941"/>
            <a:ext cx="608243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Speaking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—Finish Ex.5 on Page 37 by following the example.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88" y="2534841"/>
            <a:ext cx="8429625" cy="2146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Did you hear that there’s the Youth Ski Race in Zhangjiakou in December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Would you like to come along?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Really? I’d love to!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Why don’t you join us this Sunday morning?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Oh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sorry.I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can’t./Of course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I’d like to.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250031"/>
            <a:ext cx="842843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Pronunciation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64344" y="583407"/>
            <a:ext cx="8428435" cy="43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(1)The intonation of tag questions is rising.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You’re going for a walk with me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↗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aren’t you?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你是要和我一起去散步吗？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She is coming tomorrow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↗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isn’t she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？她是不是明天来？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You weren’t here on Monday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↗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were you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？周一你没在这里，是吧？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Mary will marry next week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↗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won’t she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？玛丽是下个月要结婚吗？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(2)The intonation of tag questions is falling.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It’s hot today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↘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isn’t it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？今天好热，不是吗？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film is so boring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↘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isn’t it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？这部电影很无聊，不是吗？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You don’t like the clothes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↘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do you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？你不喜欢这件衣服，是吗？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You will go shopping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↘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won’t you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？你要去购物，不是吗？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251222" y="573881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学习策略形成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13147" y="952500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学会用不同句式表达建议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学会用发音强弱突出表达的内容。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549" y="1762125"/>
            <a:ext cx="198515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反意疑问句的语调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050" y="2207419"/>
            <a:ext cx="8343900" cy="2146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升调：反意疑问句的疑问形式部分通常用升调，表示说话者并不十分确定陈述句部分所表达的信息，或者表示说话者并不强迫对方同意自己的观点，用反意疑问句只是为了简单的询问。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降调：在反意疑问句中，如果说话者特别肯定对方可能给予的答案，或者是特意向对方示意说话者与听者的意见是一致的，这时疑问部分用降调。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work out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锻炼；计算出；解决；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弄清；制定出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329929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Come and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work out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at a gym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37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来健身房锻炼吧！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work out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While the boys are golfing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work out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in the gym.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小伙子们打高尔夫球的时候，我在健身房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They will meet later today to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work out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a plan.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他们定于今天晚些时候进行会谈，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一个方案。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It took me some time to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work out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what was causing this.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我花了一些时间才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此事的起因。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2772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465535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986338" y="2545556"/>
            <a:ext cx="7369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锻炼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37447" y="3349228"/>
            <a:ext cx="7369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制定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9635" y="4181476"/>
            <a:ext cx="7381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弄清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251222" y="942975"/>
            <a:ext cx="8428434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自主发现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锻炼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work out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及物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不及物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动词短语；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计算出；解决；制定出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时为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及物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不及物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动词短语。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词块积累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work out in the gym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在健身房锻炼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work out a plan  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制定一项计划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work out a problem  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解出一个问题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1179" y="1356122"/>
            <a:ext cx="8929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不及物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5566" y="1760935"/>
            <a:ext cx="8929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及物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补全句子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 believe that you can _______________________________________.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我相信你自己能做出这道题的。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 often ___________________________________.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我经常锻炼身体以保持健康。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7791" y="1491854"/>
            <a:ext cx="3389709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work out this problem by yourself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65785" y="2301478"/>
            <a:ext cx="338970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work out to keep fit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make it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获得成功；准时到达；及时赶上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You can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make it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37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你能获得成功。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make it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We just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made it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to the sports meeting.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我们刚刚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了运动会。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 hope you will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make it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someday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I’m sure you will become a successful football player.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我希望你有一天能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。我相信你能成为一名出色的足球运动员。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4957" y="1924050"/>
            <a:ext cx="10798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及时赶上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64707" y="2742010"/>
            <a:ext cx="10798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成功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27423" y="1113235"/>
            <a:ext cx="868322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借助词典，想一想惯用词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的习语还有哪些？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0563" y="1475185"/>
            <a:ext cx="2801541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forget it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不用提；不用谢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613" y="1869282"/>
            <a:ext cx="280154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 got it.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我明白了。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2944" y="2283619"/>
            <a:ext cx="28003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 it easy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别着急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2469" y="2732485"/>
            <a:ext cx="280154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believe it or not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信不信由你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5807" y="3112294"/>
            <a:ext cx="3727847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take it for granted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认为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理所当然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44092" y="1019176"/>
            <a:ext cx="8345090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同义句转换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Believe in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</a:rPr>
              <a:t>yourself.You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can be successful!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Believe in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</a:rPr>
              <a:t>yourself.You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can 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！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m sorry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 won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be able to get to the party in time.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m sorry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 won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be able to ____________ the party</a:t>
            </a:r>
            <a:r>
              <a:rPr lang="en-US" altLang="zh-CN" dirty="0" smtClean="0">
                <a:latin typeface="Times New Roman" panose="02020603050405020304" pitchFamily="18" charset="0"/>
                <a:ea typeface="楷体_GB2312" pitchFamily="49" charset="-122"/>
              </a:rPr>
              <a:t>.  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0438" y="1834753"/>
            <a:ext cx="10798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 it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82591" y="2662238"/>
            <a:ext cx="10798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make it to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914977" y="857169"/>
            <a:ext cx="3600986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主题语境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人与社会之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体育运动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357188" y="1462087"/>
            <a:ext cx="8429625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【语境概说】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本单元的主题语境为人与社会中的体育运动，该主题语境主要包括体育活动、体坛人物、大型体育赛事、体育与健康和体育精神等。本单元主要涉及体坛人物、体育与健康和体育精神。该主题与学生生活密切相关，在此主题意义引领下，有助于整合体育方面的学习内容，促进学生语言能力、文化意识、思维品质和学习能力的融合发展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单元素养目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3860" y="573881"/>
            <a:ext cx="486013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Y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7369" y="988219"/>
            <a:ext cx="5853113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 descr="运动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1166813"/>
            <a:ext cx="7154466" cy="272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93381" y="1059656"/>
            <a:ext cx="4643438" cy="297775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Life lies in movement.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生命在于运动。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Reading is to the mind while exercise to the body.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读书健脑，运动强身。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Sports not only can change a person’s physical fitness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more can change a person’s character.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体育运动不仅能改变人的体质，更能改变人的品格。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194072" y="1732360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1.Translate the following words and phrases.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4" descr="听说一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935" y="887016"/>
            <a:ext cx="8709422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445419"/>
            <a:ext cx="5630466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7188" y="2128838"/>
            <a:ext cx="8429625" cy="278368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boxing </a:t>
            </a:r>
            <a:r>
              <a:rPr lang="en-US" altLang="zh-CN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　　　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ski </a:t>
            </a:r>
            <a:r>
              <a:rPr lang="en-US" altLang="zh-CN" i="1" kern="100" dirty="0">
                <a:latin typeface="Book Antiqua" panose="02040602050305030304"/>
                <a:ea typeface="宋体" panose="02010600030101010101" pitchFamily="2" charset="-12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badminton </a:t>
            </a:r>
            <a:r>
              <a:rPr lang="en-US" altLang="zh-CN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  ____________  		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marathon  </a:t>
            </a:r>
            <a:r>
              <a:rPr lang="en-US" altLang="zh-CN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  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fitness </a:t>
            </a:r>
            <a:r>
              <a:rPr lang="en-US" altLang="zh-CN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  ____________  			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poster  </a:t>
            </a:r>
            <a:r>
              <a:rPr lang="en-US" altLang="zh-CN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  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track </a:t>
            </a:r>
            <a:r>
              <a:rPr lang="en-US" altLang="zh-CN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  ____________  			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host </a:t>
            </a:r>
            <a:r>
              <a:rPr lang="en-US" altLang="zh-CN" i="1" kern="100" dirty="0">
                <a:latin typeface="Book Antiqua" panose="02040602050305030304"/>
                <a:ea typeface="宋体" panose="02010600030101010101" pitchFamily="2" charset="-12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  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sweat </a:t>
            </a:r>
            <a:r>
              <a:rPr lang="en-US" altLang="zh-CN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  ____________  			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an e-sports event  ____________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/>
                <a:cs typeface="MS Mincho"/>
              </a:rPr>
              <a:t>⑪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instead of  ____________  		</a:t>
            </a:r>
            <a:r>
              <a:rPr lang="zh-CN" altLang="zh-CN" kern="100" dirty="0">
                <a:latin typeface="宋体" panose="02010600030101010101" pitchFamily="2" charset="-122"/>
                <a:ea typeface="MS Mincho"/>
                <a:cs typeface="MS Mincho"/>
              </a:rPr>
              <a:t>⑫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come along  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/>
                <a:cs typeface="MS Mincho"/>
              </a:rPr>
              <a:t>⑬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work out  ____________  			</a:t>
            </a:r>
            <a:r>
              <a:rPr lang="zh-CN" altLang="zh-CN" kern="100" dirty="0">
                <a:latin typeface="宋体" panose="02010600030101010101" pitchFamily="2" charset="-122"/>
                <a:ea typeface="MS Mincho"/>
                <a:cs typeface="MS Mincho"/>
              </a:rPr>
              <a:t>⑭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make it  ____________ 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0238" y="2102644"/>
            <a:ext cx="254674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拳击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3822" y="2085976"/>
            <a:ext cx="10798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滑雪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0757" y="2472928"/>
            <a:ext cx="254674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羽毛球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00788" y="2463403"/>
            <a:ext cx="10798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马拉松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89535" y="2859882"/>
            <a:ext cx="254674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健康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37672" y="2859882"/>
            <a:ext cx="10810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海报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4951" y="3256360"/>
            <a:ext cx="254674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跑道；足迹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29313" y="3237310"/>
            <a:ext cx="10798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主办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62151" y="3636169"/>
            <a:ext cx="254674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汗水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56747" y="3625453"/>
            <a:ext cx="1581150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电子竞技运动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85976" y="3988594"/>
            <a:ext cx="254674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代替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01942" y="4001692"/>
            <a:ext cx="158234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跟随；到达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18072" y="4407694"/>
            <a:ext cx="254674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锻炼；解决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63816" y="4399360"/>
            <a:ext cx="15811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获得成功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2.Brainstorming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What kind of sports do you like to play?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3642123"/>
            <a:ext cx="8428435" cy="90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8436" name="Picture 4" descr="+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5482" y="1070372"/>
            <a:ext cx="544711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84598" y="3588544"/>
            <a:ext cx="7992665" cy="90011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soccer/football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basketball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badminton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swimming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running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boxing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marathon etc.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240506" y="240506"/>
            <a:ext cx="8597504" cy="46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3.Look at the pictures on Page 36 and tell your classmates what they are doing?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4.Finish Ex.1 on Page 36.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5.Try to translate the sentence in various ways.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观看足球比赛好吗？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	①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	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	③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	④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	⑤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	⑥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  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4598" y="564357"/>
            <a:ext cx="799266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They are playing soccer/badminton/boxing/running a marathon.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6523" y="2238376"/>
            <a:ext cx="799266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Would you like to watch the soccer match?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3906" y="2651522"/>
            <a:ext cx="799266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How about watching the soccer match?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4856" y="3076576"/>
            <a:ext cx="799266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Why not/don’t you watch the soccer match?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5573" y="3489722"/>
            <a:ext cx="799266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Do you want to watch the soccer match?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3906" y="3885010"/>
            <a:ext cx="799266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Would you please watch the soccer match?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4856" y="4299347"/>
            <a:ext cx="799266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Shall we watch the soccer match?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语言知识积累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表示建议的常用表达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Would you like to do...?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2.How about doing...?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3.Why not do/don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you do...?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4.Do you want to do...?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5.Would you please do...?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6.Shall we do...?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189310" y="573881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文化知识习得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307182" y="1006079"/>
            <a:ext cx="8598694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为什么足球在美国叫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soccer?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	soccer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这个词并不是美国人自己发明的，而是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20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世纪从英国传到美国去的。而在当时，美国人也有了自己的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football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运动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其实就是现代美国的橄榄球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，于是为了区别，美国人将足球称为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soccer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2.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马拉松比赛有哪些？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马拉松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(Marathon)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长跑是国际上非常普及的长跑比赛项目，全程距离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26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英里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385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码，折合为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42.195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公里。分全程马拉松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(Full Marathon)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、半程马拉松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(Half Marathon)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和四分之一马拉松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(Quarter Marathon)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三种。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全屏显示(16:9)</PresentationFormat>
  <Paragraphs>159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MS Mincho</vt:lpstr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2023-01-16T15:57:25Z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052123055A284BB9A1E7EFF68068C32B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