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44" r:id="rId2"/>
    <p:sldId id="510" r:id="rId3"/>
    <p:sldId id="472" r:id="rId4"/>
    <p:sldId id="511" r:id="rId5"/>
    <p:sldId id="538" r:id="rId6"/>
    <p:sldId id="539" r:id="rId7"/>
    <p:sldId id="540" r:id="rId8"/>
    <p:sldId id="527" r:id="rId9"/>
    <p:sldId id="542" r:id="rId10"/>
    <p:sldId id="518" r:id="rId11"/>
    <p:sldId id="532" r:id="rId12"/>
    <p:sldId id="533" r:id="rId13"/>
    <p:sldId id="541" r:id="rId14"/>
    <p:sldId id="534" r:id="rId15"/>
    <p:sldId id="543" r:id="rId16"/>
    <p:sldId id="507" r:id="rId17"/>
    <p:sldId id="50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楷体_GB2312" panose="02010600030101010101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967" autoAdjust="0"/>
  </p:normalViewPr>
  <p:slideViewPr>
    <p:cSldViewPr>
      <p:cViewPr varScale="1">
        <p:scale>
          <a:sx n="153" d="100"/>
          <a:sy n="153" d="100"/>
        </p:scale>
        <p:origin x="-41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42798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43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两位数乘两位数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两位数乘两位数笔算（不进位）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image" Target="../media/image3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4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47614"/>
            <a:ext cx="9144000" cy="15465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两位数乘两位数笔算</a:t>
            </a:r>
            <a:endParaRPr lang="en-US" altLang="zh-CN" sz="4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9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63148" y="660235"/>
            <a:ext cx="229293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两位数乘两位数</a:t>
            </a:r>
            <a:endParaRPr lang="zh-CN" altLang="en-US" sz="24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42104" y="483518"/>
            <a:ext cx="1989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5576" y="1347614"/>
            <a:ext cx="1710190" cy="2520280"/>
            <a:chOff x="881590" y="1671650"/>
            <a:chExt cx="1710190" cy="2520280"/>
          </a:xfrm>
        </p:grpSpPr>
        <p:sp>
          <p:nvSpPr>
            <p:cNvPr id="30" name="矩形 29"/>
            <p:cNvSpPr/>
            <p:nvPr/>
          </p:nvSpPr>
          <p:spPr>
            <a:xfrm>
              <a:off x="881590" y="1671650"/>
              <a:ext cx="1710190" cy="252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61610" y="1806665"/>
              <a:ext cx="1440160" cy="1620182"/>
              <a:chOff x="2726795" y="2166705"/>
              <a:chExt cx="1440160" cy="1620182"/>
            </a:xfrm>
          </p:grpSpPr>
          <p:grpSp>
            <p:nvGrpSpPr>
              <p:cNvPr id="32" name="组合 47"/>
              <p:cNvGrpSpPr/>
              <p:nvPr/>
            </p:nvGrpSpPr>
            <p:grpSpPr>
              <a:xfrm>
                <a:off x="2726795" y="2166705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2  </a:t>
                  </a:r>
                  <a:r>
                    <a:rPr lang="en-US" altLang="zh-CN" sz="2400" b="1" dirty="0" err="1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</a:t>
                  </a:r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2  3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接连接符 32"/>
              <p:cNvCxnSpPr/>
              <p:nvPr/>
            </p:nvCxnSpPr>
            <p:spPr>
              <a:xfrm flipV="1">
                <a:off x="2771800" y="3786885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1476180" y="2654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8" name="矩形 37"/>
            <p:cNvSpPr/>
            <p:nvPr/>
          </p:nvSpPr>
          <p:spPr>
            <a:xfrm>
              <a:off x="1833600" y="2654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9" name="矩形 38"/>
            <p:cNvSpPr/>
            <p:nvPr/>
          </p:nvSpPr>
          <p:spPr>
            <a:xfrm>
              <a:off x="1113520" y="3040850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0" name="矩形 39"/>
            <p:cNvSpPr/>
            <p:nvPr/>
          </p:nvSpPr>
          <p:spPr>
            <a:xfrm>
              <a:off x="1470940" y="3040850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1" name="矩形 40"/>
            <p:cNvSpPr/>
            <p:nvPr/>
          </p:nvSpPr>
          <p:spPr>
            <a:xfrm>
              <a:off x="1109235" y="3516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2" name="矩形 41"/>
            <p:cNvSpPr/>
            <p:nvPr/>
          </p:nvSpPr>
          <p:spPr>
            <a:xfrm>
              <a:off x="1466655" y="3516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3" name="矩形 42"/>
            <p:cNvSpPr/>
            <p:nvPr/>
          </p:nvSpPr>
          <p:spPr>
            <a:xfrm>
              <a:off x="1836220" y="3516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45001" y="263721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</a:t>
            </a:r>
            <a:r>
              <a:rPr lang="en-US" altLang="zh-CN" sz="2400" b="1" dirty="0" err="1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594" y="3129772"/>
            <a:ext cx="13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5  0  6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80801" y="1347614"/>
            <a:ext cx="1710190" cy="2520280"/>
            <a:chOff x="2906815" y="1671650"/>
            <a:chExt cx="1710190" cy="2520280"/>
          </a:xfrm>
        </p:grpSpPr>
        <p:sp>
          <p:nvSpPr>
            <p:cNvPr id="46" name="矩形 45"/>
            <p:cNvSpPr/>
            <p:nvPr/>
          </p:nvSpPr>
          <p:spPr>
            <a:xfrm>
              <a:off x="2906815" y="1671650"/>
              <a:ext cx="1710190" cy="252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086835" y="1806665"/>
              <a:ext cx="1440160" cy="1620182"/>
              <a:chOff x="2726795" y="2166705"/>
              <a:chExt cx="1440160" cy="162018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726795" y="2166705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3  2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3  1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接连接符 48"/>
              <p:cNvCxnSpPr/>
              <p:nvPr/>
            </p:nvCxnSpPr>
            <p:spPr>
              <a:xfrm flipV="1">
                <a:off x="2771800" y="3786885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矩形 52"/>
            <p:cNvSpPr/>
            <p:nvPr/>
          </p:nvSpPr>
          <p:spPr>
            <a:xfrm>
              <a:off x="3501405" y="2654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4" name="矩形 53"/>
            <p:cNvSpPr/>
            <p:nvPr/>
          </p:nvSpPr>
          <p:spPr>
            <a:xfrm>
              <a:off x="3858825" y="2654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5" name="矩形 54"/>
            <p:cNvSpPr/>
            <p:nvPr/>
          </p:nvSpPr>
          <p:spPr>
            <a:xfrm>
              <a:off x="3138745" y="3040850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6" name="矩形 55"/>
            <p:cNvSpPr/>
            <p:nvPr/>
          </p:nvSpPr>
          <p:spPr>
            <a:xfrm>
              <a:off x="3496165" y="3040850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7" name="矩形 56"/>
            <p:cNvSpPr/>
            <p:nvPr/>
          </p:nvSpPr>
          <p:spPr>
            <a:xfrm>
              <a:off x="3134460" y="3516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8" name="矩形 57"/>
            <p:cNvSpPr/>
            <p:nvPr/>
          </p:nvSpPr>
          <p:spPr>
            <a:xfrm>
              <a:off x="3491880" y="3516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9" name="矩形 58"/>
            <p:cNvSpPr/>
            <p:nvPr/>
          </p:nvSpPr>
          <p:spPr>
            <a:xfrm>
              <a:off x="3861445" y="3516855"/>
              <a:ext cx="315035" cy="315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968338" y="266010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9  6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77775" y="3111810"/>
            <a:ext cx="13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9  9  2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851031" y="1347614"/>
            <a:ext cx="1710190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63" name="组合 47"/>
          <p:cNvGrpSpPr/>
          <p:nvPr/>
        </p:nvGrpSpPr>
        <p:grpSpPr>
          <a:xfrm>
            <a:off x="5031051" y="1482629"/>
            <a:ext cx="1440160" cy="1569660"/>
            <a:chOff x="-1470815" y="1785675"/>
            <a:chExt cx="1440160" cy="1569660"/>
          </a:xfrm>
        </p:grpSpPr>
        <p:sp>
          <p:nvSpPr>
            <p:cNvPr id="64" name="TextBox 63"/>
            <p:cNvSpPr txBox="1"/>
            <p:nvPr/>
          </p:nvSpPr>
          <p:spPr>
            <a:xfrm>
              <a:off x="-1470815" y="1785675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4  3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2  1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-1412000" y="2595765"/>
              <a:ext cx="120823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5362516" y="224771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4  3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8431" y="2652759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8  6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31051" y="3102809"/>
            <a:ext cx="1324195" cy="461665"/>
            <a:chOff x="6147175" y="3471850"/>
            <a:chExt cx="1324195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6147175" y="3471850"/>
              <a:ext cx="132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9  0  3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 flipV="1">
              <a:off x="6192180" y="3471850"/>
              <a:ext cx="1215135" cy="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07975" y="2255149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</a:t>
            </a:r>
            <a:r>
              <a:rPr lang="en-US" altLang="zh-CN" sz="2400" b="1" dirty="0" err="1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24199" y="224771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3  2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819630" y="1491632"/>
            <a:ext cx="2060574" cy="1200329"/>
            <a:chOff x="5472106" y="2861724"/>
            <a:chExt cx="2565285" cy="866116"/>
          </a:xfrm>
          <a:noFill/>
        </p:grpSpPr>
        <p:sp>
          <p:nvSpPr>
            <p:cNvPr id="73" name="AutoShape 12"/>
            <p:cNvSpPr>
              <a:spLocks noChangeArrowheads="1"/>
            </p:cNvSpPr>
            <p:nvPr/>
          </p:nvSpPr>
          <p:spPr bwMode="auto">
            <a:xfrm>
              <a:off x="5502825" y="2894198"/>
              <a:ext cx="2475276" cy="765999"/>
            </a:xfrm>
            <a:prstGeom prst="wedgeRoundRectCallout">
              <a:avLst>
                <a:gd name="adj1" fmla="val 35450"/>
                <a:gd name="adj2" fmla="val 64546"/>
                <a:gd name="adj3" fmla="val 16667"/>
              </a:avLst>
            </a:prstGeom>
            <a:grpFill/>
            <a:ln w="9525">
              <a:solidFill>
                <a:srgbClr val="9933FF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文本框 10245"/>
            <p:cNvSpPr txBox="1">
              <a:spLocks noChangeArrowheads="1"/>
            </p:cNvSpPr>
            <p:nvPr/>
          </p:nvSpPr>
          <p:spPr bwMode="auto">
            <a:xfrm>
              <a:off x="5472106" y="2861724"/>
              <a:ext cx="2565285" cy="86611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你能说说每一步算出的是什么吗？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5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2" cstate="email"/>
          <a:srcRect l="27478" t="23497" r="31993" b="12649"/>
          <a:stretch>
            <a:fillRect/>
          </a:stretch>
        </p:blipFill>
        <p:spPr bwMode="auto">
          <a:xfrm flipH="1">
            <a:off x="8316416" y="2869274"/>
            <a:ext cx="699611" cy="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组合 7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6" name="图片 7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5" grpId="0"/>
      <p:bldP spid="60" grpId="0"/>
      <p:bldP spid="61" grpId="0"/>
      <p:bldP spid="62" grpId="0" animBg="1"/>
      <p:bldP spid="66" grpId="0"/>
      <p:bldP spid="67" grpId="0"/>
      <p:bldP spid="36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971600" y="627534"/>
            <a:ext cx="70567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学校买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个热水瓶，每个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元。根据下面的竖式，在（    ）填合适的数。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93717" y="262314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2  3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9632" y="302818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4  6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62252" y="1858057"/>
            <a:ext cx="6703126" cy="2081845"/>
            <a:chOff x="1262252" y="2146089"/>
            <a:chExt cx="6703126" cy="2081845"/>
          </a:xfrm>
        </p:grpSpPr>
        <p:grpSp>
          <p:nvGrpSpPr>
            <p:cNvPr id="13" name="组合 12"/>
            <p:cNvGrpSpPr/>
            <p:nvPr/>
          </p:nvGrpSpPr>
          <p:grpSpPr>
            <a:xfrm>
              <a:off x="1262252" y="2146089"/>
              <a:ext cx="1440160" cy="2081845"/>
              <a:chOff x="1262252" y="2146089"/>
              <a:chExt cx="1440160" cy="2081845"/>
            </a:xfrm>
          </p:grpSpPr>
          <p:grpSp>
            <p:nvGrpSpPr>
              <p:cNvPr id="54" name="组合 47"/>
              <p:cNvGrpSpPr/>
              <p:nvPr/>
            </p:nvGrpSpPr>
            <p:grpSpPr>
              <a:xfrm>
                <a:off x="1262252" y="2146089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2  3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2  1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组合 58"/>
              <p:cNvGrpSpPr/>
              <p:nvPr/>
            </p:nvGrpSpPr>
            <p:grpSpPr>
              <a:xfrm>
                <a:off x="1262252" y="3766269"/>
                <a:ext cx="1324195" cy="461665"/>
                <a:chOff x="6147175" y="3471850"/>
                <a:chExt cx="1324195" cy="461665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4  8  3</a:t>
                  </a:r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61" name="直接连接符 60"/>
                <p:cNvCxnSpPr/>
                <p:nvPr/>
              </p:nvCxnSpPr>
              <p:spPr>
                <a:xfrm flipV="1">
                  <a:off x="6192180" y="3471850"/>
                  <a:ext cx="1215135" cy="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文本框 10245"/>
            <p:cNvSpPr txBox="1">
              <a:spLocks noChangeArrowheads="1"/>
            </p:cNvSpPr>
            <p:nvPr/>
          </p:nvSpPr>
          <p:spPr bwMode="auto">
            <a:xfrm>
              <a:off x="2567398" y="2911174"/>
              <a:ext cx="53979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…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个热水瓶应付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3" name="文本框 10245"/>
            <p:cNvSpPr txBox="1">
              <a:spLocks noChangeArrowheads="1"/>
            </p:cNvSpPr>
            <p:nvPr/>
          </p:nvSpPr>
          <p:spPr bwMode="auto">
            <a:xfrm>
              <a:off x="2567397" y="3332649"/>
              <a:ext cx="539798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…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个热水瓶应付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文本框 10245"/>
            <p:cNvSpPr txBox="1">
              <a:spLocks noChangeArrowheads="1"/>
            </p:cNvSpPr>
            <p:nvPr/>
          </p:nvSpPr>
          <p:spPr bwMode="auto">
            <a:xfrm>
              <a:off x="2564777" y="3712269"/>
              <a:ext cx="540060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…</a:t>
              </a:r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（   ）</a:t>
              </a:r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个热水瓶应付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（   ）</a:t>
              </a:r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元。</a:t>
              </a:r>
              <a:endPara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625847" y="263319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84497" y="264962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5837" y="30456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94487" y="306210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460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26312" y="34406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84962" y="345709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483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6" grpId="0"/>
      <p:bldP spid="67" grpId="0"/>
      <p:bldP spid="69" grpId="0"/>
      <p:bldP spid="70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46575" y="411510"/>
            <a:ext cx="324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用竖式计算并验算。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8328" y="1714041"/>
            <a:ext cx="1442780" cy="2081845"/>
            <a:chOff x="293905" y="2211710"/>
            <a:chExt cx="1442780" cy="2081845"/>
          </a:xfrm>
        </p:grpSpPr>
        <p:grpSp>
          <p:nvGrpSpPr>
            <p:cNvPr id="23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4  </a:t>
                </a:r>
                <a:r>
                  <a:rPr lang="en-US" altLang="zh-CN" sz="2400" b="1" dirty="0" err="1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</a:t>
                </a:r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2  2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8  8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8  8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26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9  6  8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1491038" y="1263991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44×22=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2005143" y="2017460"/>
            <a:ext cx="99011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661168" y="1714041"/>
            <a:ext cx="1442780" cy="2081845"/>
            <a:chOff x="293905" y="2211710"/>
            <a:chExt cx="1442780" cy="2081845"/>
          </a:xfrm>
        </p:grpSpPr>
        <p:grpSp>
          <p:nvGrpSpPr>
            <p:cNvPr id="35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2  </a:t>
                </a:r>
                <a:r>
                  <a:rPr lang="en-US" altLang="zh-CN" sz="2400" b="1" dirty="0" err="1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</a:t>
                </a:r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4  4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8  8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8  8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8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9  6  8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2751178" y="126399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968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818788" y="1714041"/>
            <a:ext cx="1442780" cy="2081845"/>
            <a:chOff x="293905" y="2211710"/>
            <a:chExt cx="1442780" cy="2081845"/>
          </a:xfrm>
        </p:grpSpPr>
        <p:grpSp>
          <p:nvGrpSpPr>
            <p:cNvPr id="45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1  </a:t>
                </a:r>
                <a:r>
                  <a:rPr lang="en-US" altLang="zh-CN" sz="2400" b="1" dirty="0" err="1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3  6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  </a:t>
              </a:r>
              <a:r>
                <a:rPr lang="en-US" altLang="zh-CN" sz="2400" b="1" dirty="0" err="1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3  3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48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3  9  6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5631498" y="1263991"/>
            <a:ext cx="1335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11×36=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6246186" y="2067694"/>
            <a:ext cx="99011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801628" y="1714041"/>
            <a:ext cx="1442780" cy="2081845"/>
            <a:chOff x="293905" y="2211710"/>
            <a:chExt cx="1442780" cy="2081845"/>
          </a:xfrm>
        </p:grpSpPr>
        <p:grpSp>
          <p:nvGrpSpPr>
            <p:cNvPr id="56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3  6</a:t>
                </a: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1  1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59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3  9  6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891638" y="126399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396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6" name="图片 6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  <p:bldP spid="43" grpId="0"/>
      <p:bldP spid="53" grpId="0"/>
      <p:bldP spid="54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56468" y="483518"/>
            <a:ext cx="324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用竖式计算并验算。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5" name="组合 28"/>
          <p:cNvGrpSpPr/>
          <p:nvPr/>
        </p:nvGrpSpPr>
        <p:grpSpPr>
          <a:xfrm>
            <a:off x="606320" y="1786049"/>
            <a:ext cx="1442780" cy="2081845"/>
            <a:chOff x="293905" y="2211710"/>
            <a:chExt cx="1442780" cy="2081845"/>
          </a:xfrm>
        </p:grpSpPr>
        <p:grpSp>
          <p:nvGrpSpPr>
            <p:cNvPr id="66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1  2</a:t>
                </a: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2  3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2  4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69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2  7  6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Box 73"/>
          <p:cNvSpPr txBox="1"/>
          <p:nvPr/>
        </p:nvSpPr>
        <p:spPr>
          <a:xfrm>
            <a:off x="1419030" y="1335999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12×23=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5" name="文本框 10245"/>
          <p:cNvSpPr txBox="1">
            <a:spLocks noChangeArrowheads="1"/>
          </p:cNvSpPr>
          <p:nvPr/>
        </p:nvSpPr>
        <p:spPr bwMode="auto">
          <a:xfrm>
            <a:off x="1997714" y="2067694"/>
            <a:ext cx="99011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76" name="组合 31"/>
          <p:cNvGrpSpPr/>
          <p:nvPr/>
        </p:nvGrpSpPr>
        <p:grpSpPr>
          <a:xfrm>
            <a:off x="2589160" y="1786049"/>
            <a:ext cx="1442780" cy="2081845"/>
            <a:chOff x="293905" y="2211710"/>
            <a:chExt cx="1442780" cy="2081845"/>
          </a:xfrm>
        </p:grpSpPr>
        <p:grpSp>
          <p:nvGrpSpPr>
            <p:cNvPr id="77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2  3</a:t>
                </a: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1  2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2  3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80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2  7  6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Box 84"/>
          <p:cNvSpPr txBox="1"/>
          <p:nvPr/>
        </p:nvSpPr>
        <p:spPr>
          <a:xfrm>
            <a:off x="2679170" y="133599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276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86" name="组合 52"/>
          <p:cNvGrpSpPr/>
          <p:nvPr/>
        </p:nvGrpSpPr>
        <p:grpSpPr>
          <a:xfrm>
            <a:off x="4746780" y="1786049"/>
            <a:ext cx="1442780" cy="2081845"/>
            <a:chOff x="293905" y="2211710"/>
            <a:chExt cx="1442780" cy="2081845"/>
          </a:xfrm>
        </p:grpSpPr>
        <p:grpSp>
          <p:nvGrpSpPr>
            <p:cNvPr id="87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3  </a:t>
                </a:r>
                <a:r>
                  <a:rPr lang="en-US" altLang="zh-CN" sz="2400" b="1" dirty="0" err="1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</a:t>
                </a:r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1  2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  </a:t>
              </a:r>
              <a:r>
                <a:rPr lang="en-US" altLang="zh-CN" sz="2400" b="1" dirty="0" err="1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3  3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90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3  9  6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>
          <a:xfrm>
            <a:off x="5559490" y="1335999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33×12=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6" name="文本框 10245"/>
          <p:cNvSpPr txBox="1">
            <a:spLocks noChangeArrowheads="1"/>
          </p:cNvSpPr>
          <p:nvPr/>
        </p:nvSpPr>
        <p:spPr bwMode="auto">
          <a:xfrm>
            <a:off x="6174178" y="2139702"/>
            <a:ext cx="99011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97" name="组合 65"/>
          <p:cNvGrpSpPr/>
          <p:nvPr/>
        </p:nvGrpSpPr>
        <p:grpSpPr>
          <a:xfrm>
            <a:off x="6729620" y="1786049"/>
            <a:ext cx="1442780" cy="2081845"/>
            <a:chOff x="293905" y="2211710"/>
            <a:chExt cx="1442780" cy="2081845"/>
          </a:xfrm>
        </p:grpSpPr>
        <p:grpSp>
          <p:nvGrpSpPr>
            <p:cNvPr id="98" name="组合 47"/>
            <p:cNvGrpSpPr/>
            <p:nvPr/>
          </p:nvGrpSpPr>
          <p:grpSpPr>
            <a:xfrm>
              <a:off x="296525" y="2211710"/>
              <a:ext cx="1440160" cy="1569660"/>
              <a:chOff x="-1470815" y="1785675"/>
              <a:chExt cx="1440160" cy="156966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1  2</a:t>
                </a: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3  3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105" name="直接连接符 104"/>
              <p:cNvCxnSpPr/>
              <p:nvPr/>
            </p:nvCxnSpPr>
            <p:spPr>
              <a:xfrm>
                <a:off x="-1412000" y="2595765"/>
                <a:ext cx="120823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627990" y="297679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905" y="3381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01" name="组合 40"/>
            <p:cNvGrpSpPr/>
            <p:nvPr/>
          </p:nvGrpSpPr>
          <p:grpSpPr>
            <a:xfrm>
              <a:off x="296525" y="3831890"/>
              <a:ext cx="1324195" cy="461665"/>
              <a:chOff x="6147175" y="3471850"/>
              <a:chExt cx="1324195" cy="461665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147175" y="3471850"/>
                <a:ext cx="1324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3  9  6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 flipV="1">
                <a:off x="6192180" y="3471850"/>
                <a:ext cx="1215135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extBox 105"/>
          <p:cNvSpPr txBox="1"/>
          <p:nvPr/>
        </p:nvSpPr>
        <p:spPr>
          <a:xfrm>
            <a:off x="6819630" y="133599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396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2" name="图片 5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75" grpId="0"/>
      <p:bldP spid="85" grpId="0"/>
      <p:bldP spid="95" grpId="0"/>
      <p:bldP spid="96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744749" y="543744"/>
            <a:ext cx="5553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下边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的计算对吗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？把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不对的改正。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10770" y="1275619"/>
            <a:ext cx="4005446" cy="2430270"/>
            <a:chOff x="2510770" y="1851670"/>
            <a:chExt cx="4005446" cy="2430270"/>
          </a:xfrm>
          <a:noFill/>
        </p:grpSpPr>
        <p:sp>
          <p:nvSpPr>
            <p:cNvPr id="24" name="矩形 23"/>
            <p:cNvSpPr/>
            <p:nvPr/>
          </p:nvSpPr>
          <p:spPr>
            <a:xfrm>
              <a:off x="2510770" y="1851670"/>
              <a:ext cx="4005446" cy="24302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5" name="组合 52"/>
            <p:cNvGrpSpPr/>
            <p:nvPr/>
          </p:nvGrpSpPr>
          <p:grpSpPr>
            <a:xfrm>
              <a:off x="2870810" y="2078360"/>
              <a:ext cx="1440160" cy="2081845"/>
              <a:chOff x="296525" y="2211710"/>
              <a:chExt cx="1440160" cy="2081845"/>
            </a:xfrm>
            <a:grpFill/>
          </p:grpSpPr>
          <p:grpSp>
            <p:nvGrpSpPr>
              <p:cNvPr id="29" name="组合 47"/>
              <p:cNvGrpSpPr/>
              <p:nvPr/>
            </p:nvGrpSpPr>
            <p:grpSpPr>
              <a:xfrm>
                <a:off x="296525" y="2211710"/>
                <a:ext cx="1440160" cy="1569660"/>
                <a:chOff x="-1470815" y="1785675"/>
                <a:chExt cx="1440160" cy="1569660"/>
              </a:xfrm>
              <a:grpFill/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1  4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2  1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627990" y="297679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1  4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855" y="3381840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2  8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32" name="组合 40"/>
              <p:cNvGrpSpPr/>
              <p:nvPr/>
            </p:nvGrpSpPr>
            <p:grpSpPr>
              <a:xfrm>
                <a:off x="296525" y="3831890"/>
                <a:ext cx="1324195" cy="461665"/>
                <a:chOff x="6147175" y="3471850"/>
                <a:chExt cx="1324195" cy="461665"/>
              </a:xfrm>
              <a:grpFill/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4  2</a:t>
                  </a:r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 flipV="1">
                  <a:off x="6192180" y="3471850"/>
                  <a:ext cx="1215135" cy="2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组合 65"/>
            <p:cNvGrpSpPr/>
            <p:nvPr/>
          </p:nvGrpSpPr>
          <p:grpSpPr>
            <a:xfrm>
              <a:off x="4851030" y="2078360"/>
              <a:ext cx="1442780" cy="2081845"/>
              <a:chOff x="293905" y="2211710"/>
              <a:chExt cx="1442780" cy="2081845"/>
            </a:xfrm>
            <a:grpFill/>
          </p:grpSpPr>
          <p:grpSp>
            <p:nvGrpSpPr>
              <p:cNvPr id="44" name="组合 47"/>
              <p:cNvGrpSpPr/>
              <p:nvPr/>
            </p:nvGrpSpPr>
            <p:grpSpPr>
              <a:xfrm>
                <a:off x="296525" y="2211710"/>
                <a:ext cx="1440160" cy="1569660"/>
                <a:chOff x="-1470815" y="1785675"/>
                <a:chExt cx="1440160" cy="1569660"/>
              </a:xfrm>
              <a:grpFill/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3  1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2  3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627990" y="297679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6  3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3905" y="3381840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6  2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48" name="组合 40"/>
              <p:cNvGrpSpPr/>
              <p:nvPr/>
            </p:nvGrpSpPr>
            <p:grpSpPr>
              <a:xfrm>
                <a:off x="296525" y="3831890"/>
                <a:ext cx="1324195" cy="461665"/>
                <a:chOff x="6147175" y="3471850"/>
                <a:chExt cx="1324195" cy="461665"/>
              </a:xfrm>
              <a:grpFill/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6  8  3</a:t>
                  </a:r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6192180" y="3471850"/>
                  <a:ext cx="1215135" cy="2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组合 6"/>
          <p:cNvGrpSpPr/>
          <p:nvPr/>
        </p:nvGrpSpPr>
        <p:grpSpPr>
          <a:xfrm>
            <a:off x="2515569" y="1275606"/>
            <a:ext cx="4005446" cy="2430270"/>
            <a:chOff x="4031940" y="1356615"/>
            <a:chExt cx="4005446" cy="2430270"/>
          </a:xfrm>
          <a:noFill/>
        </p:grpSpPr>
        <p:sp>
          <p:nvSpPr>
            <p:cNvPr id="92" name="矩形 91"/>
            <p:cNvSpPr/>
            <p:nvPr/>
          </p:nvSpPr>
          <p:spPr>
            <a:xfrm>
              <a:off x="4031940" y="1356615"/>
              <a:ext cx="4005446" cy="24302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93" name="组合 52"/>
            <p:cNvGrpSpPr/>
            <p:nvPr/>
          </p:nvGrpSpPr>
          <p:grpSpPr>
            <a:xfrm>
              <a:off x="4391980" y="1583305"/>
              <a:ext cx="1440160" cy="2081845"/>
              <a:chOff x="296525" y="2211710"/>
              <a:chExt cx="1440160" cy="2081845"/>
            </a:xfrm>
            <a:grpFill/>
          </p:grpSpPr>
          <p:grpSp>
            <p:nvGrpSpPr>
              <p:cNvPr id="94" name="组合 47"/>
              <p:cNvGrpSpPr/>
              <p:nvPr/>
            </p:nvGrpSpPr>
            <p:grpSpPr>
              <a:xfrm>
                <a:off x="296525" y="2211710"/>
                <a:ext cx="1440160" cy="1569660"/>
                <a:chOff x="-1470815" y="1785675"/>
                <a:chExt cx="1440160" cy="1569660"/>
              </a:xfrm>
              <a:grpFill/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1  4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2  1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01" name="直接连接符 100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/>
              <p:cNvSpPr txBox="1"/>
              <p:nvPr/>
            </p:nvSpPr>
            <p:spPr>
              <a:xfrm>
                <a:off x="627990" y="297679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1  4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08670" y="340184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2  8</a:t>
                </a:r>
                <a:endParaRPr lang="zh-CN" alt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97" name="组合 40"/>
              <p:cNvGrpSpPr/>
              <p:nvPr/>
            </p:nvGrpSpPr>
            <p:grpSpPr>
              <a:xfrm>
                <a:off x="296525" y="3830225"/>
                <a:ext cx="1324195" cy="463330"/>
                <a:chOff x="6147175" y="3470185"/>
                <a:chExt cx="1324195" cy="463330"/>
              </a:xfrm>
              <a:grpFill/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2  9  4 </a:t>
                  </a:r>
                  <a:endParaRPr lang="zh-CN" alt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99" name="直接连接符 98"/>
                <p:cNvCxnSpPr/>
                <p:nvPr/>
              </p:nvCxnSpPr>
              <p:spPr>
                <a:xfrm flipV="1">
                  <a:off x="6192180" y="3470185"/>
                  <a:ext cx="1215135" cy="2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" name="组合 65"/>
            <p:cNvGrpSpPr/>
            <p:nvPr/>
          </p:nvGrpSpPr>
          <p:grpSpPr>
            <a:xfrm>
              <a:off x="6372200" y="1583305"/>
              <a:ext cx="1442780" cy="2081845"/>
              <a:chOff x="293905" y="2211710"/>
              <a:chExt cx="1442780" cy="2081845"/>
            </a:xfrm>
            <a:grpFill/>
          </p:grpSpPr>
          <p:grpSp>
            <p:nvGrpSpPr>
              <p:cNvPr id="103" name="组合 47"/>
              <p:cNvGrpSpPr/>
              <p:nvPr/>
            </p:nvGrpSpPr>
            <p:grpSpPr>
              <a:xfrm>
                <a:off x="296525" y="2211710"/>
                <a:ext cx="1440160" cy="1569660"/>
                <a:chOff x="-1470815" y="1785675"/>
                <a:chExt cx="1440160" cy="1569660"/>
              </a:xfrm>
              <a:grpFill/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3  1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2  3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627990" y="297679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6  3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3905" y="3381840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6  2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106" name="组合 40"/>
              <p:cNvGrpSpPr/>
              <p:nvPr/>
            </p:nvGrpSpPr>
            <p:grpSpPr>
              <a:xfrm>
                <a:off x="296525" y="3831890"/>
                <a:ext cx="1324195" cy="461665"/>
                <a:chOff x="6147175" y="3471850"/>
                <a:chExt cx="1324195" cy="461665"/>
              </a:xfrm>
              <a:grpFill/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6  8  3</a:t>
                  </a:r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08" name="直接连接符 107"/>
                <p:cNvCxnSpPr/>
                <p:nvPr/>
              </p:nvCxnSpPr>
              <p:spPr>
                <a:xfrm flipV="1">
                  <a:off x="6192180" y="3471850"/>
                  <a:ext cx="1215135" cy="2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组合 7"/>
          <p:cNvGrpSpPr/>
          <p:nvPr/>
        </p:nvGrpSpPr>
        <p:grpSpPr>
          <a:xfrm>
            <a:off x="2515569" y="1275606"/>
            <a:ext cx="4005446" cy="2430270"/>
            <a:chOff x="4184340" y="1509015"/>
            <a:chExt cx="4005446" cy="2430270"/>
          </a:xfrm>
          <a:noFill/>
        </p:grpSpPr>
        <p:sp>
          <p:nvSpPr>
            <p:cNvPr id="111" name="矩形 110"/>
            <p:cNvSpPr/>
            <p:nvPr/>
          </p:nvSpPr>
          <p:spPr>
            <a:xfrm>
              <a:off x="4184340" y="1509015"/>
              <a:ext cx="4005446" cy="24302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112" name="组合 52"/>
            <p:cNvGrpSpPr/>
            <p:nvPr/>
          </p:nvGrpSpPr>
          <p:grpSpPr>
            <a:xfrm>
              <a:off x="4544380" y="1735705"/>
              <a:ext cx="1440160" cy="2081845"/>
              <a:chOff x="296525" y="2211710"/>
              <a:chExt cx="1440160" cy="2081845"/>
            </a:xfrm>
            <a:grpFill/>
          </p:grpSpPr>
          <p:grpSp>
            <p:nvGrpSpPr>
              <p:cNvPr id="113" name="组合 47"/>
              <p:cNvGrpSpPr/>
              <p:nvPr/>
            </p:nvGrpSpPr>
            <p:grpSpPr>
              <a:xfrm>
                <a:off x="296525" y="2211710"/>
                <a:ext cx="1440160" cy="1569660"/>
                <a:chOff x="-1470815" y="1785675"/>
                <a:chExt cx="1440160" cy="1569660"/>
              </a:xfrm>
              <a:grpFill/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1  4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2  1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TextBox 113"/>
              <p:cNvSpPr txBox="1"/>
              <p:nvPr/>
            </p:nvSpPr>
            <p:spPr>
              <a:xfrm>
                <a:off x="627990" y="297679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1  4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08670" y="340184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2  8</a:t>
                </a:r>
                <a:endParaRPr lang="zh-CN" alt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116" name="组合 40"/>
              <p:cNvGrpSpPr/>
              <p:nvPr/>
            </p:nvGrpSpPr>
            <p:grpSpPr>
              <a:xfrm>
                <a:off x="296525" y="3830225"/>
                <a:ext cx="1324195" cy="463330"/>
                <a:chOff x="6147175" y="3470185"/>
                <a:chExt cx="1324195" cy="463330"/>
              </a:xfrm>
              <a:grpFill/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2  9  4 </a:t>
                  </a:r>
                  <a:endParaRPr lang="zh-CN" alt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18" name="直接连接符 117"/>
                <p:cNvCxnSpPr/>
                <p:nvPr/>
              </p:nvCxnSpPr>
              <p:spPr>
                <a:xfrm flipV="1">
                  <a:off x="6192180" y="3470185"/>
                  <a:ext cx="1215135" cy="2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" name="组合 65"/>
            <p:cNvGrpSpPr/>
            <p:nvPr/>
          </p:nvGrpSpPr>
          <p:grpSpPr>
            <a:xfrm>
              <a:off x="6524600" y="1735705"/>
              <a:ext cx="1442780" cy="2081845"/>
              <a:chOff x="293905" y="2211710"/>
              <a:chExt cx="1442780" cy="2081845"/>
            </a:xfrm>
            <a:grpFill/>
          </p:grpSpPr>
          <p:grpSp>
            <p:nvGrpSpPr>
              <p:cNvPr id="122" name="组合 47"/>
              <p:cNvGrpSpPr/>
              <p:nvPr/>
            </p:nvGrpSpPr>
            <p:grpSpPr>
              <a:xfrm>
                <a:off x="296525" y="2211710"/>
                <a:ext cx="1440160" cy="1569660"/>
                <a:chOff x="-1470815" y="1785675"/>
                <a:chExt cx="1440160" cy="1569660"/>
              </a:xfrm>
              <a:grpFill/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3  1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2  3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-1412000" y="2595765"/>
                  <a:ext cx="1208230" cy="0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627990" y="2976795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3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93905" y="3381840"/>
                <a:ext cx="76174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6  2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125" name="组合 40"/>
              <p:cNvGrpSpPr/>
              <p:nvPr/>
            </p:nvGrpSpPr>
            <p:grpSpPr>
              <a:xfrm>
                <a:off x="296525" y="3831890"/>
                <a:ext cx="1324195" cy="461665"/>
                <a:chOff x="6147175" y="3471850"/>
                <a:chExt cx="1324195" cy="461665"/>
              </a:xfrm>
              <a:grpFill/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6147175" y="3471850"/>
                  <a:ext cx="13241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7  1  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3</a:t>
                  </a:r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>
                <a:xfrm flipV="1">
                  <a:off x="6192180" y="3471850"/>
                  <a:ext cx="1215135" cy="2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" name="组合 7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2" name="图片 7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 descr="j_p5_1.png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83568" y="555527"/>
            <a:ext cx="7639743" cy="1866168"/>
          </a:xfrm>
          <a:prstGeom prst="rect">
            <a:avLst/>
          </a:prstGeom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683568" y="555526"/>
            <a:ext cx="76380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李大爷在蔬菜大棚里种了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垄卷心菜，每垄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棵。一共种了多少棵卷心菜？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16456" y="3201819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32×13=416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（棵）</a:t>
            </a:r>
          </a:p>
        </p:txBody>
      </p:sp>
      <p:sp>
        <p:nvSpPr>
          <p:cNvPr id="73" name="文本框 10245"/>
          <p:cNvSpPr txBox="1">
            <a:spLocks noChangeArrowheads="1"/>
          </p:cNvSpPr>
          <p:nvPr/>
        </p:nvSpPr>
        <p:spPr bwMode="auto">
          <a:xfrm>
            <a:off x="2627784" y="3795886"/>
            <a:ext cx="44644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答：一共种了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416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棵卷心菜。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4" name="流程图: 可选过程 73"/>
          <p:cNvSpPr/>
          <p:nvPr/>
        </p:nvSpPr>
        <p:spPr>
          <a:xfrm>
            <a:off x="2123728" y="2421695"/>
            <a:ext cx="4392488" cy="582103"/>
          </a:xfrm>
          <a:prstGeom prst="flowChartAlternateProcess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每垄棵数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总数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2" grpId="0"/>
      <p:bldP spid="73" grpId="0"/>
      <p:bldP spid="7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1923678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两位数乘两位数，计算时用前一个两位数分别乘后一个两位数个位和十位上的数，和哪一位上的数相乘，乘得结果的末尾就和那一位对齐，再把两次乘得的结果相加。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778250" y="1707654"/>
            <a:ext cx="2953990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j_p3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38206"/>
            <a:ext cx="5215081" cy="372177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51520" y="1301301"/>
            <a:ext cx="3351645" cy="1358034"/>
            <a:chOff x="539552" y="1453529"/>
            <a:chExt cx="3351645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38578" y="1655492"/>
              <a:ext cx="2753591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观察右图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，你能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得到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什么信息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7" name="图片 16" descr="j_p3_1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581" y="1303655"/>
            <a:ext cx="1877799" cy="1340103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546" y="2685114"/>
            <a:ext cx="1126831" cy="16148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4899" y="555526"/>
            <a:ext cx="637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叔叔在搬迷你南瓜，一共搬了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箱，每箱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71"/>
          <p:cNvSpPr txBox="1">
            <a:spLocks noChangeArrowheads="1"/>
          </p:cNvSpPr>
          <p:nvPr/>
        </p:nvSpPr>
        <p:spPr bwMode="auto">
          <a:xfrm>
            <a:off x="2465511" y="394667"/>
            <a:ext cx="64269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幼儿园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购进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箱迷你南瓜，每箱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一共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有多少个？</a:t>
            </a: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3995936" y="2481828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12×24=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506071" y="483518"/>
            <a:ext cx="72644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" name="圆角矩形 142"/>
          <p:cNvSpPr/>
          <p:nvPr/>
        </p:nvSpPr>
        <p:spPr>
          <a:xfrm>
            <a:off x="5060329" y="483518"/>
            <a:ext cx="71755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22" name="图片 21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云形标注 10"/>
          <p:cNvSpPr/>
          <p:nvPr/>
        </p:nvSpPr>
        <p:spPr>
          <a:xfrm>
            <a:off x="3684847" y="3249457"/>
            <a:ext cx="2759361" cy="1062206"/>
          </a:xfrm>
          <a:prstGeom prst="cloudCallout">
            <a:avLst>
              <a:gd name="adj1" fmla="val -65291"/>
              <a:gd name="adj2" fmla="val -30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2537519" y="1347614"/>
            <a:ext cx="24072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2915816" y="1732436"/>
            <a:ext cx="3834681" cy="47927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081" y="1707654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每箱个数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总数</a:t>
            </a:r>
          </a:p>
          <a:p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352" y="334322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你想怎样算，和同学交流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81535" y="2973146"/>
            <a:ext cx="1126831" cy="161482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 bldLvl="0" animBg="1"/>
      <p:bldP spid="143" grpId="0" bldLvl="0" animBg="1"/>
      <p:bldP spid="11" grpId="0" bldLvl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2123728" y="1366101"/>
            <a:ext cx="2684626" cy="1824926"/>
          </a:xfrm>
          <a:prstGeom prst="wedgeRoundRectCallout">
            <a:avLst>
              <a:gd name="adj1" fmla="val -59786"/>
              <a:gd name="adj2" fmla="val 3531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箱是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箱，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箱有多少个，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箱有多少个。</a:t>
            </a:r>
            <a:endParaRPr lang="en-US" altLang="zh-CN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24×2=48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48×6=288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2" cstate="email"/>
          <a:srcRect l="27478" t="23497" r="31993" b="12649"/>
          <a:stretch>
            <a:fillRect/>
          </a:stretch>
        </p:blipFill>
        <p:spPr bwMode="auto">
          <a:xfrm>
            <a:off x="329989" y="2092477"/>
            <a:ext cx="1459218" cy="18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nse\Desktop\课件样例\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29874" t="10377" r="24364" b="20649"/>
          <a:stretch>
            <a:fillRect/>
          </a:stretch>
        </p:blipFill>
        <p:spPr bwMode="auto">
          <a:xfrm>
            <a:off x="7532867" y="1523779"/>
            <a:ext cx="1647645" cy="19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5004048" y="1779662"/>
            <a:ext cx="2406903" cy="1866508"/>
          </a:xfrm>
          <a:prstGeom prst="wedgeRoundRectCallout">
            <a:avLst>
              <a:gd name="adj1" fmla="val 57836"/>
              <a:gd name="adj2" fmla="val 11099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箱和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箱各有多少个，再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相加。</a:t>
            </a:r>
            <a:endParaRPr lang="en-US" altLang="zh-CN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×24=240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×24=48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240+48=288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/>
          <a:srcRect l="15499" t="22464" r="21010" b="8353"/>
          <a:stretch>
            <a:fillRect/>
          </a:stretch>
        </p:blipFill>
        <p:spPr bwMode="auto">
          <a:xfrm>
            <a:off x="6811818" y="720530"/>
            <a:ext cx="1440160" cy="14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909101" y="2943692"/>
            <a:ext cx="2970331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b="1" dirty="0" smtClean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…</a:t>
            </a:r>
            <a:r>
              <a:rPr lang="en-US" altLang="zh-CN" sz="16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600" b="1" dirty="0" smtClean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箱的个数</a:t>
            </a:r>
            <a:endParaRPr lang="zh-CN" altLang="en-US" sz="1600" b="1" dirty="0">
              <a:solidFill>
                <a:srgbClr val="D60093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4076" y="2139702"/>
            <a:ext cx="2430270" cy="2205245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 22"/>
          <p:cNvSpPr/>
          <p:nvPr/>
        </p:nvSpPr>
        <p:spPr>
          <a:xfrm>
            <a:off x="3258886" y="2142322"/>
            <a:ext cx="2610290" cy="2205245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4" name="矩形 23"/>
          <p:cNvSpPr/>
          <p:nvPr/>
        </p:nvSpPr>
        <p:spPr>
          <a:xfrm>
            <a:off x="6039671" y="2142322"/>
            <a:ext cx="2610290" cy="2205245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25" name="组合 24"/>
          <p:cNvGrpSpPr/>
          <p:nvPr/>
        </p:nvGrpSpPr>
        <p:grpSpPr>
          <a:xfrm>
            <a:off x="684076" y="2190222"/>
            <a:ext cx="1440160" cy="1569660"/>
            <a:chOff x="-877890" y="2276720"/>
            <a:chExt cx="1440160" cy="1569660"/>
          </a:xfrm>
        </p:grpSpPr>
        <p:sp>
          <p:nvSpPr>
            <p:cNvPr id="26" name="TextBox 25"/>
            <p:cNvSpPr txBox="1"/>
            <p:nvPr/>
          </p:nvSpPr>
          <p:spPr>
            <a:xfrm>
              <a:off x="-877890" y="2276720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2 4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1 2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-742875" y="3081570"/>
              <a:ext cx="103511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089121" y="2220992"/>
            <a:ext cx="585065" cy="765085"/>
            <a:chOff x="1151620" y="2166705"/>
            <a:chExt cx="726984" cy="765085"/>
          </a:xfrm>
        </p:grpSpPr>
        <p:sp>
          <p:nvSpPr>
            <p:cNvPr id="29" name="矩形 28"/>
            <p:cNvSpPr/>
            <p:nvPr/>
          </p:nvSpPr>
          <p:spPr>
            <a:xfrm>
              <a:off x="1151620" y="2166705"/>
              <a:ext cx="720080" cy="405045"/>
            </a:xfrm>
            <a:prstGeom prst="rect">
              <a:avLst/>
            </a:prstGeom>
            <a:solidFill>
              <a:srgbClr val="FF996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76179" y="2571750"/>
              <a:ext cx="402425" cy="360040"/>
            </a:xfrm>
            <a:prstGeom prst="rect">
              <a:avLst/>
            </a:prstGeom>
            <a:solidFill>
              <a:srgbClr val="FF996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31971" y="298345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4 8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3114347" y="3181722"/>
            <a:ext cx="182640" cy="135015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33" name="组合 32"/>
          <p:cNvGrpSpPr/>
          <p:nvPr/>
        </p:nvGrpSpPr>
        <p:grpSpPr>
          <a:xfrm>
            <a:off x="3391281" y="2248762"/>
            <a:ext cx="1440160" cy="1569660"/>
            <a:chOff x="3138745" y="2320770"/>
            <a:chExt cx="1440160" cy="1569660"/>
          </a:xfrm>
        </p:grpSpPr>
        <p:grpSp>
          <p:nvGrpSpPr>
            <p:cNvPr id="34" name="组合 33"/>
            <p:cNvGrpSpPr/>
            <p:nvPr/>
          </p:nvGrpSpPr>
          <p:grpSpPr>
            <a:xfrm>
              <a:off x="3138745" y="2320770"/>
              <a:ext cx="1440160" cy="1569660"/>
              <a:chOff x="-1470815" y="1785675"/>
              <a:chExt cx="1440160" cy="156966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-1470815" y="1785675"/>
                <a:ext cx="1440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2 4</a:t>
                </a:r>
              </a:p>
              <a:p>
                <a:r>
                  <a:rPr lang="en-US" altLang="zh-CN" sz="2400" b="1" dirty="0" smtClean="0">
                    <a:latin typeface="Arial" panose="020B0604020202020204" pitchFamily="34" charset="0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1 2</a:t>
                </a:r>
              </a:p>
              <a:p>
                <a:endPara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  <a:p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-1335800" y="2550760"/>
                <a:ext cx="1035115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3479735" y="3007310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4 8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96326" y="2234952"/>
            <a:ext cx="572920" cy="765085"/>
            <a:chOff x="4256965" y="2346725"/>
            <a:chExt cx="720080" cy="765085"/>
          </a:xfrm>
        </p:grpSpPr>
        <p:sp>
          <p:nvSpPr>
            <p:cNvPr id="39" name="矩形 38"/>
            <p:cNvSpPr/>
            <p:nvPr/>
          </p:nvSpPr>
          <p:spPr>
            <a:xfrm>
              <a:off x="4256965" y="2346725"/>
              <a:ext cx="720080" cy="405045"/>
            </a:xfrm>
            <a:prstGeom prst="rect">
              <a:avLst/>
            </a:prstGeom>
            <a:solidFill>
              <a:srgbClr val="FF996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0" name="矩形 39"/>
            <p:cNvSpPr/>
            <p:nvPr/>
          </p:nvSpPr>
          <p:spPr>
            <a:xfrm>
              <a:off x="4256965" y="2751770"/>
              <a:ext cx="402425" cy="360040"/>
            </a:xfrm>
            <a:prstGeom prst="rect">
              <a:avLst/>
            </a:prstGeom>
            <a:solidFill>
              <a:srgbClr val="FF996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609401" y="3174817"/>
            <a:ext cx="2970331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b="1" dirty="0" smtClean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…</a:t>
            </a:r>
            <a:r>
              <a:rPr lang="en-US" altLang="zh-CN" sz="16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1600" b="1" dirty="0" smtClean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箱的个数</a:t>
            </a:r>
            <a:endParaRPr lang="zh-CN" altLang="en-US" sz="1600" b="1" dirty="0">
              <a:solidFill>
                <a:srgbClr val="D60093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5869176" y="3240537"/>
            <a:ext cx="182640" cy="135015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3" name="组合 42"/>
          <p:cNvGrpSpPr/>
          <p:nvPr/>
        </p:nvGrpSpPr>
        <p:grpSpPr>
          <a:xfrm>
            <a:off x="3490816" y="3203392"/>
            <a:ext cx="1260140" cy="461665"/>
            <a:chOff x="3238280" y="3275400"/>
            <a:chExt cx="1260140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3238280" y="3275400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2 4</a:t>
              </a:r>
              <a:endPara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896925" y="3407795"/>
              <a:ext cx="135015" cy="225025"/>
            </a:xfrm>
            <a:prstGeom prst="ellipse">
              <a:avLst/>
            </a:prstGeom>
            <a:noFill/>
            <a:ln>
              <a:solidFill>
                <a:srgbClr val="D6009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46" name="矩形 45"/>
          <p:cNvSpPr/>
          <p:nvPr/>
        </p:nvSpPr>
        <p:spPr>
          <a:xfrm>
            <a:off x="3609401" y="3309832"/>
            <a:ext cx="765085" cy="270030"/>
          </a:xfrm>
          <a:prstGeom prst="rect">
            <a:avLst/>
          </a:prstGeom>
          <a:solidFill>
            <a:srgbClr val="CC99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426205" y="3534857"/>
            <a:ext cx="2970331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b="1" dirty="0" smtClean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…</a:t>
            </a:r>
            <a:r>
              <a:rPr lang="en-US" altLang="zh-CN" sz="16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1600" b="1" dirty="0" smtClean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箱的个数</a:t>
            </a:r>
            <a:endParaRPr lang="zh-CN" altLang="en-US" sz="1600" b="1" dirty="0">
              <a:solidFill>
                <a:srgbClr val="D60093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046576" y="2227092"/>
            <a:ext cx="1440160" cy="1569660"/>
            <a:chOff x="5794040" y="2299100"/>
            <a:chExt cx="1440160" cy="1569660"/>
          </a:xfrm>
        </p:grpSpPr>
        <p:grpSp>
          <p:nvGrpSpPr>
            <p:cNvPr id="49" name="组合 48"/>
            <p:cNvGrpSpPr/>
            <p:nvPr/>
          </p:nvGrpSpPr>
          <p:grpSpPr>
            <a:xfrm>
              <a:off x="5794040" y="2299100"/>
              <a:ext cx="1440160" cy="1569660"/>
              <a:chOff x="3138745" y="2320770"/>
              <a:chExt cx="1440160" cy="1569660"/>
            </a:xfrm>
          </p:grpSpPr>
          <p:grpSp>
            <p:nvGrpSpPr>
              <p:cNvPr id="53" name="组合 47"/>
              <p:cNvGrpSpPr/>
              <p:nvPr/>
            </p:nvGrpSpPr>
            <p:grpSpPr>
              <a:xfrm>
                <a:off x="3138745" y="2320770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2 4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1 2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335800" y="2550760"/>
                  <a:ext cx="1035115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3479735" y="300731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4 8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893575" y="3253730"/>
              <a:ext cx="1260140" cy="461665"/>
              <a:chOff x="3238280" y="3275400"/>
              <a:chExt cx="1260140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238280" y="3275400"/>
                <a:ext cx="1260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2 4</a:t>
                </a:r>
                <a:endParaRPr lang="zh-CN" altLang="en-US" sz="2400" b="1" dirty="0" smtClean="0">
                  <a:solidFill>
                    <a:srgbClr val="D60093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896925" y="3407795"/>
                <a:ext cx="135015" cy="225025"/>
              </a:xfrm>
              <a:prstGeom prst="ellipse">
                <a:avLst/>
              </a:prstGeom>
              <a:noFill/>
              <a:ln>
                <a:solidFill>
                  <a:srgbClr val="D60093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6219691" y="2994797"/>
            <a:ext cx="990110" cy="990110"/>
          </a:xfrm>
          <a:prstGeom prst="rect">
            <a:avLst/>
          </a:prstGeom>
          <a:solidFill>
            <a:srgbClr val="CC99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58" name="组合 57"/>
          <p:cNvGrpSpPr/>
          <p:nvPr/>
        </p:nvGrpSpPr>
        <p:grpSpPr>
          <a:xfrm>
            <a:off x="6139206" y="3534857"/>
            <a:ext cx="1260140" cy="461665"/>
            <a:chOff x="5886670" y="3606865"/>
            <a:chExt cx="1260140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5886670" y="3606865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2 8 </a:t>
              </a:r>
              <a:r>
                <a:rPr lang="en-US" altLang="zh-CN" sz="2400" b="1" dirty="0" err="1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endPara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5967155" y="3651870"/>
              <a:ext cx="990110" cy="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矩形 60"/>
          <p:cNvSpPr/>
          <p:nvPr/>
        </p:nvSpPr>
        <p:spPr>
          <a:xfrm>
            <a:off x="1044116" y="3084807"/>
            <a:ext cx="675075" cy="270030"/>
          </a:xfrm>
          <a:prstGeom prst="rect">
            <a:avLst/>
          </a:prstGeom>
          <a:solidFill>
            <a:srgbClr val="CC99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2" name="TextBox 51"/>
          <p:cNvSpPr txBox="1">
            <a:spLocks noChangeArrowheads="1"/>
          </p:cNvSpPr>
          <p:nvPr/>
        </p:nvSpPr>
        <p:spPr bwMode="auto">
          <a:xfrm>
            <a:off x="3543790" y="483518"/>
            <a:ext cx="1785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12×24= 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032" y="1059582"/>
            <a:ext cx="1948192" cy="8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还可以用竖式计算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4355975" y="1068293"/>
            <a:ext cx="2306107" cy="855385"/>
          </a:xfrm>
          <a:prstGeom prst="cloudCallout">
            <a:avLst>
              <a:gd name="adj1" fmla="val 57778"/>
              <a:gd name="adj2" fmla="val -23021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4" name="图片 6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4" grpId="0" animBg="1"/>
      <p:bldP spid="31" grpId="0"/>
      <p:bldP spid="32" grpId="0" animBg="1"/>
      <p:bldP spid="41" grpId="0"/>
      <p:bldP spid="42" grpId="0" animBg="1"/>
      <p:bldP spid="46" grpId="0" animBg="1"/>
      <p:bldP spid="47" grpId="0"/>
      <p:bldP spid="57" grpId="0" animBg="1"/>
      <p:bldP spid="61" grpId="0" animBg="1"/>
      <p:bldP spid="62" grpId="0"/>
      <p:bldP spid="9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/>
          <a:srcRect l="15499" t="22464" r="21010" b="8353"/>
          <a:stretch>
            <a:fillRect/>
          </a:stretch>
        </p:blipFill>
        <p:spPr bwMode="auto">
          <a:xfrm>
            <a:off x="6876256" y="1723042"/>
            <a:ext cx="1440160" cy="14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组合 62"/>
          <p:cNvGrpSpPr/>
          <p:nvPr/>
        </p:nvGrpSpPr>
        <p:grpSpPr>
          <a:xfrm>
            <a:off x="2150731" y="1723042"/>
            <a:ext cx="1440160" cy="1811815"/>
            <a:chOff x="2726795" y="2166705"/>
            <a:chExt cx="1440160" cy="1811815"/>
          </a:xfrm>
        </p:grpSpPr>
        <p:grpSp>
          <p:nvGrpSpPr>
            <p:cNvPr id="64" name="组合 62"/>
            <p:cNvGrpSpPr/>
            <p:nvPr/>
          </p:nvGrpSpPr>
          <p:grpSpPr>
            <a:xfrm>
              <a:off x="2726795" y="2166705"/>
              <a:ext cx="1440160" cy="1569660"/>
              <a:chOff x="3138745" y="2320770"/>
              <a:chExt cx="1440160" cy="1569660"/>
            </a:xfrm>
          </p:grpSpPr>
          <p:grpSp>
            <p:nvGrpSpPr>
              <p:cNvPr id="69" name="组合 47"/>
              <p:cNvGrpSpPr/>
              <p:nvPr/>
            </p:nvGrpSpPr>
            <p:grpSpPr>
              <a:xfrm>
                <a:off x="3138745" y="2320770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2 4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1 2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>
                <a:xfrm>
                  <a:off x="-1335800" y="2550760"/>
                  <a:ext cx="1035115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3479735" y="300731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4 8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816805" y="3143005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2 4</a:t>
              </a:r>
              <a:endPara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66" name="组合 85"/>
            <p:cNvGrpSpPr/>
            <p:nvPr/>
          </p:nvGrpSpPr>
          <p:grpSpPr>
            <a:xfrm>
              <a:off x="2809900" y="3516855"/>
              <a:ext cx="1260140" cy="461665"/>
              <a:chOff x="5924770" y="3606865"/>
              <a:chExt cx="1260140" cy="46166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924770" y="3606865"/>
                <a:ext cx="1260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2 8 </a:t>
                </a:r>
                <a:r>
                  <a:rPr lang="en-US" altLang="zh-CN" sz="2400" b="1" dirty="0" err="1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8</a:t>
                </a:r>
                <a:endParaRPr lang="zh-CN" altLang="en-US" sz="2400" b="1" dirty="0" smtClean="0">
                  <a:solidFill>
                    <a:srgbClr val="D60093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 flipV="1">
                <a:off x="5967155" y="3651870"/>
                <a:ext cx="990110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51"/>
          <p:cNvSpPr txBox="1">
            <a:spLocks noChangeArrowheads="1"/>
          </p:cNvSpPr>
          <p:nvPr/>
        </p:nvSpPr>
        <p:spPr bwMode="auto">
          <a:xfrm>
            <a:off x="1574667" y="985048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12×24=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2819" y="983798"/>
            <a:ext cx="14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288(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文本框 10245"/>
          <p:cNvSpPr txBox="1">
            <a:spLocks noChangeArrowheads="1"/>
          </p:cNvSpPr>
          <p:nvPr/>
        </p:nvSpPr>
        <p:spPr bwMode="auto">
          <a:xfrm>
            <a:off x="1403648" y="3694261"/>
            <a:ext cx="31953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答：一共有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288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317398"/>
            <a:ext cx="12730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一般这样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4932040" y="2252215"/>
            <a:ext cx="1561070" cy="969402"/>
          </a:xfrm>
          <a:prstGeom prst="cloudCallout">
            <a:avLst>
              <a:gd name="adj1" fmla="val 85818"/>
              <a:gd name="adj2" fmla="val -9472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5" grpId="0"/>
      <p:bldP spid="10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99592" y="1768047"/>
            <a:ext cx="1440160" cy="1569660"/>
            <a:chOff x="2726795" y="2166705"/>
            <a:chExt cx="1440160" cy="1569660"/>
          </a:xfrm>
        </p:grpSpPr>
        <p:sp>
          <p:nvSpPr>
            <p:cNvPr id="19" name="TextBox 18"/>
            <p:cNvSpPr txBox="1"/>
            <p:nvPr/>
          </p:nvSpPr>
          <p:spPr>
            <a:xfrm>
              <a:off x="2726795" y="2166705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 1 2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2 4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861810" y="2931790"/>
              <a:ext cx="103511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364407" y="245458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4 8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2952" y="2744347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2 4</a:t>
            </a:r>
            <a:endParaRPr lang="zh-CN" altLang="en-US" sz="2400" b="1" dirty="0" smtClean="0">
              <a:solidFill>
                <a:srgbClr val="D60093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7" name="组合 85"/>
          <p:cNvGrpSpPr/>
          <p:nvPr/>
        </p:nvGrpSpPr>
        <p:grpSpPr>
          <a:xfrm>
            <a:off x="1116047" y="3118197"/>
            <a:ext cx="1260140" cy="461665"/>
            <a:chOff x="5886670" y="3606865"/>
            <a:chExt cx="1260140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886670" y="3606865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2 8 </a:t>
              </a:r>
              <a:r>
                <a:rPr lang="en-US" altLang="zh-CN" sz="2400" b="1" dirty="0" err="1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endPara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5967155" y="3651870"/>
              <a:ext cx="990110" cy="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710684" y="2819431"/>
            <a:ext cx="3893764" cy="1480511"/>
            <a:chOff x="4499992" y="2701133"/>
            <a:chExt cx="3893764" cy="1480511"/>
          </a:xfrm>
        </p:grpSpPr>
        <p:grpSp>
          <p:nvGrpSpPr>
            <p:cNvPr id="37" name="组合 36"/>
            <p:cNvGrpSpPr/>
            <p:nvPr/>
          </p:nvGrpSpPr>
          <p:grpSpPr>
            <a:xfrm>
              <a:off x="4499992" y="2722782"/>
              <a:ext cx="2586956" cy="830997"/>
              <a:chOff x="2321750" y="3914995"/>
              <a:chExt cx="2586956" cy="830997"/>
            </a:xfrm>
            <a:noFill/>
          </p:grpSpPr>
          <p:sp>
            <p:nvSpPr>
              <p:cNvPr id="38" name="AutoShape 12"/>
              <p:cNvSpPr>
                <a:spLocks noChangeArrowheads="1"/>
              </p:cNvSpPr>
              <p:nvPr/>
            </p:nvSpPr>
            <p:spPr bwMode="auto">
              <a:xfrm>
                <a:off x="2321750" y="3966905"/>
                <a:ext cx="2295255" cy="702696"/>
              </a:xfrm>
              <a:prstGeom prst="wedgeRoundRectCallout">
                <a:avLst>
                  <a:gd name="adj1" fmla="val 63695"/>
                  <a:gd name="adj2" fmla="val 41845"/>
                  <a:gd name="adj3" fmla="val 16667"/>
                </a:avLst>
              </a:prstGeom>
              <a:grpFill/>
              <a:ln w="9525">
                <a:solidFill>
                  <a:srgbClr val="0070C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2400" b="1"/>
              </a:p>
            </p:txBody>
          </p:sp>
          <p:sp>
            <p:nvSpPr>
              <p:cNvPr id="39" name="文本框 10245"/>
              <p:cNvSpPr txBox="1">
                <a:spLocks noChangeArrowheads="1"/>
              </p:cNvSpPr>
              <p:nvPr/>
            </p:nvSpPr>
            <p:spPr bwMode="auto">
              <a:xfrm>
                <a:off x="2343421" y="3914995"/>
                <a:ext cx="2565285" cy="83099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可以调换乘数的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位置再乘一遍。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2" name="Picture 3" descr="C:\Users\jinse\Desktop\课件样例\人物图\33.jp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 l="29874" t="10377" r="24364" b="20649"/>
            <a:stretch>
              <a:fillRect/>
            </a:stretch>
          </p:blipFill>
          <p:spPr bwMode="auto">
            <a:xfrm>
              <a:off x="7164288" y="2701133"/>
              <a:ext cx="1229468" cy="148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2627784" y="1563638"/>
            <a:ext cx="3964754" cy="1913496"/>
            <a:chOff x="3343550" y="2436736"/>
            <a:chExt cx="3964754" cy="1913496"/>
          </a:xfrm>
          <a:noFill/>
        </p:grpSpPr>
        <p:pic>
          <p:nvPicPr>
            <p:cNvPr id="40" name="Picture 2" descr="C:\Users\jinse\Desktop\课件样例\人物图\79.jpg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 l="15499" t="22464" r="21010" b="8353"/>
            <a:stretch>
              <a:fillRect/>
            </a:stretch>
          </p:blipFill>
          <p:spPr bwMode="auto">
            <a:xfrm flipH="1">
              <a:off x="3343550" y="3089885"/>
              <a:ext cx="1156442" cy="1260347"/>
            </a:xfrm>
            <a:prstGeom prst="rect">
              <a:avLst/>
            </a:prstGeom>
            <a:grpFill/>
          </p:spPr>
        </p:pic>
        <p:grpSp>
          <p:nvGrpSpPr>
            <p:cNvPr id="32" name="组合 31"/>
            <p:cNvGrpSpPr/>
            <p:nvPr/>
          </p:nvGrpSpPr>
          <p:grpSpPr>
            <a:xfrm>
              <a:off x="4283968" y="2436736"/>
              <a:ext cx="3024336" cy="523968"/>
              <a:chOff x="5427095" y="3278282"/>
              <a:chExt cx="3024336" cy="492429"/>
            </a:xfrm>
            <a:grpFill/>
          </p:grpSpPr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>
                <a:off x="5427095" y="3278282"/>
                <a:ext cx="3024336" cy="491215"/>
              </a:xfrm>
              <a:prstGeom prst="wedgeRoundRectCallout">
                <a:avLst>
                  <a:gd name="adj1" fmla="val -45461"/>
                  <a:gd name="adj2" fmla="val 82510"/>
                  <a:gd name="adj3" fmla="val 16667"/>
                </a:avLst>
              </a:prstGeom>
              <a:grpFill/>
              <a:ln w="9525">
                <a:solidFill>
                  <a:srgbClr val="9933FF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b="1"/>
              </a:p>
            </p:txBody>
          </p:sp>
          <p:sp>
            <p:nvSpPr>
              <p:cNvPr id="34" name="文本框 10245"/>
              <p:cNvSpPr txBox="1">
                <a:spLocks noChangeArrowheads="1"/>
              </p:cNvSpPr>
              <p:nvPr/>
            </p:nvSpPr>
            <p:spPr bwMode="auto">
              <a:xfrm>
                <a:off x="5472100" y="3336835"/>
                <a:ext cx="2979331" cy="43387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乘法可以怎样验算？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39552" y="680958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调换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的位置相乘，结果会怎样？</a:t>
            </a:r>
          </a:p>
          <a:p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39552" y="2067694"/>
            <a:ext cx="7704856" cy="235600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088782"/>
            <a:ext cx="7335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位数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位数，计算时用前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一个两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位数分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别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乘后一个两位数个位和十位上的数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，和哪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位上的数相乘，乘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得结果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的末尾就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和那一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对齐，再把两次乘得的结果相加。</a:t>
            </a: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758469"/>
            <a:ext cx="6134735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数量关系：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箱数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每箱个数＝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</a:t>
            </a: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2205595" y="609620"/>
            <a:ext cx="439529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  ×  12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465081" y="1148352"/>
            <a:ext cx="1008380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每箱个数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068527" y="1191900"/>
            <a:ext cx="1008112" cy="43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箱数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716016" y="1191900"/>
            <a:ext cx="1008112" cy="43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</a:t>
            </a: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2195736" y="609620"/>
            <a:ext cx="75369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3635896" y="609620"/>
            <a:ext cx="666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4716016" y="609620"/>
            <a:ext cx="75369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288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6" grpId="0"/>
      <p:bldP spid="8" grpId="0"/>
      <p:bldP spid="9" grpId="0"/>
      <p:bldP spid="16" grpId="0" bldLvl="0" animBg="1"/>
      <p:bldP spid="18" grpId="0" bldLvl="0" animBg="1"/>
      <p:bldP spid="20" grpId="0" bldLvl="0" animBg="1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611560" y="973201"/>
            <a:ext cx="1658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算一算。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8992" y="1915668"/>
            <a:ext cx="6847707" cy="523220"/>
            <a:chOff x="1190974" y="2177278"/>
            <a:chExt cx="6847707" cy="523220"/>
          </a:xfrm>
        </p:grpSpPr>
        <p:sp>
          <p:nvSpPr>
            <p:cNvPr id="71" name="TextBox 70"/>
            <p:cNvSpPr txBox="1"/>
            <p:nvPr/>
          </p:nvSpPr>
          <p:spPr>
            <a:xfrm>
              <a:off x="1190974" y="2177278"/>
              <a:ext cx="1717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7×8</a:t>
              </a:r>
              <a:r>
                <a:rPr lang="zh-CN" altLang="en-US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＋</a:t>
              </a:r>
              <a:r>
                <a:rPr lang="en-US" altLang="zh-CN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3=</a:t>
              </a:r>
              <a:endPara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11254" y="2177278"/>
              <a:ext cx="1717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6×6</a:t>
              </a:r>
              <a:r>
                <a:rPr lang="zh-CN" altLang="en-US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＋</a:t>
              </a:r>
              <a:r>
                <a:rPr lang="en-US" altLang="zh-CN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4=</a:t>
              </a:r>
              <a:endPara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21544" y="2177278"/>
              <a:ext cx="1717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5×9</a:t>
              </a:r>
              <a:r>
                <a:rPr lang="zh-CN" altLang="en-US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＋</a:t>
              </a:r>
              <a:r>
                <a:rPr lang="en-US" altLang="zh-CN" sz="28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7=</a:t>
              </a:r>
              <a:endPara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474415" y="19182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59</a:t>
            </a:r>
            <a:endParaRPr lang="zh-CN" altLang="en-US" sz="28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94695" y="191566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endParaRPr lang="zh-CN" altLang="en-US" sz="28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86983" y="192048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52</a:t>
            </a:r>
            <a:endParaRPr lang="zh-CN" altLang="en-US" sz="28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4" grpId="0"/>
      <p:bldP spid="75" grpId="0"/>
      <p:bldP spid="7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全屏显示(16:9)</PresentationFormat>
  <Paragraphs>241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2023-01-16T15:57:40Z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B5C0B6064EDF468F852EFFD7095D676B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