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60" r:id="rId5"/>
    <p:sldId id="262" r:id="rId6"/>
    <p:sldId id="263" r:id="rId7"/>
    <p:sldId id="11088546" r:id="rId8"/>
    <p:sldId id="11088526" r:id="rId9"/>
    <p:sldId id="11088527" r:id="rId10"/>
    <p:sldId id="11088547" r:id="rId11"/>
    <p:sldId id="11088549" r:id="rId12"/>
    <p:sldId id="11088548" r:id="rId13"/>
    <p:sldId id="11088550" r:id="rId14"/>
    <p:sldId id="11088551" r:id="rId15"/>
    <p:sldId id="11088552" r:id="rId16"/>
    <p:sldId id="11088529" r:id="rId17"/>
    <p:sldId id="11088553" r:id="rId18"/>
    <p:sldId id="11088554" r:id="rId19"/>
    <p:sldId id="11088537" r:id="rId20"/>
    <p:sldId id="11088555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0F6"/>
    <a:srgbClr val="AE5122"/>
    <a:srgbClr val="2265B7"/>
    <a:srgbClr val="9A3D2A"/>
    <a:srgbClr val="607FDA"/>
    <a:srgbClr val="33AAB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9" autoAdjust="0"/>
    <p:restoredTop sz="96370" autoAdjust="0"/>
  </p:normalViewPr>
  <p:slideViewPr>
    <p:cSldViewPr snapToGrid="0">
      <p:cViewPr>
        <p:scale>
          <a:sx n="75" d="100"/>
          <a:sy n="75" d="100"/>
        </p:scale>
        <p:origin x="-192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0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1656-C667-4815-9901-CA36BDFD96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9CBD-A6CF-47FB-BBCF-964395D0D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E9CBD-A6CF-47FB-BBCF-964395D0D28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2942" y="7280"/>
            <a:ext cx="12166116" cy="68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2942" y="7280"/>
            <a:ext cx="12166116" cy="684344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453189" y="445518"/>
            <a:ext cx="1519990" cy="1519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6704" y="673372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A390-2A5F-4155-A562-D6A2A42F58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F9179-6C44-473B-93E2-48E4BFB2A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616114" y="4340845"/>
            <a:ext cx="4416594" cy="78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rgbClr val="9A3D2A"/>
                </a:solidFill>
                <a:cs typeface="+mn-ea"/>
                <a:sym typeface="+mn-lt"/>
              </a:rPr>
              <a:t>在这个属于父亲的季节</a:t>
            </a:r>
          </a:p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rgbClr val="9A3D2A"/>
                </a:solidFill>
                <a:cs typeface="+mn-ea"/>
                <a:sym typeface="+mn-lt"/>
              </a:rPr>
              <a:t>我们没有理由，不为父亲微笑喝彩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9874" y="-130795"/>
            <a:ext cx="6789074" cy="47947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5803375" y="240632"/>
            <a:ext cx="6128451" cy="61284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29874" y="4462085"/>
            <a:ext cx="1332568" cy="133256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97787" y="3940735"/>
            <a:ext cx="345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2265B7"/>
                </a:solidFill>
                <a:cs typeface="+mn-ea"/>
                <a:sym typeface="+mn-lt"/>
              </a:rPr>
              <a:t>父 亲 节 节 日 介 绍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45398" y="5280191"/>
            <a:ext cx="3558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pc="300" smtClean="0">
                <a:solidFill>
                  <a:srgbClr val="9A3D2A"/>
                </a:solidFill>
                <a:cs typeface="+mn-ea"/>
                <a:sym typeface="+mn-lt"/>
              </a:rPr>
              <a:t>作者：</a:t>
            </a:r>
            <a:r>
              <a:rPr lang="en-US" altLang="zh-CN" sz="1400" spc="300" smtClean="0">
                <a:solidFill>
                  <a:srgbClr val="9A3D2A"/>
                </a:solidFill>
                <a:cs typeface="+mn-ea"/>
                <a:sym typeface="+mn-lt"/>
              </a:rPr>
              <a:t>PPT818    </a:t>
            </a:r>
            <a:r>
              <a:rPr lang="zh-CN" altLang="en-US" sz="1400" spc="300" smtClean="0">
                <a:solidFill>
                  <a:srgbClr val="9A3D2A"/>
                </a:solidFill>
                <a:cs typeface="+mn-ea"/>
                <a:sym typeface="+mn-lt"/>
              </a:rPr>
              <a:t>时间：</a:t>
            </a:r>
            <a:r>
              <a:rPr lang="en-US" altLang="zh-CN" sz="1400" spc="300" smtClean="0">
                <a:solidFill>
                  <a:srgbClr val="9A3D2A"/>
                </a:solidFill>
                <a:cs typeface="+mn-ea"/>
                <a:sym typeface="+mn-lt"/>
              </a:rPr>
              <a:t>20XX.6</a:t>
            </a:r>
            <a:endParaRPr lang="zh-CN" altLang="en-US" sz="1400" spc="300" dirty="0">
              <a:solidFill>
                <a:srgbClr val="9A3D2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 bwMode="auto">
          <a:xfrm>
            <a:off x="1268003" y="2833871"/>
            <a:ext cx="5125081" cy="16438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dist">
              <a:defRPr/>
            </a:pPr>
            <a:r>
              <a:rPr lang="zh-CN" altLang="en-US" sz="8800" b="1" kern="0" dirty="0">
                <a:solidFill>
                  <a:srgbClr val="2265B7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927040" y="1650466"/>
            <a:ext cx="3807010" cy="1034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7200" dirty="0">
                <a:solidFill>
                  <a:srgbClr val="2265B7"/>
                </a:solidFill>
                <a:cs typeface="+mn-ea"/>
                <a:sym typeface="+mn-lt"/>
              </a:rPr>
              <a:t>PART 03</a:t>
            </a:r>
            <a:endParaRPr lang="zh-CN" altLang="en-US" sz="7200" dirty="0">
              <a:solidFill>
                <a:srgbClr val="2265B7"/>
              </a:solidFill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 bwMode="auto">
          <a:xfrm>
            <a:off x="787896" y="4310608"/>
            <a:ext cx="6085296" cy="5461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在此录入此部分的内容及说明，</a:t>
            </a:r>
            <a:r>
              <a:rPr lang="zh-CN" altLang="en-US" sz="1600" kern="0" spc="300" dirty="0">
                <a:solidFill>
                  <a:srgbClr val="2265B7"/>
                </a:solidFill>
                <a:cs typeface="+mn-ea"/>
                <a:sym typeface="+mn-lt"/>
              </a:rPr>
              <a:t>简单扼要。在此录入此部分的内容及说明，简单扼要。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300" normalizeH="0" baseline="0" noProof="0" dirty="0">
              <a:ln>
                <a:noFill/>
              </a:ln>
              <a:solidFill>
                <a:srgbClr val="2265B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72150" y="416615"/>
            <a:ext cx="6024770" cy="6024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66235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3045" y="2811463"/>
            <a:ext cx="54738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父亲节当天早餐一般是由子女们来做，父母可以继续睡觉，不必早起。由子女们做好早餐拿到床前给父母亲食用。此外，在美国儿女也会给父亲寄贺卡，买领带、袜子之类的小礼品送给父亲，以表达对父亲的敬重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1634" y="2349798"/>
            <a:ext cx="248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AE5122"/>
                </a:solidFill>
                <a:cs typeface="+mn-ea"/>
                <a:sym typeface="+mn-lt"/>
              </a:rPr>
              <a:t>为父母做早餐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49709" y="1315791"/>
            <a:ext cx="4226417" cy="42264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drap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46598" y="2605759"/>
            <a:ext cx="5174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女儿一般会念感谢信给父亲。她们会和父亲团聚，给父亲送上礼物和祝福。在日本，不管是已经出嫁的还是待字闺中的女儿，一般要给父亲写一封挚爱和祝福的信，将这封信捧到父亲面前，大声念给父亲听，感谢父亲的生身和养育之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1497" y="2144094"/>
            <a:ext cx="5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AE5122"/>
                </a:solidFill>
                <a:cs typeface="+mn-ea"/>
                <a:sym typeface="+mn-lt"/>
              </a:rPr>
              <a:t>给父亲念感恩信、搓背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1492251"/>
            <a:ext cx="4852226" cy="38734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51199" y="2842642"/>
            <a:ext cx="51019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在德国的父亲节这一天，嗜酒的德国父亲们可以想喝多醉就喝多醉，而且回家之后媳妇不许管。一些小镇上的男人一早推着载满大木桶装的啤酒小车出门，碰上谁就和谁喝，直至醉倒在街上。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7034" y="2380977"/>
            <a:ext cx="5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AE5122"/>
                </a:solidFill>
                <a:cs typeface="+mn-ea"/>
                <a:sym typeface="+mn-lt"/>
              </a:rPr>
              <a:t>父亲喝啤酒庆祝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1050315"/>
            <a:ext cx="4885608" cy="47381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prestig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 bwMode="auto">
          <a:xfrm>
            <a:off x="1268003" y="2833871"/>
            <a:ext cx="5125081" cy="16438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dist">
              <a:defRPr/>
            </a:pPr>
            <a:r>
              <a:rPr lang="zh-CN" altLang="en-US" sz="8800" b="1" kern="0" dirty="0">
                <a:solidFill>
                  <a:srgbClr val="2265B7"/>
                </a:solidFill>
                <a:cs typeface="+mn-ea"/>
                <a:sym typeface="+mn-lt"/>
              </a:rPr>
              <a:t>社会文化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927040" y="1650466"/>
            <a:ext cx="3807010" cy="1034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7200" dirty="0">
                <a:solidFill>
                  <a:srgbClr val="2265B7"/>
                </a:solidFill>
                <a:cs typeface="+mn-ea"/>
                <a:sym typeface="+mn-lt"/>
              </a:rPr>
              <a:t>PART 04</a:t>
            </a:r>
            <a:endParaRPr lang="zh-CN" altLang="en-US" sz="7200" dirty="0">
              <a:solidFill>
                <a:srgbClr val="2265B7"/>
              </a:solidFill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 bwMode="auto">
          <a:xfrm>
            <a:off x="787896" y="4310608"/>
            <a:ext cx="6085296" cy="5461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在此录入此部分的内容及说明，</a:t>
            </a:r>
            <a:r>
              <a:rPr lang="zh-CN" altLang="en-US" sz="1600" kern="0" spc="300" dirty="0">
                <a:solidFill>
                  <a:srgbClr val="2265B7"/>
                </a:solidFill>
                <a:cs typeface="+mn-ea"/>
                <a:sym typeface="+mn-lt"/>
              </a:rPr>
              <a:t>简单扼要。在此录入此部分的内容及说明，简单扼要。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300" normalizeH="0" baseline="0" noProof="0" dirty="0">
              <a:ln>
                <a:noFill/>
              </a:ln>
              <a:solidFill>
                <a:srgbClr val="2265B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72150" y="416615"/>
            <a:ext cx="6024770" cy="602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48135" y="2627430"/>
            <a:ext cx="4928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拥有思想的瞬间，是幸福的；拥有感受的快意，是幸福的；拥有父爱也是幸福的。</a:t>
            </a:r>
            <a:endParaRPr lang="en-US" altLang="zh-CN" sz="2000" spc="3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spc="300" dirty="0">
                <a:cs typeface="+mn-ea"/>
                <a:sym typeface="+mn-lt"/>
              </a:rPr>
              <a:t>——</a:t>
            </a:r>
            <a:r>
              <a:rPr lang="zh-CN" altLang="en-US" sz="2000" spc="300" dirty="0">
                <a:cs typeface="+mn-ea"/>
                <a:sym typeface="+mn-lt"/>
              </a:rPr>
              <a:t>台湾著名作家琼瑶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739155"/>
            <a:ext cx="5379690" cy="53796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42808" y="1050315"/>
            <a:ext cx="473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社会文化</a:t>
            </a: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名家父爱感言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29761" y="2577323"/>
            <a:ext cx="5759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恐惧时，父爱是一块踏脚的石；黑暗时，父爱是一盏照明的灯；枯竭时，父爱是一湾生命之水；努力时，父爱是精神上的支柱；成功时，父爱又是鼓励与警钟。 </a:t>
            </a:r>
            <a:endParaRPr lang="en-US" altLang="zh-CN" spc="3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pc="300" dirty="0">
                <a:cs typeface="+mn-ea"/>
                <a:sym typeface="+mn-lt"/>
              </a:rPr>
              <a:t>——</a:t>
            </a:r>
            <a:r>
              <a:rPr lang="zh-CN" altLang="en-US" spc="300" dirty="0">
                <a:cs typeface="+mn-ea"/>
                <a:sym typeface="+mn-lt"/>
              </a:rPr>
              <a:t>香港著名作家梁凤仪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44058" y="1573535"/>
            <a:ext cx="4018181" cy="40181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42808" y="1050315"/>
            <a:ext cx="473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社会文化</a:t>
            </a: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名家父爱感言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20515" y="2891295"/>
            <a:ext cx="44754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父爱是沉默的，如果你感觉到了那就不是父爱了！ </a:t>
            </a:r>
            <a:endParaRPr lang="en-US" altLang="zh-CN" spc="3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pc="300" dirty="0">
                <a:cs typeface="+mn-ea"/>
                <a:sym typeface="+mn-lt"/>
              </a:rPr>
              <a:t>——</a:t>
            </a:r>
            <a:r>
              <a:rPr lang="zh-CN" altLang="en-US" spc="300" dirty="0">
                <a:cs typeface="+mn-ea"/>
                <a:sym typeface="+mn-lt"/>
              </a:rPr>
              <a:t>冰心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12603" y="1573535"/>
            <a:ext cx="5645533" cy="42341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42808" y="1050315"/>
            <a:ext cx="473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社会文化</a:t>
            </a: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名家父爱感言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3610" y="2770831"/>
            <a:ext cx="4621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spc="300" dirty="0">
                <a:solidFill>
                  <a:schemeClr val="tx1"/>
                </a:solidFill>
                <a:cs typeface="+mn-ea"/>
                <a:sym typeface="+mn-lt"/>
              </a:rPr>
              <a:t>如果，您是一颗沧桑的老树，那么，我愿是那会唱歌的百灵，日夜栖在您的枝头鸣叫，换回您的年轻，让您永远青翠。爸爸，我爱您！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75274" y="568104"/>
            <a:ext cx="5255915" cy="52559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42808" y="1050315"/>
            <a:ext cx="473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社会文化</a:t>
            </a:r>
            <a:r>
              <a:rPr lang="en-US" altLang="zh-CN" sz="2800" dirty="0">
                <a:solidFill>
                  <a:srgbClr val="2265B7"/>
                </a:solidFill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rgbClr val="2265B7"/>
                </a:solidFill>
                <a:cs typeface="+mn-ea"/>
                <a:sym typeface="+mn-lt"/>
              </a:rPr>
              <a:t>名家父爱感言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16114" y="4340845"/>
            <a:ext cx="4416594" cy="78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rgbClr val="9A3D2A"/>
                </a:solidFill>
                <a:cs typeface="+mn-ea"/>
                <a:sym typeface="+mn-lt"/>
              </a:rPr>
              <a:t>在这个属于父亲的季节</a:t>
            </a:r>
          </a:p>
          <a:p>
            <a:pPr algn="ctr">
              <a:lnSpc>
                <a:spcPct val="150000"/>
              </a:lnSpc>
            </a:pPr>
            <a:r>
              <a:rPr lang="zh-CN" altLang="en-US" sz="1600" spc="600" dirty="0">
                <a:solidFill>
                  <a:srgbClr val="9A3D2A"/>
                </a:solidFill>
                <a:cs typeface="+mn-ea"/>
                <a:sym typeface="+mn-lt"/>
              </a:rPr>
              <a:t>我们没有理由，不为父亲微笑喝彩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9874" y="-130795"/>
            <a:ext cx="6789074" cy="47947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5803375" y="240632"/>
            <a:ext cx="6128451" cy="61284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29874" y="4462085"/>
            <a:ext cx="1332568" cy="133256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97787" y="3940735"/>
            <a:ext cx="345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2265B7"/>
                </a:solidFill>
                <a:cs typeface="+mn-ea"/>
                <a:sym typeface="+mn-lt"/>
              </a:rPr>
              <a:t>父 亲 节 节 日 介 绍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45400" y="5280191"/>
            <a:ext cx="3558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pc="300" smtClean="0">
                <a:solidFill>
                  <a:srgbClr val="9A3D2A"/>
                </a:solidFill>
                <a:cs typeface="+mn-ea"/>
                <a:sym typeface="+mn-lt"/>
              </a:rPr>
              <a:t>作者：</a:t>
            </a:r>
            <a:r>
              <a:rPr lang="en-US" altLang="zh-CN" sz="1400" spc="300" smtClean="0">
                <a:solidFill>
                  <a:srgbClr val="9A3D2A"/>
                </a:solidFill>
                <a:cs typeface="+mn-ea"/>
                <a:sym typeface="+mn-lt"/>
              </a:rPr>
              <a:t>PPT818    </a:t>
            </a:r>
            <a:r>
              <a:rPr lang="zh-CN" altLang="en-US" sz="1400" spc="300" smtClean="0">
                <a:solidFill>
                  <a:srgbClr val="9A3D2A"/>
                </a:solidFill>
                <a:cs typeface="+mn-ea"/>
                <a:sym typeface="+mn-lt"/>
              </a:rPr>
              <a:t>时间：</a:t>
            </a:r>
            <a:r>
              <a:rPr lang="en-US" altLang="zh-CN" sz="1400" spc="300" smtClean="0">
                <a:solidFill>
                  <a:srgbClr val="9A3D2A"/>
                </a:solidFill>
                <a:cs typeface="+mn-ea"/>
                <a:sym typeface="+mn-lt"/>
              </a:rPr>
              <a:t>20XX.6</a:t>
            </a:r>
            <a:endParaRPr lang="zh-CN" altLang="en-US" sz="1400" spc="300" dirty="0">
              <a:solidFill>
                <a:srgbClr val="9A3D2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wind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68735" y="1889547"/>
            <a:ext cx="4855803" cy="1042561"/>
            <a:chOff x="2133620" y="2124271"/>
            <a:chExt cx="4855803" cy="1042561"/>
          </a:xfrm>
        </p:grpSpPr>
        <p:sp>
          <p:nvSpPr>
            <p:cNvPr id="2" name="TextBox 7"/>
            <p:cNvSpPr txBox="1"/>
            <p:nvPr/>
          </p:nvSpPr>
          <p:spPr bwMode="auto">
            <a:xfrm>
              <a:off x="2943055" y="2135612"/>
              <a:ext cx="2236510" cy="69901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300" normalizeH="0" baseline="0" noProof="0" dirty="0">
                  <a:ln>
                    <a:noFill/>
                  </a:ln>
                  <a:solidFill>
                    <a:srgbClr val="2265B7"/>
                  </a:solidFill>
                  <a:effectLst/>
                  <a:uLnTx/>
                  <a:uFillTx/>
                  <a:cs typeface="+mn-ea"/>
                  <a:sym typeface="+mn-lt"/>
                </a:rPr>
                <a:t>发展历史</a:t>
              </a:r>
            </a:p>
          </p:txBody>
        </p:sp>
        <p:sp>
          <p:nvSpPr>
            <p:cNvPr id="3" name="TextBox 8"/>
            <p:cNvSpPr txBox="1"/>
            <p:nvPr/>
          </p:nvSpPr>
          <p:spPr bwMode="auto">
            <a:xfrm>
              <a:off x="3029098" y="2620664"/>
              <a:ext cx="3960325" cy="54616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300" normalizeH="0" baseline="0" noProof="0" dirty="0">
                  <a:ln>
                    <a:noFill/>
                  </a:ln>
                  <a:solidFill>
                    <a:srgbClr val="2265B7"/>
                  </a:solidFill>
                  <a:effectLst/>
                  <a:uLnTx/>
                  <a:uFillTx/>
                  <a:cs typeface="+mn-ea"/>
                  <a:sym typeface="+mn-lt"/>
                </a:rPr>
                <a:t>在此录入此部分的内容及说明，简单扼要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2133620" y="2124271"/>
              <a:ext cx="918128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b="1" spc="300" dirty="0">
                  <a:solidFill>
                    <a:srgbClr val="2265B7"/>
                  </a:solidFill>
                  <a:cs typeface="+mn-ea"/>
                  <a:sym typeface="+mn-lt"/>
                </a:rPr>
                <a:t>01</a:t>
              </a:r>
              <a:endParaRPr lang="zh-CN" altLang="en-US" sz="3200" b="1" spc="300" dirty="0">
                <a:solidFill>
                  <a:srgbClr val="2265B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68735" y="3832979"/>
            <a:ext cx="4868313" cy="958024"/>
            <a:chOff x="2153342" y="3885060"/>
            <a:chExt cx="4868313" cy="958024"/>
          </a:xfrm>
        </p:grpSpPr>
        <p:sp>
          <p:nvSpPr>
            <p:cNvPr id="29" name="TextBox 10"/>
            <p:cNvSpPr txBox="1"/>
            <p:nvPr/>
          </p:nvSpPr>
          <p:spPr bwMode="auto">
            <a:xfrm>
              <a:off x="2965792" y="4403383"/>
              <a:ext cx="4055863" cy="43970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300" normalizeH="0" baseline="0" noProof="0" dirty="0">
                  <a:ln>
                    <a:noFill/>
                  </a:ln>
                  <a:solidFill>
                    <a:srgbClr val="2265B7"/>
                  </a:solidFill>
                  <a:effectLst/>
                  <a:uLnTx/>
                  <a:uFillTx/>
                  <a:cs typeface="+mn-ea"/>
                  <a:sym typeface="+mn-lt"/>
                </a:rPr>
                <a:t>在此录入此部分的内容及说明，简单扼要</a:t>
              </a:r>
            </a:p>
          </p:txBody>
        </p:sp>
        <p:sp>
          <p:nvSpPr>
            <p:cNvPr id="30" name="TextBox 11"/>
            <p:cNvSpPr txBox="1"/>
            <p:nvPr/>
          </p:nvSpPr>
          <p:spPr bwMode="auto">
            <a:xfrm>
              <a:off x="3001281" y="3912672"/>
              <a:ext cx="2236787" cy="74518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lvl="0">
                <a:defRPr/>
              </a:pPr>
              <a:r>
                <a:rPr lang="zh-CN" altLang="en-US" sz="2800" b="1" kern="0" spc="300" dirty="0">
                  <a:solidFill>
                    <a:srgbClr val="2265B7"/>
                  </a:solidFill>
                  <a:cs typeface="+mn-ea"/>
                  <a:sym typeface="+mn-lt"/>
                </a:rPr>
                <a:t>活动内容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2153342" y="3885060"/>
              <a:ext cx="858641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b="1" spc="300" dirty="0">
                  <a:solidFill>
                    <a:srgbClr val="2265B7"/>
                  </a:solidFill>
                  <a:cs typeface="+mn-ea"/>
                  <a:sym typeface="+mn-lt"/>
                </a:rPr>
                <a:t>03</a:t>
              </a:r>
              <a:endParaRPr lang="zh-CN" altLang="en-US" sz="3200" b="1" spc="300" dirty="0">
                <a:solidFill>
                  <a:srgbClr val="2265B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68735" y="2862248"/>
            <a:ext cx="5003102" cy="1006139"/>
            <a:chOff x="2113315" y="3033131"/>
            <a:chExt cx="5003102" cy="1006139"/>
          </a:xfrm>
        </p:grpSpPr>
        <p:sp>
          <p:nvSpPr>
            <p:cNvPr id="4" name="TextBox 9"/>
            <p:cNvSpPr txBox="1"/>
            <p:nvPr/>
          </p:nvSpPr>
          <p:spPr bwMode="auto">
            <a:xfrm>
              <a:off x="2930860" y="3043047"/>
              <a:ext cx="2236787" cy="65130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lvl="0">
                <a:defRPr/>
              </a:pPr>
              <a:r>
                <a:rPr lang="zh-CN" altLang="en-US" sz="2800" b="1" kern="0" spc="300" dirty="0">
                  <a:solidFill>
                    <a:srgbClr val="2265B7"/>
                  </a:solidFill>
                  <a:cs typeface="+mn-ea"/>
                  <a:sym typeface="+mn-lt"/>
                </a:rPr>
                <a:t>节日日期</a:t>
              </a:r>
            </a:p>
          </p:txBody>
        </p:sp>
        <p:sp>
          <p:nvSpPr>
            <p:cNvPr id="31" name="TextBox 12"/>
            <p:cNvSpPr txBox="1"/>
            <p:nvPr/>
          </p:nvSpPr>
          <p:spPr bwMode="auto">
            <a:xfrm>
              <a:off x="3060554" y="3493103"/>
              <a:ext cx="4055863" cy="54616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300" normalizeH="0" baseline="0" noProof="0" dirty="0">
                  <a:ln>
                    <a:noFill/>
                  </a:ln>
                  <a:solidFill>
                    <a:srgbClr val="2265B7"/>
                  </a:solidFill>
                  <a:effectLst/>
                  <a:uLnTx/>
                  <a:uFillTx/>
                  <a:cs typeface="+mn-ea"/>
                  <a:sym typeface="+mn-lt"/>
                </a:rPr>
                <a:t>在此录入此部分的内容及说明，简单扼要</a:t>
              </a: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2113315" y="3033131"/>
              <a:ext cx="858641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b="1" spc="300" dirty="0">
                  <a:solidFill>
                    <a:srgbClr val="2265B7"/>
                  </a:solidFill>
                  <a:cs typeface="+mn-ea"/>
                  <a:sym typeface="+mn-lt"/>
                </a:rPr>
                <a:t>02</a:t>
              </a:r>
              <a:endParaRPr lang="zh-CN" altLang="en-US" sz="3200" b="1" spc="300" dirty="0">
                <a:solidFill>
                  <a:srgbClr val="2265B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68735" y="4791003"/>
            <a:ext cx="4773553" cy="998651"/>
            <a:chOff x="2133388" y="4732730"/>
            <a:chExt cx="4773553" cy="998651"/>
          </a:xfrm>
        </p:grpSpPr>
        <p:sp>
          <p:nvSpPr>
            <p:cNvPr id="32" name="TextBox 13"/>
            <p:cNvSpPr txBox="1"/>
            <p:nvPr/>
          </p:nvSpPr>
          <p:spPr bwMode="auto">
            <a:xfrm>
              <a:off x="3020670" y="4732730"/>
              <a:ext cx="2236787" cy="707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lvl="0">
                <a:defRPr/>
              </a:pPr>
              <a:r>
                <a:rPr lang="zh-CN" altLang="en-US" sz="2800" b="1" kern="0" spc="300" dirty="0">
                  <a:solidFill>
                    <a:srgbClr val="2265B7"/>
                  </a:solidFill>
                  <a:cs typeface="+mn-ea"/>
                  <a:sym typeface="+mn-lt"/>
                </a:rPr>
                <a:t>社会文化</a:t>
              </a:r>
            </a:p>
          </p:txBody>
        </p:sp>
        <p:sp>
          <p:nvSpPr>
            <p:cNvPr id="33" name="TextBox 14"/>
            <p:cNvSpPr txBox="1"/>
            <p:nvPr/>
          </p:nvSpPr>
          <p:spPr bwMode="auto">
            <a:xfrm>
              <a:off x="2981328" y="5230177"/>
              <a:ext cx="3925613" cy="50120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300" normalizeH="0" baseline="0" noProof="0" dirty="0">
                  <a:ln>
                    <a:noFill/>
                  </a:ln>
                  <a:solidFill>
                    <a:srgbClr val="2265B7"/>
                  </a:solidFill>
                  <a:effectLst/>
                  <a:uLnTx/>
                  <a:uFillTx/>
                  <a:cs typeface="+mn-ea"/>
                  <a:sym typeface="+mn-lt"/>
                </a:rPr>
                <a:t>在此录入此部分的内容及说明，简单扼要</a:t>
              </a: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2133388" y="4761653"/>
              <a:ext cx="848073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b="1" spc="300" dirty="0">
                  <a:solidFill>
                    <a:srgbClr val="2265B7"/>
                  </a:solidFill>
                  <a:cs typeface="+mn-ea"/>
                  <a:sym typeface="+mn-lt"/>
                </a:rPr>
                <a:t>04</a:t>
              </a:r>
              <a:endParaRPr lang="zh-CN" altLang="en-US" sz="3200" b="1" spc="300" dirty="0">
                <a:solidFill>
                  <a:srgbClr val="2265B7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24550" y="164405"/>
            <a:ext cx="5934754" cy="593475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2252" y="777834"/>
            <a:ext cx="223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rgbClr val="2265B7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4657" y="1341817"/>
            <a:ext cx="223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rgbClr val="2265B7"/>
                </a:solidFill>
                <a:cs typeface="+mn-ea"/>
                <a:sym typeface="+mn-lt"/>
              </a:rPr>
              <a:t>CONTENTS</a:t>
            </a:r>
            <a:endParaRPr lang="zh-CN" altLang="en-US" b="1" spc="300" dirty="0">
              <a:solidFill>
                <a:srgbClr val="2265B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 bwMode="auto">
          <a:xfrm>
            <a:off x="1268003" y="2833871"/>
            <a:ext cx="5125081" cy="16438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dist">
              <a:defRPr/>
            </a:pPr>
            <a:r>
              <a:rPr lang="zh-CN" altLang="en-US" sz="8800" b="1" kern="0" dirty="0">
                <a:solidFill>
                  <a:srgbClr val="2265B7"/>
                </a:solidFill>
                <a:cs typeface="+mn-ea"/>
                <a:sym typeface="+mn-lt"/>
              </a:rPr>
              <a:t>发展历史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927040" y="1650466"/>
            <a:ext cx="3807010" cy="1034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7200" dirty="0">
                <a:solidFill>
                  <a:srgbClr val="2265B7"/>
                </a:solidFill>
                <a:cs typeface="+mn-ea"/>
                <a:sym typeface="+mn-lt"/>
              </a:rPr>
              <a:t>PART 01</a:t>
            </a:r>
            <a:endParaRPr lang="zh-CN" altLang="en-US" sz="7200" dirty="0">
              <a:solidFill>
                <a:srgbClr val="2265B7"/>
              </a:solidFill>
              <a:cs typeface="+mn-ea"/>
              <a:sym typeface="+mn-lt"/>
            </a:endParaRPr>
          </a:p>
        </p:txBody>
      </p:sp>
      <p:sp>
        <p:nvSpPr>
          <p:cNvPr id="4" name="TextBox 8"/>
          <p:cNvSpPr txBox="1"/>
          <p:nvPr/>
        </p:nvSpPr>
        <p:spPr bwMode="auto">
          <a:xfrm>
            <a:off x="787896" y="4310608"/>
            <a:ext cx="6085296" cy="5461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在此录入此部分的内容及说明，</a:t>
            </a:r>
            <a:r>
              <a:rPr lang="zh-CN" altLang="en-US" sz="1600" kern="0" spc="300" dirty="0">
                <a:solidFill>
                  <a:srgbClr val="2265B7"/>
                </a:solidFill>
                <a:cs typeface="+mn-ea"/>
                <a:sym typeface="+mn-lt"/>
              </a:rPr>
              <a:t>简单扼要。在此录入此部分的内容及说明，简单扼要。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300" normalizeH="0" baseline="0" noProof="0" dirty="0">
              <a:ln>
                <a:noFill/>
              </a:ln>
              <a:solidFill>
                <a:srgbClr val="2265B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72150" y="416615"/>
            <a:ext cx="6024770" cy="602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8725" y="1947521"/>
            <a:ext cx="567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父亲节并非“泊来”的节日，中国也有自己的父亲节，中国的父亲节起源，要追溯到民国时期，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1945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日，上海发起了庆祝父亲节的活动，市民立即响应，抗日战争胜利后，上海市各界名流，联名请上海市政府转呈中央政府，定“爸爸 ”谐音的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日为全国性的父亲节，在父亲节这天，人们佩带鲜花，表达对父亲的敬重和思念。</a:t>
            </a:r>
            <a:r>
              <a:rPr lang="zh-CN" altLang="en-US" spc="300" baseline="30000" dirty="0">
                <a:solidFill>
                  <a:schemeClr val="tx1"/>
                </a:solidFill>
                <a:cs typeface="+mn-ea"/>
                <a:sym typeface="+mn-lt"/>
              </a:rPr>
              <a:t>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52338" y="1570009"/>
            <a:ext cx="4657416" cy="37179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发展历史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prestig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7851" y="1884671"/>
            <a:ext cx="654619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时为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1945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年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日，上海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《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申报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》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刊文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《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八八父亲节缘起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》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。文章称：美国为纪念欧战中阵亡将士的妻与母，曾发起创立母亲节。而今，中国也应该发起创立自己的父亲节。因“父”字形同“八八”，且“八八”读音也与“爸爸”相同，故号召上海市民，一同来过“八八父亲节”。当时，日军虽败局已定，但尚未投降，上海仍在其控制之下，这一倡议“暗中表示怀念祖国之意”，实有风险。文章末尾，公开署名的首倡者共</a:t>
            </a:r>
            <a:r>
              <a:rPr lang="en-US" altLang="zh-CN" sz="1600" spc="300" dirty="0">
                <a:solidFill>
                  <a:schemeClr val="tx1"/>
                </a:solidFill>
                <a:cs typeface="+mn-ea"/>
                <a:sym typeface="+mn-lt"/>
              </a:rPr>
              <a:t>10</a:t>
            </a:r>
            <a:r>
              <a:rPr lang="zh-CN" altLang="en-US" sz="1600" spc="300" dirty="0">
                <a:solidFill>
                  <a:schemeClr val="tx1"/>
                </a:solidFill>
                <a:cs typeface="+mn-ea"/>
                <a:sym typeface="+mn-lt"/>
              </a:rPr>
              <a:t>人，分别是：颜惠庆、袁希濂、陈青士、梅兰芳、史致富、严独鹤、费穆、陆干臣、富文寿、张一渠。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94098" y="750939"/>
            <a:ext cx="5114582" cy="51145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发展历史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/>
          <p:nvPr/>
        </p:nvSpPr>
        <p:spPr bwMode="auto">
          <a:xfrm>
            <a:off x="1268003" y="2833871"/>
            <a:ext cx="5125081" cy="16438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dist">
              <a:defRPr/>
            </a:pPr>
            <a:r>
              <a:rPr lang="zh-CN" altLang="en-US" sz="8800" b="1" kern="0" dirty="0">
                <a:solidFill>
                  <a:srgbClr val="2265B7"/>
                </a:solidFill>
                <a:cs typeface="+mn-ea"/>
                <a:sym typeface="+mn-lt"/>
              </a:rPr>
              <a:t>节日日期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1927040" y="1650466"/>
            <a:ext cx="3807010" cy="1034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7200" dirty="0">
                <a:solidFill>
                  <a:srgbClr val="2265B7"/>
                </a:solidFill>
                <a:cs typeface="+mn-ea"/>
                <a:sym typeface="+mn-lt"/>
              </a:rPr>
              <a:t>PART 02</a:t>
            </a:r>
            <a:endParaRPr lang="zh-CN" altLang="en-US" sz="7200" dirty="0">
              <a:solidFill>
                <a:srgbClr val="2265B7"/>
              </a:solidFill>
              <a:cs typeface="+mn-ea"/>
              <a:sym typeface="+mn-lt"/>
            </a:endParaRPr>
          </a:p>
        </p:txBody>
      </p:sp>
      <p:sp>
        <p:nvSpPr>
          <p:cNvPr id="14" name="TextBox 8"/>
          <p:cNvSpPr txBox="1"/>
          <p:nvPr/>
        </p:nvSpPr>
        <p:spPr bwMode="auto">
          <a:xfrm>
            <a:off x="787896" y="4310608"/>
            <a:ext cx="6085296" cy="5461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在此录入此部分的内容及说明，</a:t>
            </a:r>
            <a:r>
              <a:rPr lang="zh-CN" altLang="en-US" sz="1600" kern="0" spc="300" dirty="0">
                <a:solidFill>
                  <a:srgbClr val="2265B7"/>
                </a:solidFill>
                <a:cs typeface="+mn-ea"/>
                <a:sym typeface="+mn-lt"/>
              </a:rPr>
              <a:t>简单扼要。在此录入此部分的内容及说明，简单扼要。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300" normalizeH="0" baseline="0" noProof="0" dirty="0">
              <a:ln>
                <a:noFill/>
              </a:ln>
              <a:solidFill>
                <a:srgbClr val="2265B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72150" y="416615"/>
            <a:ext cx="6024770" cy="602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3193" y="2068238"/>
            <a:ext cx="5453677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13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日：俄罗斯</a:t>
            </a:r>
          </a:p>
          <a:p>
            <a:pPr>
              <a:lnSpc>
                <a:spcPts val="3000"/>
              </a:lnSpc>
            </a:pP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19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日：比利时、意大利、葡萄牙、西班牙（圣约瑟日）</a:t>
            </a:r>
          </a:p>
          <a:p>
            <a:pPr>
              <a:lnSpc>
                <a:spcPts val="3000"/>
              </a:lnSpc>
            </a:pP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日：韩国（双亲节）</a:t>
            </a:r>
          </a:p>
          <a:p>
            <a:pPr>
              <a:lnSpc>
                <a:spcPts val="3000"/>
              </a:lnSpc>
            </a:pP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31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日：德国</a:t>
            </a:r>
          </a:p>
          <a:p>
            <a:pPr>
              <a:lnSpc>
                <a:spcPts val="3000"/>
              </a:lnSpc>
            </a:pP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日：丹麦</a:t>
            </a:r>
          </a:p>
          <a:p>
            <a:pPr>
              <a:lnSpc>
                <a:spcPts val="3000"/>
              </a:lnSpc>
            </a:pP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月爱个星期日：立陶宛</a:t>
            </a:r>
          </a:p>
          <a:p>
            <a:pPr>
              <a:lnSpc>
                <a:spcPts val="3000"/>
              </a:lnSpc>
            </a:pP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z="2000" spc="3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月第二个星期日：奥地利、比利时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51036" y="1039836"/>
            <a:ext cx="4983548" cy="47783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节日日期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10448" y="2075048"/>
            <a:ext cx="51125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第三个星期日：中国、新加坡、阿根廷、加拿大、智利、哥伦比亚、哥斯达黎加、古巴、厄瓜多尔、法国、印度、爱尔兰、日本、马来西亚、马耳他、墨西哥、荷兰、巴基斯坦、巴拿马、秘鲁、菲律宾、斯洛伐克、南非、瑞士、土耳其、英国、美国、委内瑞拉、津巴布韦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191953"/>
            <a:ext cx="5922004" cy="59220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节日日期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66492" y="1916483"/>
            <a:ext cx="681450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20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日：保加利亚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23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日：尼加拉瓜、波兰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7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月最后一个星期日：多米尼加共和国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日：中国台湾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月第二个星期日：巴西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9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月爱个星期日：新西兰、澳大利亚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11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月第二个星期日：爱沙尼亚、芬兰、挪威、瑞典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每年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12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pc="3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pc="300" dirty="0">
                <a:solidFill>
                  <a:schemeClr val="tx1"/>
                </a:solidFill>
                <a:cs typeface="+mn-ea"/>
                <a:sym typeface="+mn-lt"/>
              </a:rPr>
              <a:t>日：泰国（普密蓬阿杜德国王的生日）</a:t>
            </a:r>
            <a:endParaRPr lang="zh-CN" altLang="en-US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66294" y="766995"/>
            <a:ext cx="5324010" cy="53240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66894" y="1050315"/>
            <a:ext cx="250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265B7"/>
                </a:solidFill>
                <a:effectLst/>
                <a:uLnTx/>
                <a:uFillTx/>
                <a:cs typeface="+mn-ea"/>
                <a:sym typeface="+mn-lt"/>
              </a:rPr>
              <a:t>节日日期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父爱如山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1uln22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宽屏</PresentationFormat>
  <Paragraphs>97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2021-06-17T23:24:05Z</dcterms:created>
  <dcterms:modified xsi:type="dcterms:W3CDTF">2023-01-10T10:24:14Z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48ABEF924EBC4AF78495384CE28A588C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