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3FE18-80F4-4689-942E-E0673629A1C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8387-BC1B-4F08-9D55-7143E444F0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97A7A-77AE-483A-AF57-B9982CA1642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19C8-3DB8-4EA3-9FCC-37B4FBA14CF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6AFC1-47C6-45AB-9168-4DF2F2EFC9C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F06C0-64E8-458F-96E7-691D7AB42A3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9BD8A9-DCFF-43E8-9A5E-B4CAE9FB79F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643908-3024-42B5-81E4-1F166FC3DBF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99A6D-7B8F-46C4-A165-564946EA56F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DA896-72DC-4806-8146-A7C239D7398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D201C-537C-4DF9-8B13-0F437A719C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7258-976D-4895-BE50-3BEB373CB1C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60B5-AA8B-48B7-B214-8DCA8C5C209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DA2C7-5D56-4F79-833F-DAF150C8B83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F95E0-C5D2-450B-865C-1F8417002B2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3F5F1E-0F0E-4917-AF19-0866B1B2DE1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050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b="1" kern="10" spc="600" dirty="0">
                <a:ln w="12700">
                  <a:solidFill>
                    <a:sysClr val="windowText" lastClr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抽样调查</a:t>
            </a:r>
            <a:endParaRPr lang="zh-CN" altLang="en-US" sz="8800" b="1" spc="600" dirty="0">
              <a:ln w="12700">
                <a:solidFill>
                  <a:sysClr val="windowText" lastClr="000000"/>
                </a:solidFill>
                <a:round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38840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116013" y="0"/>
            <a:ext cx="8027987" cy="981075"/>
          </a:xfrm>
          <a:prstGeom prst="cloudCallout">
            <a:avLst>
              <a:gd name="adj1" fmla="val -43968"/>
              <a:gd name="adj2" fmla="val 16957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i="1">
                <a:solidFill>
                  <a:srgbClr val="CC0000"/>
                </a:solidFill>
              </a:rPr>
              <a:t>下列调查又是如何进行的？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17988"/>
            <a:ext cx="8229600" cy="1908175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kumimoji="1" lang="en-US" altLang="zh-CN" sz="4400" b="1" dirty="0">
                <a:solidFill>
                  <a:srgbClr val="808000"/>
                </a:solidFill>
              </a:rPr>
              <a:t>  </a:t>
            </a:r>
            <a:r>
              <a:rPr kumimoji="1" lang="zh-CN" altLang="en-US" sz="4400" b="1" dirty="0">
                <a:solidFill>
                  <a:srgbClr val="808000"/>
                </a:solidFill>
              </a:rPr>
              <a:t>为一特定目而对</a:t>
            </a:r>
            <a:r>
              <a:rPr kumimoji="1" lang="zh-CN" altLang="en-US" sz="4400" b="1" i="1" dirty="0">
                <a:solidFill>
                  <a:srgbClr val="CC0000"/>
                </a:solidFill>
              </a:rPr>
              <a:t>部分</a:t>
            </a:r>
            <a:r>
              <a:rPr kumimoji="1" lang="zh-CN" altLang="en-US" sz="4400" b="1" dirty="0">
                <a:solidFill>
                  <a:srgbClr val="808000"/>
                </a:solidFill>
              </a:rPr>
              <a:t>考察对象所作的调查叫做抽样调查。</a:t>
            </a:r>
          </a:p>
          <a:p>
            <a:endParaRPr lang="en-US" altLang="zh-CN" sz="4400" dirty="0">
              <a:solidFill>
                <a:srgbClr val="808000"/>
              </a:solidFill>
            </a:endParaRPr>
          </a:p>
        </p:txBody>
      </p:sp>
      <p:pic>
        <p:nvPicPr>
          <p:cNvPr id="16388" name="Picture 4" descr="2182adc3cac89b44147cd9e9071fead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1196975"/>
            <a:ext cx="2808288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1219200" cy="11906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latin typeface="Garamond" panose="02020404030301010803" pitchFamily="18" charset="0"/>
                <a:ea typeface="方正舒体" panose="02010601030101010101" pitchFamily="2" charset="-122"/>
              </a:rPr>
              <a:t>讨论交流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339975" y="3284538"/>
            <a:ext cx="28178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灯泡的寿命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568950" y="3141663"/>
            <a:ext cx="325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收视率调查</a:t>
            </a:r>
          </a:p>
        </p:txBody>
      </p:sp>
      <p:pic>
        <p:nvPicPr>
          <p:cNvPr id="16392" name="Picture 8" descr="%E7%94%B5%E8%A7%86%E6%9C%B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1196975"/>
            <a:ext cx="2808287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EA02020 副本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655763"/>
            <a:ext cx="1631950" cy="220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15938"/>
            <a:ext cx="9144000" cy="61531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/>
              <a:t>　　　　　　</a:t>
            </a:r>
            <a:r>
              <a:rPr lang="zh-CN" altLang="en-US" b="1" i="1" dirty="0">
                <a:ea typeface="楷体_GB2312" pitchFamily="49" charset="-122"/>
              </a:rPr>
              <a:t>下列调查中，哪些用的是普查？哪些是抽样调查？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1.</a:t>
            </a:r>
            <a:r>
              <a:rPr lang="zh-CN" altLang="en-US" dirty="0">
                <a:latin typeface="宋体" panose="02010600030101010101" pitchFamily="2" charset="-122"/>
              </a:rPr>
              <a:t>为了了解你所在的班级的每个学生穿几号鞋，向全班学生做调查</a:t>
            </a:r>
          </a:p>
          <a:p>
            <a:pPr>
              <a:lnSpc>
                <a:spcPct val="8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答：</a:t>
            </a:r>
            <a:r>
              <a:rPr lang="zh-CN" altLang="en-US" u="sng" dirty="0">
                <a:latin typeface="宋体" panose="02010600030101010101" pitchFamily="2" charset="-122"/>
              </a:rPr>
              <a:t>                     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2.</a:t>
            </a:r>
            <a:r>
              <a:rPr lang="zh-CN" altLang="en-US" dirty="0">
                <a:latin typeface="宋体" panose="02010600030101010101" pitchFamily="2" charset="-122"/>
              </a:rPr>
              <a:t>了解电视机显象管的使用寿命</a:t>
            </a:r>
            <a:r>
              <a:rPr lang="en-US" altLang="zh-CN" dirty="0">
                <a:latin typeface="宋体" panose="02010600030101010101" pitchFamily="2" charset="-122"/>
              </a:rPr>
              <a:t>.</a:t>
            </a:r>
            <a:r>
              <a:rPr lang="en-US" altLang="zh-CN" u="sng" dirty="0">
                <a:latin typeface="宋体" panose="02010600030101010101" pitchFamily="2" charset="-122"/>
              </a:rPr>
              <a:t>                                 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答：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3.</a:t>
            </a:r>
            <a:r>
              <a:rPr lang="zh-CN" altLang="en-US" dirty="0">
                <a:latin typeface="宋体" panose="02010600030101010101" pitchFamily="2" charset="-122"/>
              </a:rPr>
              <a:t>调查我国所有城市中哪些是第一批沿海开放城市 </a:t>
            </a:r>
            <a:r>
              <a:rPr lang="en-US" altLang="zh-CN" dirty="0">
                <a:latin typeface="宋体" panose="02010600030101010101" pitchFamily="2" charset="-122"/>
              </a:rPr>
              <a:t>.</a:t>
            </a:r>
            <a:r>
              <a:rPr lang="en-US" altLang="zh-CN" u="sng" dirty="0">
                <a:latin typeface="宋体" panose="02010600030101010101" pitchFamily="2" charset="-122"/>
              </a:rPr>
              <a:t>                                  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答：</a:t>
            </a:r>
            <a:r>
              <a:rPr lang="zh-CN" altLang="en-US" u="sng" dirty="0">
                <a:latin typeface="宋体" panose="02010600030101010101" pitchFamily="2" charset="-122"/>
              </a:rPr>
              <a:t>                                   </a:t>
            </a: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4.</a:t>
            </a:r>
            <a:r>
              <a:rPr lang="zh-CN" altLang="en-US" dirty="0"/>
              <a:t>在全国范围内调查七年级学生的平均身高。</a:t>
            </a:r>
            <a:endParaRPr lang="zh-CN" altLang="en-US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dirty="0">
                <a:latin typeface="宋体" panose="02010600030101010101" pitchFamily="2" charset="-122"/>
              </a:rPr>
              <a:t>答：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42988" y="3141663"/>
            <a:ext cx="26019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dirty="0">
                <a:solidFill>
                  <a:srgbClr val="000000"/>
                </a:solidFill>
              </a:rPr>
              <a:t>抽样调查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16013" y="4437063"/>
            <a:ext cx="14509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dirty="0">
                <a:solidFill>
                  <a:srgbClr val="000000"/>
                </a:solidFill>
              </a:rPr>
              <a:t>普查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4213" y="5445125"/>
            <a:ext cx="252095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dirty="0">
                <a:solidFill>
                  <a:srgbClr val="000000"/>
                </a:solidFill>
              </a:rPr>
              <a:t>抽样调查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187450" y="2133600"/>
            <a:ext cx="145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dirty="0">
                <a:solidFill>
                  <a:srgbClr val="000000"/>
                </a:solidFill>
              </a:rPr>
              <a:t>普查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-100013"/>
            <a:ext cx="1954213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 dirty="0">
                <a:solidFill>
                  <a:srgbClr val="009999"/>
                </a:solidFill>
                <a:ea typeface="楷体_GB2312" pitchFamily="49" charset="-122"/>
              </a:rPr>
              <a:t>辨一辨</a:t>
            </a:r>
            <a:r>
              <a:rPr lang="en-US" altLang="zh-CN" sz="4400" b="1" i="1" dirty="0">
                <a:solidFill>
                  <a:srgbClr val="009999"/>
                </a:solidFill>
                <a:ea typeface="楷体_GB2312" pitchFamily="49" charset="-122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349" y="274638"/>
            <a:ext cx="6199187" cy="1143000"/>
          </a:xfrm>
          <a:solidFill>
            <a:srgbClr val="B1EDC5"/>
          </a:solidFill>
        </p:spPr>
        <p:txBody>
          <a:bodyPr/>
          <a:lstStyle/>
          <a:p>
            <a:pPr algn="l"/>
            <a:r>
              <a:rPr lang="zh-CN" altLang="en-US" sz="3600" dirty="0"/>
              <a:t>你为什么不采用普查方式进行</a:t>
            </a:r>
            <a:br>
              <a:rPr lang="zh-CN" altLang="en-US" sz="3600" dirty="0"/>
            </a:br>
            <a:r>
              <a:rPr lang="zh-CN" altLang="en-US" sz="3600" dirty="0"/>
              <a:t>下列调查呢？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000" dirty="0"/>
              <a:t>在全国范围内调查七年级学生的平均身高。</a:t>
            </a:r>
          </a:p>
          <a:p>
            <a:pPr>
              <a:buFontTx/>
              <a:buNone/>
            </a:pPr>
            <a:endParaRPr lang="zh-CN" altLang="en-US" dirty="0"/>
          </a:p>
          <a:p>
            <a:r>
              <a:rPr lang="zh-CN" altLang="en-US" sz="4000" dirty="0"/>
              <a:t>了解电视机显象管的使用寿命</a:t>
            </a:r>
          </a:p>
          <a:p>
            <a:endParaRPr lang="zh-CN" altLang="en-US" sz="40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讲一讲</a:t>
            </a:r>
          </a:p>
        </p:txBody>
      </p:sp>
      <p:pic>
        <p:nvPicPr>
          <p:cNvPr id="18437" name="Picture 5" descr="GIF-5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537" y="28575"/>
            <a:ext cx="11604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71550" y="2636838"/>
            <a:ext cx="568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CC0000"/>
                </a:solidFill>
                <a:ea typeface="楷体_GB2312" pitchFamily="49" charset="-122"/>
              </a:rPr>
              <a:t>范围太大，不易进行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85825" y="4164013"/>
            <a:ext cx="68405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CC0000"/>
                </a:solidFill>
                <a:ea typeface="楷体_GB2312" pitchFamily="49" charset="-122"/>
              </a:rPr>
              <a:t>具有破坏性，不允许进行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471488"/>
            <a:ext cx="7048500" cy="1143000"/>
          </a:xfrm>
        </p:spPr>
        <p:txBody>
          <a:bodyPr/>
          <a:lstStyle/>
          <a:p>
            <a:pPr algn="l"/>
            <a:r>
              <a:rPr lang="zh-CN" altLang="en-US" sz="4000" b="1">
                <a:solidFill>
                  <a:srgbClr val="0033CC"/>
                </a:solidFill>
              </a:rPr>
              <a:t>请你设计一种方案调查</a:t>
            </a:r>
            <a:r>
              <a:rPr lang="en-US" altLang="zh-CN" sz="4000" b="1">
                <a:solidFill>
                  <a:srgbClr val="0033CC"/>
                </a:solidFill>
              </a:rPr>
              <a:t>1</a:t>
            </a:r>
            <a:r>
              <a:rPr lang="zh-CN" altLang="en-US" sz="4000" b="1">
                <a:solidFill>
                  <a:srgbClr val="0033CC"/>
                </a:solidFill>
              </a:rPr>
              <a:t>０００只电灯泡的平均使用寿命？</a:t>
            </a:r>
            <a:r>
              <a:rPr lang="zh-CN" altLang="en-US" sz="4000"/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457200"/>
            <a:ext cx="1219200" cy="11906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latin typeface="Garamond" panose="02020404030301010803" pitchFamily="18" charset="0"/>
                <a:ea typeface="方正舒体" panose="02010601030101010101" pitchFamily="2" charset="-122"/>
              </a:rPr>
              <a:t>讨论交流</a:t>
            </a:r>
          </a:p>
        </p:txBody>
      </p:sp>
      <p:grpSp>
        <p:nvGrpSpPr>
          <p:cNvPr id="19460" name="Group 4"/>
          <p:cNvGrpSpPr/>
          <p:nvPr/>
        </p:nvGrpSpPr>
        <p:grpSpPr bwMode="auto">
          <a:xfrm>
            <a:off x="1114425" y="1781175"/>
            <a:ext cx="6913563" cy="4797425"/>
            <a:chOff x="249" y="890"/>
            <a:chExt cx="4355" cy="3022"/>
          </a:xfrm>
        </p:grpSpPr>
        <p:pic>
          <p:nvPicPr>
            <p:cNvPr id="19461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80" y="2095"/>
              <a:ext cx="1324" cy="1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flipH="1" flipV="1">
              <a:off x="249" y="890"/>
              <a:ext cx="3278" cy="1670"/>
            </a:xfrm>
            <a:prstGeom prst="cloudCallout">
              <a:avLst>
                <a:gd name="adj1" fmla="val -53755"/>
                <a:gd name="adj2" fmla="val -63653"/>
              </a:avLst>
            </a:prstGeom>
            <a:solidFill>
              <a:srgbClr val="E2E5E6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612" y="1389"/>
              <a:ext cx="2858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CC0000"/>
                  </a:solidFill>
                </a:rPr>
                <a:t>从</a:t>
              </a:r>
              <a:r>
                <a:rPr lang="en-US" altLang="zh-CN" sz="4000" b="1" dirty="0">
                  <a:solidFill>
                    <a:srgbClr val="CC0000"/>
                  </a:solidFill>
                </a:rPr>
                <a:t>1</a:t>
              </a:r>
              <a:r>
                <a:rPr lang="zh-CN" altLang="en-US" sz="4000" b="1" dirty="0">
                  <a:solidFill>
                    <a:srgbClr val="CC0000"/>
                  </a:solidFill>
                </a:rPr>
                <a:t>０００只电泡</a:t>
              </a:r>
              <a:br>
                <a:rPr lang="zh-CN" altLang="en-US" sz="4000" b="1" dirty="0">
                  <a:solidFill>
                    <a:srgbClr val="CC0000"/>
                  </a:solidFill>
                </a:rPr>
              </a:br>
              <a:r>
                <a:rPr lang="zh-CN" altLang="en-US" sz="4000" b="1" dirty="0">
                  <a:solidFill>
                    <a:srgbClr val="CC0000"/>
                  </a:solidFill>
                </a:rPr>
                <a:t>中抽取１０只进行</a:t>
              </a:r>
              <a:br>
                <a:rPr lang="zh-CN" altLang="en-US" sz="4000" b="1" dirty="0">
                  <a:solidFill>
                    <a:srgbClr val="CC0000"/>
                  </a:solidFill>
                </a:rPr>
              </a:br>
              <a:r>
                <a:rPr lang="zh-CN" altLang="en-US" sz="4000" b="1" dirty="0">
                  <a:solidFill>
                    <a:srgbClr val="CC0000"/>
                  </a:solidFill>
                </a:rPr>
                <a:t>检测．</a:t>
              </a:r>
              <a:endParaRPr lang="zh-CN" altLang="en-US" sz="4000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987550"/>
            <a:ext cx="8229600" cy="464185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）总体：所要考察对象的全体叫做           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总体。</a:t>
            </a:r>
            <a:endParaRPr lang="zh-CN" altLang="en-US" sz="36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CN" altLang="en-US" sz="36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）个体：组成总体的每一个考察对  象叫做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个体。</a:t>
            </a: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样本：从总体中取出的一部分个 体叫做这个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总体的一个样本。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样本容量：样本中个体的数目叫做</a:t>
            </a:r>
            <a:r>
              <a:rPr lang="zh-CN" altLang="en-US" sz="3600" b="1" dirty="0">
                <a:solidFill>
                  <a:srgbClr val="FF0066"/>
                </a:solidFill>
                <a:latin typeface="宋体" panose="02010600030101010101" pitchFamily="2" charset="-122"/>
              </a:rPr>
              <a:t>样本容量。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3600" dirty="0">
              <a:latin typeface="宋体" panose="02010600030101010101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855662"/>
            <a:ext cx="8229600" cy="1125538"/>
          </a:xfrm>
        </p:spPr>
        <p:txBody>
          <a:bodyPr/>
          <a:lstStyle/>
          <a:p>
            <a:pPr algn="l"/>
            <a:r>
              <a:rPr lang="zh-CN" altLang="en-US" sz="3200" b="1" i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在统计中，为了叙述上的方便，我</a:t>
            </a:r>
            <a:r>
              <a:rPr lang="zh-CN" altLang="en-US" sz="3200" b="1" i="1" dirty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们引入了几个概念</a:t>
            </a:r>
            <a:r>
              <a:rPr lang="zh-CN" altLang="en-US" sz="32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：</a:t>
            </a:r>
            <a:endParaRPr lang="zh-CN" altLang="en-US" sz="3200" b="1" i="1" dirty="0">
              <a:solidFill>
                <a:srgbClr val="666600"/>
              </a:solidFill>
              <a:latin typeface="宋体" panose="02010600030101010101" pitchFamily="2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61912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　           </a:t>
            </a:r>
            <a:r>
              <a:rPr lang="zh-CN" altLang="en-US" sz="3600" b="1" dirty="0"/>
              <a:t>例如：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为了了解某校七年级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400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名学生的体重情况，从中抽查了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名学生的体重进行统计分析，在这个问题中，</a:t>
            </a:r>
            <a:endParaRPr lang="zh-CN" altLang="en-US" sz="3600" b="1" dirty="0"/>
          </a:p>
          <a:p>
            <a:pPr>
              <a:buFontTx/>
              <a:buNone/>
            </a:pPr>
            <a:r>
              <a:rPr lang="zh-CN" altLang="en-US" sz="3600" b="1" dirty="0"/>
              <a:t>总体：</a:t>
            </a:r>
          </a:p>
          <a:p>
            <a:pPr>
              <a:buFontTx/>
              <a:buNone/>
            </a:pPr>
            <a:r>
              <a:rPr lang="zh-CN" altLang="en-US" sz="3600" b="1" dirty="0"/>
              <a:t>个体：</a:t>
            </a:r>
          </a:p>
          <a:p>
            <a:pPr>
              <a:buFontTx/>
              <a:buNone/>
            </a:pPr>
            <a:r>
              <a:rPr lang="zh-CN" altLang="en-US" sz="3600" b="1" dirty="0"/>
              <a:t>样本：</a:t>
            </a:r>
          </a:p>
          <a:p>
            <a:pPr>
              <a:buFontTx/>
              <a:buNone/>
            </a:pPr>
            <a:r>
              <a:rPr lang="zh-CN" altLang="en-US" sz="3600" b="1" dirty="0"/>
              <a:t>样本容量：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2708275"/>
            <a:ext cx="7129463" cy="649288"/>
          </a:xfrm>
          <a:noFill/>
        </p:spPr>
        <p:txBody>
          <a:bodyPr/>
          <a:lstStyle/>
          <a:p>
            <a:pPr algn="l"/>
            <a:r>
              <a:rPr kumimoji="1" lang="zh-CN" altLang="en-US" sz="3600" b="1" dirty="0">
                <a:solidFill>
                  <a:srgbClr val="000000"/>
                </a:solidFill>
              </a:rPr>
              <a:t>该校七年级</a:t>
            </a:r>
            <a:r>
              <a:rPr kumimoji="1" lang="en-US" altLang="zh-CN" sz="3600" b="1" dirty="0">
                <a:solidFill>
                  <a:srgbClr val="000000"/>
                </a:solidFill>
              </a:rPr>
              <a:t>400</a:t>
            </a:r>
            <a:r>
              <a:rPr kumimoji="1" lang="zh-CN" altLang="en-US" sz="3600" b="1" dirty="0">
                <a:solidFill>
                  <a:srgbClr val="000000"/>
                </a:solidFill>
              </a:rPr>
              <a:t>名学生的体重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47813" y="3429000"/>
            <a:ext cx="71294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99"/>
                </a:solidFill>
              </a:rPr>
              <a:t>每一名学生的体重</a:t>
            </a:r>
            <a:r>
              <a:rPr lang="zh-CN" altLang="en-US" sz="3600" b="1" dirty="0">
                <a:solidFill>
                  <a:srgbClr val="000000"/>
                </a:solidFill>
              </a:rPr>
              <a:t>．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014538" y="5445125"/>
            <a:ext cx="71294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200" b="1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403350" y="4292600"/>
            <a:ext cx="71294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</a:rPr>
              <a:t>被抽取的</a:t>
            </a:r>
            <a:r>
              <a:rPr kumimoji="1" lang="en-US" altLang="zh-CN" sz="3600" b="1" dirty="0">
                <a:solidFill>
                  <a:srgbClr val="000000"/>
                </a:solidFill>
              </a:rPr>
              <a:t>50</a:t>
            </a:r>
            <a:r>
              <a:rPr kumimoji="1" lang="zh-CN" altLang="en-US" sz="3600" b="1" dirty="0">
                <a:solidFill>
                  <a:srgbClr val="000000"/>
                </a:solidFill>
              </a:rPr>
              <a:t>名学生的体重</a:t>
            </a:r>
            <a:br>
              <a:rPr kumimoji="1" lang="zh-CN" altLang="en-US" sz="3600" b="1" dirty="0">
                <a:solidFill>
                  <a:srgbClr val="000000"/>
                </a:solidFill>
              </a:rPr>
            </a:br>
            <a:endParaRPr kumimoji="1"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484438" y="4724400"/>
            <a:ext cx="12223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3399"/>
                </a:solidFill>
              </a:rPr>
              <a:t>５０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1944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 dirty="0">
                <a:solidFill>
                  <a:srgbClr val="FFCC00"/>
                </a:solidFill>
                <a:ea typeface="楷体_GB2312" pitchFamily="49" charset="-122"/>
              </a:rPr>
              <a:t>说一说</a:t>
            </a:r>
          </a:p>
        </p:txBody>
      </p:sp>
      <p:pic>
        <p:nvPicPr>
          <p:cNvPr id="21513" name="Picture 9" descr="GIF-5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9025" y="4005263"/>
            <a:ext cx="16065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0" grpId="0"/>
      <p:bldP spid="215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948531"/>
            <a:ext cx="8229600" cy="1570037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chemeClr val="tx1"/>
                </a:solidFill>
              </a:rPr>
              <a:t>我校初一（</a:t>
            </a:r>
            <a:r>
              <a:rPr lang="en-US" altLang="zh-CN" sz="3600" b="1" dirty="0">
                <a:solidFill>
                  <a:schemeClr val="tx1"/>
                </a:solidFill>
              </a:rPr>
              <a:t>5</a:t>
            </a:r>
            <a:r>
              <a:rPr lang="zh-CN" altLang="en-US" sz="3600" b="1" dirty="0">
                <a:solidFill>
                  <a:schemeClr val="tx1"/>
                </a:solidFill>
              </a:rPr>
              <a:t>）班共</a:t>
            </a:r>
            <a:r>
              <a:rPr lang="en-US" altLang="zh-CN" sz="3600" b="1" dirty="0">
                <a:solidFill>
                  <a:schemeClr val="tx1"/>
                </a:solidFill>
              </a:rPr>
              <a:t>70</a:t>
            </a:r>
            <a:r>
              <a:rPr lang="zh-CN" altLang="en-US" sz="3600" b="1" dirty="0">
                <a:solidFill>
                  <a:schemeClr val="tx1"/>
                </a:solidFill>
              </a:rPr>
              <a:t>名学生</a:t>
            </a:r>
            <a:r>
              <a:rPr lang="en-US" altLang="zh-CN" sz="3600" b="1" dirty="0">
                <a:solidFill>
                  <a:schemeClr val="tx1"/>
                </a:solidFill>
              </a:rPr>
              <a:t>,</a:t>
            </a:r>
            <a:r>
              <a:rPr lang="zh-CN" altLang="en-US" sz="3600" b="1" dirty="0">
                <a:solidFill>
                  <a:schemeClr val="tx1"/>
                </a:solidFill>
              </a:rPr>
              <a:t>男生</a:t>
            </a:r>
            <a:r>
              <a:rPr lang="en-US" altLang="zh-CN" sz="3600" b="1" dirty="0">
                <a:solidFill>
                  <a:schemeClr val="tx1"/>
                </a:solidFill>
              </a:rPr>
              <a:t>41</a:t>
            </a:r>
            <a:r>
              <a:rPr lang="zh-CN" altLang="en-US" sz="3600" b="1" dirty="0">
                <a:solidFill>
                  <a:schemeClr val="tx1"/>
                </a:solidFill>
              </a:rPr>
              <a:t>人</a:t>
            </a:r>
            <a:r>
              <a:rPr lang="en-US" altLang="zh-CN" sz="3600" b="1" dirty="0">
                <a:solidFill>
                  <a:schemeClr val="tx1"/>
                </a:solidFill>
              </a:rPr>
              <a:t>,</a:t>
            </a:r>
            <a:r>
              <a:rPr lang="zh-CN" altLang="en-US" sz="3600" b="1" dirty="0">
                <a:solidFill>
                  <a:schemeClr val="tx1"/>
                </a:solidFill>
              </a:rPr>
              <a:t>女生</a:t>
            </a:r>
            <a:r>
              <a:rPr lang="en-US" altLang="zh-CN" sz="3600" b="1" dirty="0">
                <a:solidFill>
                  <a:schemeClr val="tx1"/>
                </a:solidFill>
              </a:rPr>
              <a:t>29</a:t>
            </a:r>
            <a:r>
              <a:rPr lang="zh-CN" altLang="en-US" sz="3600" b="1" dirty="0">
                <a:solidFill>
                  <a:schemeClr val="tx1"/>
                </a:solidFill>
              </a:rPr>
              <a:t>人</a:t>
            </a:r>
            <a:r>
              <a:rPr lang="en-US" altLang="zh-CN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670175"/>
            <a:ext cx="8713788" cy="3959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/>
              <a:t>1.</a:t>
            </a:r>
            <a:r>
              <a:rPr lang="zh-CN" altLang="en-US" sz="3600" b="1" dirty="0"/>
              <a:t>某次数学测试后，班主任李老师统计了全班每一位同学的成绩，并计算出班级平均分，李老师采取的是哪种调查方式？</a:t>
            </a:r>
          </a:p>
          <a:p>
            <a:pPr>
              <a:buFontTx/>
              <a:buNone/>
            </a:pPr>
            <a:r>
              <a:rPr lang="en-US" altLang="zh-CN" sz="3600" b="1" dirty="0"/>
              <a:t>2.</a:t>
            </a:r>
            <a:r>
              <a:rPr lang="zh-CN" altLang="en-US" sz="3600" b="1" dirty="0"/>
              <a:t>江叶同学的爸爸想了解一下班级大致平均分，只选取了</a:t>
            </a:r>
            <a:r>
              <a:rPr lang="en-US" altLang="zh-CN" sz="3600" b="1" dirty="0"/>
              <a:t>35</a:t>
            </a:r>
            <a:r>
              <a:rPr lang="zh-CN" altLang="en-US" sz="3600" b="1" dirty="0"/>
              <a:t>名同学的成绩进行计算，江叶的爸爸采取的是哪种调查方式</a:t>
            </a:r>
            <a:r>
              <a:rPr lang="zh-CN" altLang="en-US" sz="3600" b="1" dirty="0" smtClean="0"/>
              <a:t>？</a:t>
            </a:r>
            <a:endParaRPr lang="zh-CN" altLang="en-US" sz="3600" b="1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765175"/>
            <a:ext cx="146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458200" cy="2303463"/>
          </a:xfrm>
        </p:spPr>
        <p:txBody>
          <a:bodyPr/>
          <a:lstStyle/>
          <a:p>
            <a:pPr algn="l"/>
            <a:r>
              <a:rPr lang="zh-CN" altLang="en-US" sz="4000" b="1" dirty="0">
                <a:latin typeface="Arial Narrow" panose="020B0606020202030204" pitchFamily="34" charset="0"/>
              </a:rPr>
              <a:t>３</a:t>
            </a:r>
            <a:r>
              <a:rPr lang="en-US" altLang="zh-CN" sz="4000" b="1" dirty="0"/>
              <a:t>.</a:t>
            </a:r>
            <a:r>
              <a:rPr lang="zh-CN" altLang="en-US" b="1" dirty="0"/>
              <a:t>李老师和江叶的爸爸如果同时进行计算，谁的速度比较快？谁的更准确</a:t>
            </a:r>
            <a:r>
              <a:rPr lang="zh-CN" altLang="en-US" b="1" dirty="0" smtClean="0"/>
              <a:t>？</a:t>
            </a:r>
            <a:endParaRPr lang="zh-CN" altLang="en-US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452812"/>
            <a:ext cx="8820150" cy="30241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   </a:t>
            </a:r>
            <a:r>
              <a:rPr lang="zh-CN" altLang="en-US" sz="4000" b="1" dirty="0">
                <a:solidFill>
                  <a:srgbClr val="CC0000"/>
                </a:solidFill>
              </a:rPr>
              <a:t>李老师因为工作量大，花费时间多，计算的结果准确。</a:t>
            </a:r>
          </a:p>
          <a:p>
            <a:pPr>
              <a:buFontTx/>
              <a:buNone/>
            </a:pPr>
            <a:r>
              <a:rPr lang="zh-CN" altLang="en-US" sz="4000" b="1" dirty="0">
                <a:solidFill>
                  <a:srgbClr val="CC0000"/>
                </a:solidFill>
              </a:rPr>
              <a:t>   江叶的爸爸计算工作量较小，花费时间比较少，计算的结果不够准确。</a:t>
            </a:r>
          </a:p>
          <a:p>
            <a:pPr>
              <a:buFontTx/>
              <a:buNone/>
            </a:pPr>
            <a:endParaRPr lang="en-US" altLang="zh-CN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141663"/>
            <a:ext cx="8569325" cy="1943100"/>
          </a:xfrm>
        </p:spPr>
        <p:txBody>
          <a:bodyPr/>
          <a:lstStyle/>
          <a:p>
            <a:r>
              <a:rPr lang="zh-CN" altLang="en-US" sz="3600" b="1">
                <a:solidFill>
                  <a:schemeClr val="accent2"/>
                </a:solidFill>
              </a:rPr>
              <a:t>任意选</a:t>
            </a:r>
            <a:r>
              <a:rPr lang="en-US" altLang="zh-CN" sz="3600" b="1">
                <a:solidFill>
                  <a:schemeClr val="accent2"/>
                </a:solidFill>
              </a:rPr>
              <a:t>35</a:t>
            </a:r>
            <a:r>
              <a:rPr lang="zh-CN" altLang="en-US" sz="3600" b="1">
                <a:solidFill>
                  <a:schemeClr val="accent2"/>
                </a:solidFill>
              </a:rPr>
              <a:t>名男生的数学成绩进行计算。</a:t>
            </a:r>
          </a:p>
          <a:p>
            <a:r>
              <a:rPr lang="zh-CN" altLang="en-US" sz="3600" b="1">
                <a:solidFill>
                  <a:schemeClr val="accent2"/>
                </a:solidFill>
              </a:rPr>
              <a:t>选取阶段测试中总分前</a:t>
            </a:r>
            <a:r>
              <a:rPr lang="en-US" altLang="zh-CN" sz="3600" b="1">
                <a:solidFill>
                  <a:schemeClr val="accent2"/>
                </a:solidFill>
              </a:rPr>
              <a:t>35</a:t>
            </a:r>
            <a:r>
              <a:rPr lang="zh-CN" altLang="en-US" sz="3600" b="1">
                <a:solidFill>
                  <a:schemeClr val="accent2"/>
                </a:solidFill>
              </a:rPr>
              <a:t>名同学的数学成绩进行计算。</a:t>
            </a:r>
          </a:p>
          <a:p>
            <a:pPr>
              <a:buFontTx/>
              <a:buNone/>
            </a:pPr>
            <a:endParaRPr lang="zh-CN" altLang="en-US" sz="3600" b="1">
              <a:solidFill>
                <a:schemeClr val="accent2"/>
              </a:solidFill>
            </a:endParaRPr>
          </a:p>
          <a:p>
            <a:endParaRPr lang="en-US" altLang="zh-CN" sz="3600" b="1">
              <a:solidFill>
                <a:schemeClr val="accent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60350"/>
            <a:ext cx="889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Arial Narrow" panose="020B0606020202030204" pitchFamily="34" charset="0"/>
              </a:rPr>
              <a:t>４</a:t>
            </a:r>
            <a:r>
              <a:rPr lang="en-US" altLang="zh-CN" sz="3200" b="1">
                <a:solidFill>
                  <a:srgbClr val="000000"/>
                </a:solidFill>
              </a:rPr>
              <a:t>.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对于初一（</a:t>
            </a:r>
            <a:r>
              <a:rPr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）班的这次数学测试，江叶的爸爸因为临时有事，请三位同学按如下三种方法计算，你认为哪种方法计算的结果将会和李老师的计算结果比较接近？为什么？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388" y="4941888"/>
            <a:ext cx="856932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600" b="1">
                <a:solidFill>
                  <a:srgbClr val="CC0000"/>
                </a:solidFill>
              </a:rPr>
              <a:t>选取班级学号为单号的</a:t>
            </a:r>
            <a:r>
              <a:rPr lang="en-US" altLang="zh-CN" sz="3600" b="1">
                <a:solidFill>
                  <a:srgbClr val="CC0000"/>
                </a:solidFill>
              </a:rPr>
              <a:t>35</a:t>
            </a:r>
            <a:r>
              <a:rPr lang="zh-CN" altLang="en-US" sz="3600" b="1">
                <a:solidFill>
                  <a:srgbClr val="CC0000"/>
                </a:solidFill>
              </a:rPr>
              <a:t>名同学的数学成绩进行计算。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600" b="1">
              <a:solidFill>
                <a:srgbClr val="333399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zh-CN" sz="36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7888"/>
            <a:ext cx="8229600" cy="4032250"/>
          </a:xfrm>
        </p:spPr>
        <p:txBody>
          <a:bodyPr/>
          <a:lstStyle/>
          <a:p>
            <a:pPr algn="just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总体：</a:t>
            </a:r>
          </a:p>
          <a:p>
            <a:pPr algn="just"/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个体：</a:t>
            </a:r>
          </a:p>
          <a:p>
            <a:pPr algn="just"/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样本：</a:t>
            </a:r>
          </a:p>
          <a:p>
            <a:pPr algn="just"/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样本容量：</a:t>
            </a:r>
            <a:endParaRPr lang="zh-CN" altLang="en-US" dirty="0"/>
          </a:p>
          <a:p>
            <a:endParaRPr lang="en-US" altLang="zh-CN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79500"/>
          </a:xfrm>
        </p:spPr>
        <p:txBody>
          <a:bodyPr/>
          <a:lstStyle/>
          <a:p>
            <a:pPr algn="l"/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４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请说出这次调查过程中的</a:t>
            </a:r>
            <a:r>
              <a:rPr lang="zh-CN" altLang="en-US" sz="4000" b="1" dirty="0">
                <a:solidFill>
                  <a:srgbClr val="CC0000"/>
                </a:solidFill>
                <a:latin typeface="宋体" panose="02010600030101010101" pitchFamily="2" charset="-122"/>
              </a:rPr>
              <a:t>总体，　个体，样本，样本容量</a:t>
            </a:r>
            <a:r>
              <a:rPr lang="zh-CN" altLang="en-US" sz="4000" b="1" dirty="0" smtClean="0">
                <a:solidFill>
                  <a:srgbClr val="CC0000"/>
                </a:solidFill>
                <a:latin typeface="宋体" panose="02010600030101010101" pitchFamily="2" charset="-122"/>
              </a:rPr>
              <a:t>．</a:t>
            </a:r>
            <a:endParaRPr lang="zh-CN" altLang="en-US" sz="4000" b="1" dirty="0">
              <a:solidFill>
                <a:srgbClr val="CC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051050" y="2120900"/>
            <a:ext cx="6407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我校初一（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）班全体同学的</a:t>
            </a:r>
            <a:b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</a:br>
            <a:r>
              <a:rPr lang="zh-CN" altLang="en-US" sz="3600" b="1" dirty="0">
                <a:solidFill>
                  <a:srgbClr val="333399"/>
                </a:solidFill>
                <a:latin typeface="宋体" panose="02010600030101010101" pitchFamily="2" charset="-122"/>
              </a:rPr>
              <a:t>数学成绩。</a:t>
            </a:r>
            <a:endParaRPr lang="en-US" altLang="zh-CN" sz="48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057400" y="3657600"/>
            <a:ext cx="6629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我校初一（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）班每位同学的</a:t>
            </a:r>
            <a:b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</a:br>
            <a:r>
              <a:rPr lang="zh-CN" altLang="en-US" sz="3600" b="1" dirty="0">
                <a:solidFill>
                  <a:srgbClr val="333399"/>
                </a:solidFill>
                <a:latin typeface="宋体" panose="02010600030101010101" pitchFamily="2" charset="-122"/>
              </a:rPr>
              <a:t>数学成绩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133600" y="4765675"/>
            <a:ext cx="7010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从中抽取的</a:t>
            </a:r>
            <a:r>
              <a:rPr lang="en-US" altLang="zh-CN" sz="3600" b="1" dirty="0">
                <a:solidFill>
                  <a:srgbClr val="000000"/>
                </a:solidFill>
              </a:rPr>
              <a:t>35</a:t>
            </a:r>
            <a:r>
              <a:rPr lang="zh-CN" altLang="en-US" sz="3600" b="1" dirty="0">
                <a:solidFill>
                  <a:srgbClr val="000000"/>
                </a:solidFill>
              </a:rPr>
              <a:t>名同学的</a:t>
            </a:r>
            <a:r>
              <a:rPr lang="zh-CN" altLang="en-US" sz="3600" b="1" dirty="0">
                <a:solidFill>
                  <a:srgbClr val="333399"/>
                </a:solidFill>
              </a:rPr>
              <a:t>数学成绩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976563" y="5459413"/>
            <a:ext cx="863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35</a:t>
            </a:r>
            <a:endParaRPr lang="en-US" altLang="zh-CN" sz="36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40750" cy="1046163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CC3300"/>
                </a:solidFill>
              </a:rPr>
              <a:t>抽样调查</a:t>
            </a:r>
            <a:endParaRPr lang="zh-CN" altLang="en-US" sz="4000" dirty="0">
              <a:solidFill>
                <a:srgbClr val="6699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5029200"/>
          </a:xfrm>
        </p:spPr>
        <p:txBody>
          <a:bodyPr/>
          <a:lstStyle/>
          <a:p>
            <a:pPr algn="just"/>
            <a:r>
              <a:rPr lang="zh-CN" altLang="en-US" sz="2400" b="1" dirty="0">
                <a:solidFill>
                  <a:schemeClr val="hlink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教学目标</a:t>
            </a:r>
            <a:r>
              <a:rPr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：</a:t>
            </a:r>
            <a:endParaRPr lang="zh-CN" altLang="en-US" sz="2400" b="1" dirty="0">
              <a:solidFill>
                <a:srgbClr val="6666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just"/>
            <a:r>
              <a:rPr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知识与技能：了解普查、抽样调查、总体、个体、样本的概念，了解普查和抽样调查的应用，领会其在具体问题中的优点和局限性，会选择合适的调查方法，解决有关现实问题。</a:t>
            </a:r>
            <a:endParaRPr lang="zh-CN" altLang="en-US" sz="2400" b="1" dirty="0">
              <a:solidFill>
                <a:srgbClr val="6666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just"/>
            <a:r>
              <a:rPr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过程与方法：（</a:t>
            </a:r>
            <a:r>
              <a:rPr lang="en-US" altLang="zh-CN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）经历普查，收集数据的过程，感受抽样调查的必要性。</a:t>
            </a:r>
            <a:endParaRPr lang="zh-CN" altLang="en-US" sz="2400" b="1" dirty="0">
              <a:solidFill>
                <a:srgbClr val="6666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kumimoji="1" lang="zh-CN" altLang="en-US" sz="2400" b="1" dirty="0">
                <a:solidFill>
                  <a:schemeClr val="hlink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教学重难点</a:t>
            </a:r>
            <a:r>
              <a:rPr kumimoji="1"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：</a:t>
            </a:r>
            <a:endParaRPr kumimoji="1" lang="zh-CN" altLang="en-US" sz="2400" b="1" dirty="0">
              <a:solidFill>
                <a:srgbClr val="6666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kumimoji="1" lang="en-US" altLang="zh-CN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</a:t>
            </a:r>
            <a:r>
              <a:rPr kumimoji="1"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、重点是了解普查和抽样调查的方法，了解总体、个体和样本的概念。</a:t>
            </a:r>
            <a:endParaRPr kumimoji="1" lang="zh-CN" altLang="en-US" sz="2400" b="1" dirty="0">
              <a:solidFill>
                <a:srgbClr val="6666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kumimoji="1" lang="en-US" altLang="zh-CN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、难点是在实际问题中选用何种调查方式，了解总体和样本的联系</a:t>
            </a:r>
            <a:r>
              <a:rPr kumimoji="1" lang="zh-CN" altLang="en-US" sz="2400" b="1" dirty="0" smtClean="0">
                <a:solidFill>
                  <a:srgbClr val="0000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kumimoji="1" lang="zh-CN" altLang="en-US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7337" y="838200"/>
            <a:ext cx="8569325" cy="3889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i="1" dirty="0">
                <a:latin typeface="宋体" panose="02010600030101010101" pitchFamily="2" charset="-122"/>
              </a:rPr>
              <a:t>下列各项调查中，哪些适合抽样调查，哪些适合普查，为什么？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（１）某灯泡厂对生产的１０００只灯泡的使用寿命进行调查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（２）调查市场上某品牌矿泉水的质量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（３）调查某字典的印刷错误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（４）某服装厂调查江苏省１８岁青年的身高情况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（５）检查一批新入伍的飞行员的视力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4800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CC0000"/>
                </a:solidFill>
                <a:ea typeface="楷体_GB2312" pitchFamily="49" charset="-122"/>
              </a:rPr>
              <a:t>解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  <a:sym typeface="Wingdings" panose="05000000000000000000" pitchFamily="2" charset="2"/>
              </a:rPr>
              <a:t>（１）、（２）、（４）采用抽样调查（３）、（５）采用普查．</a:t>
            </a:r>
            <a:endParaRPr lang="zh-CN" altLang="en-US" sz="2800" b="1" dirty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066800"/>
            <a:ext cx="9144000" cy="52419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下列抽样调查的总体和样本分别是什么？样本容量是多少？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1、为了估计今年果园中500株桃树的产量，从中抽取10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</a:rPr>
              <a:t>株桃树的产量进行统计；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总体：果园中500株桃树的产量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样本：抽取的10株桃树的产量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2、为了了解某风景区一年中每天的旅游人数，抽取30天中每天的旅游人数进行统计；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总体：风景区一年中每天的旅游人数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样本：抽取的30天中每天的旅游人数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3、为了了解某一路口的汽车流量，交通部门对10天中每天在同一时间里通过该路口的汽车辆数进行统计。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总体：某一路口的汽车流量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  样本</a:t>
            </a:r>
            <a:r>
              <a:rPr lang="zh-CN" altLang="en-US" sz="24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：10天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中每天在同一时间里通过该路口的汽车辆数</a:t>
            </a:r>
          </a:p>
        </p:txBody>
      </p:sp>
      <p:sp>
        <p:nvSpPr>
          <p:cNvPr id="30724" name="WordArt 4"/>
          <p:cNvSpPr>
            <a:spLocks noChangeArrowheads="1" noChangeShapeType="1"/>
          </p:cNvSpPr>
          <p:nvPr/>
        </p:nvSpPr>
        <p:spPr bwMode="auto">
          <a:xfrm>
            <a:off x="34925" y="-96838"/>
            <a:ext cx="144780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知识应用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/>
              <a:t>    </a:t>
            </a:r>
            <a:r>
              <a:rPr lang="en-US" altLang="zh-CN" sz="2400" dirty="0" smtClean="0"/>
              <a:t>2006</a:t>
            </a:r>
            <a:r>
              <a:rPr lang="zh-CN" altLang="en-US" sz="2400" dirty="0"/>
              <a:t>年某市有</a:t>
            </a:r>
            <a:r>
              <a:rPr lang="en-US" altLang="zh-CN" sz="2400" dirty="0"/>
              <a:t>15000</a:t>
            </a:r>
            <a:r>
              <a:rPr lang="zh-CN" altLang="en-US" sz="2400" dirty="0"/>
              <a:t>名学生参加中考，为了考察他们的数学考试情况，评卷人从中抽取了</a:t>
            </a:r>
            <a:r>
              <a:rPr lang="en-US" altLang="zh-CN" sz="2400" dirty="0"/>
              <a:t>800</a:t>
            </a:r>
            <a:r>
              <a:rPr lang="zh-CN" altLang="en-US" sz="2400" dirty="0"/>
              <a:t>名考生的数学成绩进行统计，下列说法中正确的是（     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   </a:t>
            </a:r>
            <a:r>
              <a:rPr lang="en-US" altLang="zh-CN" sz="2400" dirty="0"/>
              <a:t>(A)  </a:t>
            </a:r>
            <a:r>
              <a:rPr lang="zh-CN" altLang="en-US" sz="2400" dirty="0"/>
              <a:t>每名考生是个体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B</a:t>
            </a:r>
            <a:r>
              <a:rPr lang="zh-CN" altLang="en-US" sz="2400" dirty="0"/>
              <a:t>）每名考生的数学成绩是个体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C</a:t>
            </a:r>
            <a:r>
              <a:rPr lang="zh-CN" altLang="en-US" sz="2400" dirty="0"/>
              <a:t>）</a:t>
            </a:r>
            <a:r>
              <a:rPr lang="en-US" altLang="zh-CN" sz="2400" dirty="0"/>
              <a:t>15000</a:t>
            </a:r>
            <a:r>
              <a:rPr lang="zh-CN" altLang="en-US" sz="2400" dirty="0"/>
              <a:t>名考生是总体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D</a:t>
            </a:r>
            <a:r>
              <a:rPr lang="zh-CN" altLang="en-US" sz="2400" dirty="0"/>
              <a:t>）</a:t>
            </a:r>
            <a:r>
              <a:rPr lang="en-US" altLang="zh-CN" sz="2400" dirty="0"/>
              <a:t>15000</a:t>
            </a:r>
            <a:r>
              <a:rPr lang="zh-CN" altLang="en-US" sz="2400" dirty="0"/>
              <a:t>名考生的数学成绩是总体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E</a:t>
            </a:r>
            <a:r>
              <a:rPr lang="zh-CN" altLang="en-US" sz="2400" dirty="0"/>
              <a:t>） </a:t>
            </a:r>
            <a:r>
              <a:rPr lang="en-US" altLang="zh-CN" sz="2400" dirty="0"/>
              <a:t>800</a:t>
            </a:r>
            <a:r>
              <a:rPr lang="zh-CN" altLang="en-US" sz="2400" dirty="0"/>
              <a:t>名考生是总体的一个样本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F</a:t>
            </a:r>
            <a:r>
              <a:rPr lang="zh-CN" altLang="en-US" sz="2400" dirty="0"/>
              <a:t>） </a:t>
            </a:r>
            <a:r>
              <a:rPr lang="en-US" altLang="zh-CN" sz="2400" dirty="0"/>
              <a:t>800</a:t>
            </a:r>
            <a:r>
              <a:rPr lang="zh-CN" altLang="en-US" sz="2400" dirty="0"/>
              <a:t>名考生的数学成绩是总体的一个样本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G</a:t>
            </a:r>
            <a:r>
              <a:rPr lang="zh-CN" altLang="en-US" sz="2400" dirty="0"/>
              <a:t>）本次调查属于普查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H</a:t>
            </a:r>
            <a:r>
              <a:rPr lang="zh-CN" altLang="en-US" sz="2400" dirty="0"/>
              <a:t>）本次调查属于抽样调查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/>
          </a:p>
        </p:txBody>
      </p:sp>
      <p:sp>
        <p:nvSpPr>
          <p:cNvPr id="31748" name="WordArt 4"/>
          <p:cNvSpPr>
            <a:spLocks noChangeArrowheads="1" noChangeShapeType="1"/>
          </p:cNvSpPr>
          <p:nvPr/>
        </p:nvSpPr>
        <p:spPr bwMode="auto">
          <a:xfrm>
            <a:off x="684213" y="457200"/>
            <a:ext cx="1866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开拓思维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50200" cy="1143000"/>
          </a:xfrm>
        </p:spPr>
        <p:txBody>
          <a:bodyPr/>
          <a:lstStyle/>
          <a:p>
            <a:pPr algn="l"/>
            <a:r>
              <a:rPr kumimoji="1" lang="zh-CN" altLang="en-US" sz="3600" b="1" dirty="0">
                <a:solidFill>
                  <a:srgbClr val="FF0066"/>
                </a:solidFill>
              </a:rPr>
              <a:t>抽样调查与普查相比各有什么优缺点</a:t>
            </a:r>
            <a:r>
              <a:rPr kumimoji="1" lang="zh-CN" altLang="en-US" sz="3600" b="1" dirty="0" smtClean="0">
                <a:solidFill>
                  <a:srgbClr val="FF0066"/>
                </a:solidFill>
              </a:rPr>
              <a:t>？</a:t>
            </a:r>
            <a:endParaRPr kumimoji="1" lang="zh-CN" altLang="en-US" sz="3600" b="1" dirty="0">
              <a:solidFill>
                <a:srgbClr val="FF0066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9388" y="1525587"/>
            <a:ext cx="8569325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１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普查是通过调查总体的方式来收集数据的，调查的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结果准确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，但普查往往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工作量大，难度大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，而且有些调查不宜使用普查（破坏性）。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7488" y="3810000"/>
            <a:ext cx="8229600" cy="265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２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抽样调查是通过调查样本的方式来收集数据的。抽查的</a:t>
            </a:r>
            <a:r>
              <a:rPr lang="zh-CN" altLang="en-US" sz="3200" b="1" dirty="0">
                <a:solidFill>
                  <a:srgbClr val="CC0000"/>
                </a:solidFill>
                <a:latin typeface="宋体" panose="02010600030101010101" pitchFamily="2" charset="-122"/>
              </a:rPr>
              <a:t>工作量小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，便于进行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但</a:t>
            </a:r>
            <a:r>
              <a:rPr lang="zh-CN" altLang="en-US" sz="3200" b="1" dirty="0">
                <a:solidFill>
                  <a:srgbClr val="000000"/>
                </a:solidFill>
              </a:rPr>
              <a:t>样本的抽取是否得当，直接关系到对总体估计的准确性，为获得较为准确的调查结果，抽样时要注意所选样本的</a:t>
            </a:r>
            <a:r>
              <a:rPr lang="zh-CN" altLang="en-US" sz="3200" b="1" dirty="0">
                <a:solidFill>
                  <a:srgbClr val="CC0000"/>
                </a:solidFill>
              </a:rPr>
              <a:t>代表性与广泛性。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zh-CN" altLang="en-US" sz="4800" b="1" dirty="0">
                <a:solidFill>
                  <a:srgbClr val="FF0066"/>
                </a:solidFill>
                <a:latin typeface="宋体" panose="02010600030101010101" pitchFamily="2" charset="-122"/>
              </a:rPr>
              <a:t>随堂练</a:t>
            </a:r>
            <a:r>
              <a:rPr lang="zh-CN" altLang="en-US" sz="48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习</a:t>
            </a:r>
            <a:endParaRPr lang="zh-CN" altLang="en-US" sz="4800" dirty="0">
              <a:solidFill>
                <a:srgbClr val="666600"/>
              </a:solidFill>
              <a:latin typeface="宋体" panose="02010600030101010101" pitchFamily="2" charset="-12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4117975"/>
          </a:xfrm>
        </p:spPr>
        <p:txBody>
          <a:bodyPr/>
          <a:lstStyle/>
          <a:p>
            <a:pPr algn="just"/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：请指出下列调查哪些适合做普查，哪些适合作抽样调查？</a:t>
            </a:r>
            <a:endParaRPr lang="zh-CN" altLang="en-US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）我国的所有动物园里还有多少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只老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虎？</a:t>
            </a:r>
            <a:endParaRPr lang="zh-CN" altLang="en-US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）北京市的一个中学生一年的零花钱平均是多少？</a:t>
            </a:r>
            <a:endParaRPr lang="zh-CN" altLang="en-US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/>
                <a:cs typeface="Times New Roman" panose="02020603050405020304" pitchFamily="18" charset="0"/>
              </a:rPr>
              <a:t> 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要了解一箱葡萄的味道如何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zh-CN" b="1" dirty="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2.</a:t>
            </a:r>
            <a:r>
              <a:rPr lang="en-US" altLang="zh-CN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下列调查中哪些是用普查方式，哪些是用抽样调查的方式来收集数据的？</a:t>
            </a:r>
            <a:endParaRPr lang="zh-CN" altLang="en-US" sz="28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）为了了解一锅汤的味道，小明盛了一小碗汤来品尝味道。</a:t>
            </a:r>
            <a:endParaRPr lang="zh-CN" altLang="en-US" sz="28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）为了了解这学期光明中学的学生作业完成情况，在光明中学进行了为期一周的全部学生作业完成情况的调查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2800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867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下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列调查中哪些是用普查方式，哪些是用抽样调查方式来收集数据的？</a:t>
            </a:r>
          </a:p>
          <a:p>
            <a:pPr algn="just">
              <a:lnSpc>
                <a:spcPct val="90000"/>
              </a:lnSpc>
            </a:pPr>
            <a:endParaRPr lang="zh-CN" altLang="en-US" sz="12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）为了了解我们班级的每个学生穿几号鞋，向全班同学作调查；</a:t>
            </a:r>
          </a:p>
          <a:p>
            <a:pPr algn="just">
              <a:lnSpc>
                <a:spcPct val="90000"/>
              </a:lnSpc>
            </a:pPr>
            <a:endParaRPr lang="zh-CN" altLang="en-US" sz="1200" b="1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）为了了解我们学校七年级学生穿几号鞋，向我们所在班的全体同学作调查；</a:t>
            </a:r>
          </a:p>
          <a:p>
            <a:pPr algn="just">
              <a:lnSpc>
                <a:spcPct val="90000"/>
              </a:lnSpc>
            </a:pPr>
            <a:endParaRPr lang="zh-CN" altLang="en-US" sz="1200" b="1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）为了了解我们班的同学们每天的睡眠时间，在每个小组中各选取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名学生作调查；</a:t>
            </a:r>
            <a:endParaRPr lang="zh-CN" altLang="en-US" sz="2800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endParaRPr lang="zh-CN" altLang="en-US" sz="12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）为了了解我们班的同学们每天的睡眠时间，选取班级中学号为双数的所有学生作调查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666600"/>
              </a:solidFill>
              <a:latin typeface="宋体" panose="02010600030101010101" pitchFamily="2" charset="-122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2209800"/>
            <a:ext cx="1000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普查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019800" y="3276600"/>
            <a:ext cx="1612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800" b="1">
                <a:solidFill>
                  <a:srgbClr val="CC3300"/>
                </a:solidFill>
                <a:latin typeface="宋体" panose="02010600030101010101" pitchFamily="2" charset="-122"/>
              </a:rPr>
              <a:t>抽样调查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705600" y="4267200"/>
            <a:ext cx="1612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800" b="1">
                <a:solidFill>
                  <a:srgbClr val="CC3300"/>
                </a:solidFill>
                <a:latin typeface="宋体" panose="02010600030101010101" pitchFamily="2" charset="-122"/>
              </a:rPr>
              <a:t>抽样调查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447800" y="5867400"/>
            <a:ext cx="1612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800" b="1">
                <a:solidFill>
                  <a:srgbClr val="CC3300"/>
                </a:solidFill>
                <a:latin typeface="宋体" panose="02010600030101010101" pitchFamily="2" charset="-122"/>
              </a:rPr>
              <a:t>抽样调查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autoUpdateAnimBg="0"/>
      <p:bldP spid="481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792162"/>
            <a:ext cx="8077200" cy="4038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、去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年我国每日公布非典疫情，其中有关数据收集所采用的调查方式是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  <a:endParaRPr lang="zh-CN" altLang="en-US" sz="2800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、为了了解某校七年级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400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名学生的体重情况，从中抽查了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名学生的体重进行统计分析，在这个问题中，总体是指（    ）</a:t>
            </a:r>
            <a:endParaRPr lang="zh-CN" altLang="en-US" sz="28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 400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 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被抽取的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 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 400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  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被抽取的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名学生的体重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、江阳区去年体育测试中，从某校初三（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）班中抽取男、女生各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名人进行三项体育成绩复查测试，在这个问题中，下列叙述正确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的是（   ）</a:t>
            </a:r>
            <a:endParaRPr lang="zh-CN" altLang="en-US" sz="2800" dirty="0">
              <a:solidFill>
                <a:srgbClr val="6666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该校所有初三学生是总体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所抽取的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名学生是样本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所抽取的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名学生是样本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所抽取的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名学生的体育成绩是样本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666600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b="1" dirty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581400" y="1096962"/>
            <a:ext cx="1000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普查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2316162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CC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162800" y="4449762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CC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探究学习：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30463"/>
          </a:xfrm>
        </p:spPr>
        <p:txBody>
          <a:bodyPr/>
          <a:lstStyle/>
          <a:p>
            <a:pPr algn="just"/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印刷厂有一叠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米高的印刷纸张，小强很快地估计出这叠纸的张数。你说小强用的是什么方法估计出来的？并说明其中用了什么样的调查方法？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7620000" cy="1111250"/>
          </a:xfrm>
        </p:spPr>
        <p:txBody>
          <a:bodyPr/>
          <a:lstStyle/>
          <a:p>
            <a:pPr algn="l"/>
            <a:r>
              <a:rPr lang="zh-CN" altLang="en-US" sz="3600" b="1" i="1" dirty="0">
                <a:solidFill>
                  <a:srgbClr val="666600"/>
                </a:solidFill>
                <a:latin typeface="宋体" panose="02010600030101010101" pitchFamily="2" charset="-122"/>
              </a:rPr>
              <a:t>这节课你有什么收获？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0"/>
            <a:ext cx="8915400" cy="2895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本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节课主要是认识了</a:t>
            </a:r>
            <a:r>
              <a:rPr lang="zh-CN" altLang="en-US" b="1" dirty="0">
                <a:solidFill>
                  <a:srgbClr val="CC3300"/>
                </a:solidFill>
                <a:latin typeface="宋体" panose="02010600030101010101" pitchFamily="2" charset="-122"/>
              </a:rPr>
              <a:t>普查和抽样调查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这两种方式：</a:t>
            </a:r>
          </a:p>
          <a:p>
            <a:pPr algn="just">
              <a:lnSpc>
                <a:spcPct val="90000"/>
              </a:lnSpc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普查是通过</a:t>
            </a:r>
            <a:r>
              <a:rPr lang="zh-CN" altLang="en-US" b="1" dirty="0">
                <a:solidFill>
                  <a:srgbClr val="CC3300"/>
                </a:solidFill>
                <a:latin typeface="宋体" panose="02010600030101010101" pitchFamily="2" charset="-122"/>
              </a:rPr>
              <a:t>调查总体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的方式来收集数据的；</a:t>
            </a:r>
          </a:p>
          <a:p>
            <a:pPr algn="just">
              <a:lnSpc>
                <a:spcPct val="90000"/>
              </a:lnSpc>
            </a:pP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抽样调查是通过</a:t>
            </a:r>
            <a:r>
              <a:rPr lang="zh-CN" altLang="en-US" b="1" dirty="0">
                <a:solidFill>
                  <a:srgbClr val="CC3300"/>
                </a:solidFill>
                <a:latin typeface="宋体" panose="02010600030101010101" pitchFamily="2" charset="-122"/>
              </a:rPr>
              <a:t>调查样本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的方式来收集数据的。</a:t>
            </a:r>
          </a:p>
          <a:p>
            <a:pPr algn="just">
              <a:lnSpc>
                <a:spcPct val="90000"/>
              </a:lnSpc>
            </a:pP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学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习了</a:t>
            </a:r>
            <a:r>
              <a:rPr lang="zh-CN" altLang="en-US" b="1" dirty="0">
                <a:solidFill>
                  <a:srgbClr val="CC3300"/>
                </a:solidFill>
                <a:latin typeface="宋体" panose="02010600030101010101" pitchFamily="2" charset="-122"/>
              </a:rPr>
              <a:t>总体、个体样本和样本</a:t>
            </a:r>
            <a:r>
              <a:rPr lang="zh-CN" altLang="en-US" b="1" dirty="0" smtClean="0">
                <a:solidFill>
                  <a:srgbClr val="CC3300"/>
                </a:solidFill>
                <a:latin typeface="宋体" panose="02010600030101010101" pitchFamily="2" charset="-122"/>
              </a:rPr>
              <a:t>容量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的概念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 </a:t>
            </a:r>
            <a:endParaRPr lang="zh-CN" altLang="en-US" b="1" dirty="0">
              <a:solidFill>
                <a:srgbClr val="666600"/>
              </a:solidFill>
              <a:latin typeface="宋体" panose="02010600030101010101" pitchFamily="2" charset="-122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8600" y="76200"/>
            <a:ext cx="1944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 dirty="0">
                <a:solidFill>
                  <a:srgbClr val="FFCC00"/>
                </a:solidFill>
                <a:ea typeface="楷体_GB2312" pitchFamily="49" charset="-122"/>
              </a:rPr>
              <a:t>说一说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zh-CN" altLang="en-US" b="1" dirty="0"/>
              <a:t>第五次全国人口普查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895600"/>
            <a:ext cx="8534400" cy="3352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i="1" dirty="0">
                <a:solidFill>
                  <a:srgbClr val="00FFFF"/>
                </a:solidFill>
                <a:latin typeface="宋体" panose="02010600030101010101" pitchFamily="2" charset="-122"/>
              </a:rPr>
              <a:t>全国总人口为</a:t>
            </a:r>
            <a:r>
              <a:rPr lang="en-US" altLang="zh-CN" sz="2800" b="1" i="1" dirty="0">
                <a:solidFill>
                  <a:srgbClr val="00FFFF"/>
                </a:solidFill>
                <a:latin typeface="宋体" panose="02010600030101010101" pitchFamily="2" charset="-122"/>
              </a:rPr>
              <a:t>129533</a:t>
            </a:r>
            <a:r>
              <a:rPr lang="zh-CN" altLang="en-US" sz="2800" b="1" i="1" dirty="0">
                <a:solidFill>
                  <a:srgbClr val="00FFFF"/>
                </a:solidFill>
                <a:latin typeface="宋体" panose="02010600030101010101" pitchFamily="2" charset="-122"/>
              </a:rPr>
              <a:t>万人。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其中：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祖国大陆</a:t>
            </a: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31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个省、自治区、直辖市和现役军人的人口共</a:t>
            </a: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126583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万人。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香港特别行政区人口为</a:t>
            </a: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678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万人。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澳门特别行政区人口为</a:t>
            </a: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44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万人。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台湾省和福建省的金门、马祖等岛屿人口为</a:t>
            </a:r>
            <a:r>
              <a:rPr lang="en-US" altLang="zh-CN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2228</a:t>
            </a:r>
            <a:r>
              <a:rPr lang="zh-CN" altLang="en-US" sz="2800" b="1" dirty="0">
                <a:solidFill>
                  <a:srgbClr val="00FFFF"/>
                </a:solidFill>
                <a:latin typeface="宋体" panose="02010600030101010101" pitchFamily="2" charset="-122"/>
              </a:rPr>
              <a:t>万人</a:t>
            </a:r>
            <a:r>
              <a:rPr lang="zh-CN" altLang="en-US" sz="2800" b="1" dirty="0" smtClean="0">
                <a:solidFill>
                  <a:srgbClr val="00FFFF"/>
                </a:solidFill>
                <a:latin typeface="宋体" panose="02010600030101010101" pitchFamily="2" charset="-122"/>
              </a:rPr>
              <a:t>。</a:t>
            </a:r>
            <a:endParaRPr lang="zh-CN" altLang="en-US" sz="1600" dirty="0">
              <a:solidFill>
                <a:srgbClr val="66CCFF"/>
              </a:solidFill>
              <a:latin typeface="宋体" panose="02010600030101010101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1000" y="644525"/>
            <a:ext cx="2209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 dirty="0">
                <a:solidFill>
                  <a:srgbClr val="FFCC00"/>
                </a:solidFill>
                <a:ea typeface="楷体_GB2312" pitchFamily="49" charset="-122"/>
              </a:rPr>
              <a:t>读一读</a:t>
            </a:r>
            <a:r>
              <a:rPr lang="en-US" altLang="zh-CN" sz="4400" b="1" i="1" dirty="0">
                <a:solidFill>
                  <a:srgbClr val="FFCC00"/>
                </a:solidFill>
                <a:ea typeface="楷体_GB2312" pitchFamily="49" charset="-122"/>
              </a:rPr>
              <a:t>!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35094" y="28956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灯  泡  的  寿  命</a:t>
            </a:r>
            <a:r>
              <a:rPr lang="zh-CN" altLang="en-US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402137" cy="4525963"/>
          </a:xfrm>
        </p:spPr>
        <p:txBody>
          <a:bodyPr/>
          <a:lstStyle/>
          <a:p>
            <a:r>
              <a:rPr lang="zh-CN" altLang="en-US" sz="4000" dirty="0"/>
              <a:t>随著科学家的研究与改良</a:t>
            </a:r>
            <a:r>
              <a:rPr lang="en-US" altLang="zh-CN" sz="4000" dirty="0"/>
              <a:t>,</a:t>
            </a:r>
            <a:r>
              <a:rPr lang="zh-CN" altLang="en-US" sz="4000" dirty="0"/>
              <a:t>灯泡的寿命早已由过去的几十个小时</a:t>
            </a:r>
            <a:r>
              <a:rPr lang="en-US" altLang="zh-CN" sz="4000" dirty="0"/>
              <a:t>,</a:t>
            </a:r>
            <a:r>
              <a:rPr lang="zh-CN" altLang="en-US" sz="4000" dirty="0"/>
              <a:t>变成今日的十几万小时</a:t>
            </a:r>
            <a:r>
              <a:rPr lang="en-US" altLang="zh-CN" sz="4000" dirty="0"/>
              <a:t>. </a:t>
            </a:r>
          </a:p>
        </p:txBody>
      </p:sp>
      <p:pic>
        <p:nvPicPr>
          <p:cNvPr id="8196" name="Picture 4" descr="2182adc3cac89b44147cd9e9071fead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557338"/>
            <a:ext cx="3960813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6838" y="125413"/>
            <a:ext cx="1954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读一读</a:t>
            </a:r>
            <a:r>
              <a:rPr lang="en-US" altLang="zh-CN" sz="4400" b="1" i="1">
                <a:solidFill>
                  <a:srgbClr val="FFCC00"/>
                </a:solidFill>
                <a:ea typeface="楷体_GB2312" pitchFamily="49" charset="-122"/>
              </a:rPr>
              <a:t>!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2124075" cy="1143000"/>
          </a:xfrm>
        </p:spPr>
        <p:txBody>
          <a:bodyPr/>
          <a:lstStyle/>
          <a:p>
            <a:r>
              <a:rPr lang="zh-CN" altLang="en-US" b="1">
                <a:ea typeface="楷体_GB2312" pitchFamily="49" charset="-122"/>
              </a:rPr>
              <a:t>收</a:t>
            </a:r>
            <a:br>
              <a:rPr lang="zh-CN" altLang="en-US" b="1">
                <a:ea typeface="楷体_GB2312" pitchFamily="49" charset="-122"/>
              </a:rPr>
            </a:br>
            <a:r>
              <a:rPr lang="zh-CN" altLang="en-US" b="1">
                <a:ea typeface="楷体_GB2312" pitchFamily="49" charset="-122"/>
              </a:rPr>
              <a:t>视</a:t>
            </a:r>
            <a:br>
              <a:rPr lang="zh-CN" altLang="en-US" b="1">
                <a:ea typeface="楷体_GB2312" pitchFamily="49" charset="-122"/>
              </a:rPr>
            </a:br>
            <a:r>
              <a:rPr lang="zh-CN" altLang="en-US" b="1">
                <a:ea typeface="楷体_GB2312" pitchFamily="49" charset="-122"/>
              </a:rPr>
              <a:t>率</a:t>
            </a:r>
            <a:br>
              <a:rPr lang="zh-CN" altLang="en-US" b="1">
                <a:ea typeface="楷体_GB2312" pitchFamily="49" charset="-122"/>
              </a:rPr>
            </a:br>
            <a:r>
              <a:rPr lang="zh-CN" altLang="en-US" b="1">
                <a:ea typeface="楷体_GB2312" pitchFamily="49" charset="-122"/>
              </a:rPr>
              <a:t>调</a:t>
            </a:r>
            <a:br>
              <a:rPr lang="zh-CN" altLang="en-US" b="1">
                <a:ea typeface="楷体_GB2312" pitchFamily="49" charset="-122"/>
              </a:rPr>
            </a:br>
            <a:r>
              <a:rPr lang="zh-CN" altLang="en-US" b="1">
                <a:ea typeface="楷体_GB2312" pitchFamily="49" charset="-122"/>
              </a:rPr>
              <a:t>查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644900"/>
            <a:ext cx="8353425" cy="4525963"/>
          </a:xfrm>
        </p:spPr>
        <p:txBody>
          <a:bodyPr/>
          <a:lstStyle/>
          <a:p>
            <a:r>
              <a:rPr lang="zh-CN" altLang="en-US" sz="3600" dirty="0"/>
              <a:t>在连云港电视台收视率调查中</a:t>
            </a:r>
            <a:r>
              <a:rPr lang="en-US" altLang="zh-CN" sz="3600" dirty="0"/>
              <a:t>,</a:t>
            </a:r>
            <a:r>
              <a:rPr lang="zh-CN" altLang="en-US" sz="3600" dirty="0"/>
              <a:t>人物纪录片</a:t>
            </a:r>
            <a:r>
              <a:rPr lang="en-US" altLang="zh-CN" sz="3600" dirty="0"/>
              <a:t>《</a:t>
            </a:r>
            <a:r>
              <a:rPr lang="zh-CN" altLang="en-US" sz="3600" dirty="0"/>
              <a:t>擦鞋夫妻</a:t>
            </a:r>
            <a:r>
              <a:rPr lang="en-US" altLang="zh-CN" sz="3600" dirty="0"/>
              <a:t>》</a:t>
            </a:r>
            <a:r>
              <a:rPr lang="zh-CN" altLang="en-US" sz="3600" dirty="0"/>
              <a:t>以</a:t>
            </a:r>
            <a:r>
              <a:rPr lang="en-US" altLang="zh-CN" sz="3600" dirty="0"/>
              <a:t>12.8</a:t>
            </a:r>
            <a:r>
              <a:rPr lang="zh-CN" altLang="en-US" sz="3600" dirty="0"/>
              <a:t>％的记录高出了该周连云港电视台自办的所有栏目</a:t>
            </a:r>
            <a:r>
              <a:rPr lang="en-US" altLang="zh-CN" sz="3600" dirty="0"/>
              <a:t>, </a:t>
            </a:r>
            <a:r>
              <a:rPr lang="zh-CN" altLang="en-US" sz="3600" dirty="0"/>
              <a:t>创该栏目成立以来有记载的最高收视记录。</a:t>
            </a:r>
          </a:p>
        </p:txBody>
      </p:sp>
      <p:pic>
        <p:nvPicPr>
          <p:cNvPr id="9220" name="Picture 4" descr="%E7%94%B5%E8%A7%86%E6%9C%B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132138" y="333375"/>
            <a:ext cx="4608512" cy="3109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981075"/>
            <a:ext cx="936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读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一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读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en-US" altLang="zh-CN" sz="4400" b="1" i="1">
                <a:solidFill>
                  <a:srgbClr val="FFCC00"/>
                </a:solidFill>
                <a:ea typeface="楷体_GB2312" pitchFamily="49" charset="-122"/>
              </a:rPr>
              <a:t>!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iz200510151659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0"/>
            <a:ext cx="4103688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52413" y="908050"/>
            <a:ext cx="6191250" cy="1143000"/>
          </a:xfrm>
        </p:spPr>
        <p:txBody>
          <a:bodyPr/>
          <a:lstStyle/>
          <a:p>
            <a:pPr algn="l"/>
            <a:r>
              <a:rPr lang="zh-CN" altLang="en-US" sz="4000" b="1">
                <a:solidFill>
                  <a:srgbClr val="CC0000"/>
                </a:solidFill>
              </a:rPr>
              <a:t>体检中的身高、体重测量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32038"/>
            <a:ext cx="4475162" cy="4525962"/>
          </a:xfrm>
        </p:spPr>
        <p:txBody>
          <a:bodyPr/>
          <a:lstStyle/>
          <a:p>
            <a:r>
              <a:rPr lang="zh-CN" altLang="en-US" sz="3600" dirty="0"/>
              <a:t>灌云实验中学学生每年都要进行一次体检，其中包括测量身高、体重。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6838" y="53975"/>
            <a:ext cx="1954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读一读</a:t>
            </a:r>
            <a:r>
              <a:rPr lang="en-US" altLang="zh-CN" sz="4400" b="1" i="1">
                <a:solidFill>
                  <a:srgbClr val="FFCC00"/>
                </a:solidFill>
                <a:ea typeface="楷体_GB2312" pitchFamily="49" charset="-122"/>
              </a:rPr>
              <a:t>!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0838" y="3429000"/>
            <a:ext cx="2590800" cy="576263"/>
          </a:xfrm>
        </p:spPr>
        <p:txBody>
          <a:bodyPr/>
          <a:lstStyle/>
          <a:p>
            <a:r>
              <a:rPr lang="zh-CN" altLang="en-US" sz="2800" b="1"/>
              <a:t>全国人口总数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281613" y="3284538"/>
            <a:ext cx="281781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灯泡的寿命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71550" y="6029325"/>
            <a:ext cx="2879725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收视率调查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87900" y="6029325"/>
            <a:ext cx="417671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体检中的身高、体重测量</a:t>
            </a:r>
          </a:p>
        </p:txBody>
      </p:sp>
      <p:pic>
        <p:nvPicPr>
          <p:cNvPr id="11270" name="Picture 6" descr="u=3324945271,1389791693&amp;fm=0&amp;gp=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38" y="1471613"/>
            <a:ext cx="2808287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2182adc3cac89b44147cd9e9071fead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471613"/>
            <a:ext cx="2808288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Biz200510151659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4037013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%E7%94%B5%E8%A7%86%E6%9C%B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6375" y="4108450"/>
            <a:ext cx="2808288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2636838"/>
            <a:ext cx="1954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想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一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  <a:t>想</a:t>
            </a:r>
            <a:br>
              <a:rPr lang="zh-CN" altLang="en-US" sz="4400" b="1" i="1">
                <a:solidFill>
                  <a:srgbClr val="FFCC00"/>
                </a:solidFill>
                <a:ea typeface="楷体_GB2312" pitchFamily="49" charset="-122"/>
              </a:rPr>
            </a:br>
            <a:r>
              <a:rPr lang="en-US" altLang="zh-CN" sz="4400" b="1" i="1">
                <a:solidFill>
                  <a:srgbClr val="FFCC00"/>
                </a:solidFill>
                <a:ea typeface="楷体_GB2312" pitchFamily="49" charset="-122"/>
              </a:rPr>
              <a:t>!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23850" y="431800"/>
            <a:ext cx="8459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>
                <a:solidFill>
                  <a:srgbClr val="333399"/>
                </a:solidFill>
                <a:ea typeface="楷体_GB2312" pitchFamily="49" charset="-122"/>
              </a:rPr>
              <a:t>我们看到的这些数据是怎么得到的呢？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50825" y="4191000"/>
            <a:ext cx="8382000" cy="1289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/>
              </a:rPr>
              <a:t>普 查 和 抽 样 调 查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1219200"/>
            <a:ext cx="8569325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i="1" dirty="0">
                <a:solidFill>
                  <a:srgbClr val="CC0000"/>
                </a:solidFill>
                <a:ea typeface="楷体_GB2312" pitchFamily="49" charset="-122"/>
              </a:rPr>
              <a:t>为了收集这些数据，要进行一定的调查，我们这节课就一起来讨论一下数据收据的两种重要的方法：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692275" y="0"/>
            <a:ext cx="7451725" cy="981075"/>
          </a:xfrm>
          <a:prstGeom prst="cloudCallout">
            <a:avLst>
              <a:gd name="adj1" fmla="val -51236"/>
              <a:gd name="adj2" fmla="val 16957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i="1" dirty="0">
                <a:solidFill>
                  <a:srgbClr val="CC0000"/>
                </a:solidFill>
              </a:rPr>
              <a:t>下列调查是如何进行的？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97100" y="3438525"/>
            <a:ext cx="27352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全国人口总数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867400" y="3294063"/>
            <a:ext cx="2665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体检中的身高、</a:t>
            </a:r>
            <a:br>
              <a:rPr lang="zh-CN" altLang="en-US" sz="2800" b="1">
                <a:solidFill>
                  <a:srgbClr val="000000"/>
                </a:solidFill>
              </a:rPr>
            </a:br>
            <a:r>
              <a:rPr lang="zh-CN" altLang="en-US" sz="2800" b="1">
                <a:solidFill>
                  <a:srgbClr val="000000"/>
                </a:solidFill>
              </a:rPr>
              <a:t>体重测量</a:t>
            </a:r>
          </a:p>
        </p:txBody>
      </p:sp>
      <p:pic>
        <p:nvPicPr>
          <p:cNvPr id="15365" name="Picture 5" descr="u=3324945271,1389791693&amp;fm=0&amp;gp=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133475"/>
            <a:ext cx="266382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Biz200510151659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135063"/>
            <a:ext cx="28082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4437063"/>
            <a:ext cx="8229600" cy="2192337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kumimoji="1" lang="en-US" altLang="zh-CN" b="1" dirty="0">
                <a:solidFill>
                  <a:srgbClr val="FF9900"/>
                </a:solidFill>
              </a:rPr>
              <a:t>   </a:t>
            </a:r>
            <a:r>
              <a:rPr kumimoji="1" lang="zh-CN" altLang="en-US" sz="4400" b="1" dirty="0">
                <a:solidFill>
                  <a:srgbClr val="808000"/>
                </a:solidFill>
              </a:rPr>
              <a:t>为一特定目的而对</a:t>
            </a:r>
            <a:r>
              <a:rPr kumimoji="1" lang="zh-CN" altLang="en-US" sz="4400" dirty="0">
                <a:solidFill>
                  <a:srgbClr val="CC0000"/>
                </a:solidFill>
              </a:rPr>
              <a:t>所有</a:t>
            </a:r>
            <a:r>
              <a:rPr kumimoji="1" lang="zh-CN" altLang="en-US" sz="4400" b="1" dirty="0">
                <a:solidFill>
                  <a:srgbClr val="808000"/>
                </a:solidFill>
              </a:rPr>
              <a:t>考察对象作的</a:t>
            </a:r>
            <a:r>
              <a:rPr kumimoji="1" lang="zh-CN" altLang="en-US" sz="4400" b="1" i="1" dirty="0">
                <a:solidFill>
                  <a:srgbClr val="CC0000"/>
                </a:solidFill>
              </a:rPr>
              <a:t>全面</a:t>
            </a:r>
            <a:r>
              <a:rPr kumimoji="1" lang="zh-CN" altLang="en-US" sz="4400" b="1" dirty="0">
                <a:solidFill>
                  <a:srgbClr val="808000"/>
                </a:solidFill>
              </a:rPr>
              <a:t>调查叫做普查。</a:t>
            </a:r>
          </a:p>
          <a:p>
            <a:endParaRPr lang="en-US" altLang="zh-CN" sz="4400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3025" y="117475"/>
            <a:ext cx="1619250" cy="4318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i="1" dirty="0">
                <a:solidFill>
                  <a:srgbClr val="FFFF66"/>
                </a:solidFill>
                <a:ea typeface="楷体_GB2312" pitchFamily="49" charset="-122"/>
              </a:rPr>
              <a:t>议一议？</a:t>
            </a:r>
          </a:p>
        </p:txBody>
      </p:sp>
      <p:pic>
        <p:nvPicPr>
          <p:cNvPr id="15369" name="Picture 9" descr="EA02020 副本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655763"/>
            <a:ext cx="1631950" cy="220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2021</Words>
  <Application>Microsoft Office PowerPoint</Application>
  <PresentationFormat>全屏显示(4:3)</PresentationFormat>
  <Paragraphs>192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方正舒体</vt:lpstr>
      <vt:lpstr>华文宋体</vt:lpstr>
      <vt:lpstr>华文中宋</vt:lpstr>
      <vt:lpstr>楷体_GB2312</vt:lpstr>
      <vt:lpstr>宋体</vt:lpstr>
      <vt:lpstr>微软雅黑</vt:lpstr>
      <vt:lpstr>Arial</vt:lpstr>
      <vt:lpstr>Arial Narrow</vt:lpstr>
      <vt:lpstr>Calibri</vt:lpstr>
      <vt:lpstr>Garamond</vt:lpstr>
      <vt:lpstr>Tahoma</vt:lpstr>
      <vt:lpstr>Times New Roman</vt:lpstr>
      <vt:lpstr>Wingdings</vt:lpstr>
      <vt:lpstr>WWW.2PPT.COM
</vt:lpstr>
      <vt:lpstr>PowerPoint 演示文稿</vt:lpstr>
      <vt:lpstr>抽样调查</vt:lpstr>
      <vt:lpstr>第五次全国人口普查</vt:lpstr>
      <vt:lpstr>灯  泡  的  寿  命 </vt:lpstr>
      <vt:lpstr>收 视 率 调 查</vt:lpstr>
      <vt:lpstr>体检中的身高、体重测量</vt:lpstr>
      <vt:lpstr>全国人口总数</vt:lpstr>
      <vt:lpstr>PowerPoint 演示文稿</vt:lpstr>
      <vt:lpstr>PowerPoint 演示文稿</vt:lpstr>
      <vt:lpstr>PowerPoint 演示文稿</vt:lpstr>
      <vt:lpstr>PowerPoint 演示文稿</vt:lpstr>
      <vt:lpstr>你为什么不采用普查方式进行 下列调查呢？</vt:lpstr>
      <vt:lpstr>请你设计一种方案调查1０００只电灯泡的平均使用寿命？ </vt:lpstr>
      <vt:lpstr>在统计中，为了叙述上的方便，我们引入了几个概念：</vt:lpstr>
      <vt:lpstr>该校七年级400名学生的体重</vt:lpstr>
      <vt:lpstr>我校初一（5）班共70名学生,男生41人,女生29人.</vt:lpstr>
      <vt:lpstr>３.李老师和江叶的爸爸如果同时进行计算，谁的速度比较快？谁的更准确？</vt:lpstr>
      <vt:lpstr>PowerPoint 演示文稿</vt:lpstr>
      <vt:lpstr>４.请说出这次调查过程中的总体，　个体，样本，样本容量．</vt:lpstr>
      <vt:lpstr>PowerPoint 演示文稿</vt:lpstr>
      <vt:lpstr>PowerPoint 演示文稿</vt:lpstr>
      <vt:lpstr>PowerPoint 演示文稿</vt:lpstr>
      <vt:lpstr>抽样调查与普查相比各有什么优缺点？</vt:lpstr>
      <vt:lpstr>随堂练习</vt:lpstr>
      <vt:lpstr>PowerPoint 演示文稿</vt:lpstr>
      <vt:lpstr>PowerPoint 演示文稿</vt:lpstr>
      <vt:lpstr>PowerPoint 演示文稿</vt:lpstr>
      <vt:lpstr>探究学习：</vt:lpstr>
      <vt:lpstr>这节课你有什么收获？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2018-07-13T01:32:00Z</dcterms:created>
  <dcterms:modified xsi:type="dcterms:W3CDTF">2023-01-16T15:57:46Z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B3C329520FA24122A1D12629FFE87F00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