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8" r:id="rId2"/>
    <p:sldId id="269" r:id="rId3"/>
    <p:sldId id="292" r:id="rId4"/>
    <p:sldId id="358" r:id="rId5"/>
    <p:sldId id="295" r:id="rId6"/>
    <p:sldId id="296" r:id="rId7"/>
    <p:sldId id="352" r:id="rId8"/>
    <p:sldId id="271" r:id="rId9"/>
    <p:sldId id="343" r:id="rId10"/>
    <p:sldId id="277" r:id="rId11"/>
    <p:sldId id="303" r:id="rId12"/>
    <p:sldId id="344" r:id="rId13"/>
    <p:sldId id="306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15" r:id="rId24"/>
    <p:sldId id="341" r:id="rId25"/>
    <p:sldId id="317" r:id="rId26"/>
    <p:sldId id="318" r:id="rId27"/>
    <p:sldId id="319" r:id="rId28"/>
    <p:sldId id="356" r:id="rId29"/>
    <p:sldId id="322" r:id="rId30"/>
    <p:sldId id="357" r:id="rId3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100" d="100"/>
          <a:sy n="100" d="100"/>
        </p:scale>
        <p:origin x="-936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292" y="1936724"/>
            <a:ext cx="12192294" cy="2383256"/>
            <a:chOff x="1120" y="1017"/>
            <a:chExt cx="14188" cy="3467"/>
          </a:xfrm>
        </p:grpSpPr>
        <p:sp>
          <p:nvSpPr>
            <p:cNvPr id="3" name="Rectangle 5"/>
            <p:cNvSpPr/>
            <p:nvPr/>
          </p:nvSpPr>
          <p:spPr>
            <a:xfrm>
              <a:off x="1120" y="3454"/>
              <a:ext cx="14188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Reading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120" y="1017"/>
              <a:ext cx="14188" cy="1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 smtClean="0">
                  <a:latin typeface="微软雅黑" panose="020B0503020204020204" charset="-122"/>
                  <a:ea typeface="微软雅黑" panose="020B0503020204020204" charset="-122"/>
                </a:rPr>
                <a:t>Unit 1</a:t>
              </a:r>
              <a:r>
                <a:rPr lang="zh-CN" altLang="en-US" sz="6000" b="1" dirty="0" smtClean="0">
                  <a:latin typeface="微软雅黑" panose="020B0503020204020204" charset="-122"/>
                  <a:ea typeface="微软雅黑" panose="020B0503020204020204" charset="-122"/>
                </a:rPr>
                <a:t>　</a:t>
              </a:r>
              <a:r>
                <a:rPr lang="en-US" altLang="zh-CN" sz="6000" b="1" dirty="0" smtClean="0">
                  <a:latin typeface="微软雅黑" panose="020B0503020204020204" charset="-122"/>
                  <a:ea typeface="微软雅黑" panose="020B0503020204020204" charset="-122"/>
                </a:rPr>
                <a:t>Dream homes</a:t>
              </a:r>
              <a:endParaRPr lang="zh-CN" altLang="en-US" sz="60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71624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79104" y="2046140"/>
            <a:ext cx="1075550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临沂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President Xi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Jinping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spare time, he enjoys ________ and sports.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reads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read  	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100602" y="2869737"/>
            <a:ext cx="9046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76103" y="4858139"/>
            <a:ext cx="11454530" cy="11988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考查非谓语动词。句意：当习近平主席有空闲时间的时候，他喜欢读书和运动。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enjoy doing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.“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喜欢做某事”，是固定用法。故选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listen to music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听音乐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75229" y="2341688"/>
            <a:ext cx="11011720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 often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 to music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bed.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我们经常躺在床上听音乐。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47016" y="1031660"/>
            <a:ext cx="11214337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listen, hear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89811" y="1941095"/>
          <a:ext cx="10924673" cy="4498206"/>
        </p:xfrm>
        <a:graphic>
          <a:graphicData uri="http://schemas.openxmlformats.org/drawingml/2006/table">
            <a:tbl>
              <a:tblPr/>
              <a:tblGrid>
                <a:gridCol w="1138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9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6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意义及用法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例句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listen</a:t>
                      </a:r>
                      <a:endParaRPr lang="zh-CN" altLang="zh-CN" sz="28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作不及物动词，后面接宾语时，要加介词</a:t>
                      </a: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，强调</a:t>
                      </a: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听</a:t>
                      </a: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</a:t>
                      </a: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Are you listening to me? </a:t>
                      </a:r>
                      <a:endParaRPr lang="zh-CN" altLang="zh-CN" sz="28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你在听我说话吗？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hear</a:t>
                      </a:r>
                      <a:endParaRPr lang="zh-CN" altLang="zh-CN" sz="28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作及物动词，强调</a:t>
                      </a: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听</a:t>
                      </a: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</a:t>
                      </a: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Can you hear the noise? </a:t>
                      </a:r>
                      <a:endParaRPr lang="zh-CN" altLang="zh-CN" sz="28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你能听见噪声吗？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0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sound</a:t>
                      </a:r>
                      <a:endParaRPr lang="zh-CN" altLang="zh-CN" sz="28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可作名词和动词。作名词时，意为</a:t>
                      </a: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声响，声音</a:t>
                      </a: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；作动词时，后面一般接形容词或从句。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 heard the sound of footsteps outside.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她听见了外面的脚步声。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 sounds good. </a:t>
                      </a:r>
                      <a:r>
                        <a:rPr lang="zh-CN" altLang="zh-CN" sz="28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那听起来不错。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159380" y="3238705"/>
            <a:ext cx="9046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动作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127297" y="4201231"/>
            <a:ext cx="9046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结果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36352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7097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1817615"/>
            <a:ext cx="11030352" cy="42934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(1)Suddenly, Linda stopped. She ________ carefully, but she didn't ________ anything.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listened to; heard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listened; heard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listened to; hear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listened; hear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303348" y="1963153"/>
            <a:ext cx="5212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97936" y="1208015"/>
            <a:ext cx="11030352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阜康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—Do you like the songs by Taylor?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—Yes. Country music ________ nice and is full of feelings.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sounds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listens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hears  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looks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859560" y="2091491"/>
            <a:ext cx="5212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44019" y="3510602"/>
            <a:ext cx="11454530" cy="24929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考查动词的用法辨析。句意：“你喜欢泰勒唱的歌吗？”“是的。乡村音乐听起来很优美，充满了感情。”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sound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意为“听起来”； 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listen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意为“听”；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hear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意为“听说”；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look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意为“看起来”。句子中的主语为“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Country music”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，只能与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sound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搭配。故选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own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自己的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75229" y="2341688"/>
            <a:ext cx="11011720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have my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own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bedroom and bathroom, and I like the balcony best.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我有自己的卧室和浴室，我最喜欢阳台。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27629" y="3681204"/>
            <a:ext cx="11011720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own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作形容词，意为“自己的”。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意为“某人自己的某物”。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father has his own car. He drives to work every day.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我爸爸有自己的汽车，他每天开车去上班。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309812" y="3824038"/>
            <a:ext cx="21336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one's own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15334" y="1772194"/>
            <a:ext cx="11011720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(1)own 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拥有，占有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own a shop like this some day.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总有一天，我将会拥有一间像这样的店。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(2)owner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物主，所有人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15020" y="2215522"/>
            <a:ext cx="10755507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用所给单词的适当形式填空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is the ________(own) of that motorcycle?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875553" y="3055942"/>
            <a:ext cx="13916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out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向外看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75229" y="2341688"/>
            <a:ext cx="11011720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love to sit there and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out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beach and the sea.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我喜欢坐在那里，向外眺望海滩和大海。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girl often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looks out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flowers in the garden.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这个女孩经常向外看花园里的花。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27629" y="1675942"/>
            <a:ext cx="11011720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look out ________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意为“向外眺望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out ________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向外看”。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866149" y="1898984"/>
            <a:ext cx="9464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339518" y="2580774"/>
            <a:ext cx="9464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799818" y="3272131"/>
            <a:ext cx="11011720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(1)look 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还有“当心，小心”的意思，相当于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careful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care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062570" y="1828800"/>
          <a:ext cx="9962339" cy="4663440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英里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maɪl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．花园，果园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ɡɑːdn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．合用；分享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ʃeə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(r)/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 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卧室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bedruːm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；ˈ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bedrʊm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．自己的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əʊn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．海滩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biːtʃ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733003" y="2036089"/>
            <a:ext cx="8242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mile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8275748" y="2819107"/>
            <a:ext cx="14702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garden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8228249" y="3614754"/>
            <a:ext cx="8972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share</a:t>
            </a: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9350218" y="4381827"/>
            <a:ext cx="13588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bedroom</a:t>
            </a: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7086237" y="5085317"/>
            <a:ext cx="7328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own</a:t>
            </a:r>
          </a:p>
        </p:txBody>
      </p:sp>
      <p:sp>
        <p:nvSpPr>
          <p:cNvPr id="15" name="矩形 27"/>
          <p:cNvSpPr>
            <a:spLocks noChangeArrowheads="1"/>
          </p:cNvSpPr>
          <p:nvPr/>
        </p:nvSpPr>
        <p:spPr bwMode="auto">
          <a:xfrm>
            <a:off x="6765603" y="5928464"/>
            <a:ext cx="9541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1" grpId="0"/>
      <p:bldP spid="12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767734" y="1154572"/>
            <a:ext cx="6290793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841" name="Picture 1" descr="C:\Users\Administrator\AppData\Roaming\Tencent\Users\865265930\QQ\WinTemp\RichOle\U3ERQ1MSK70AWPQFOT8VJU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1536" y="1909011"/>
            <a:ext cx="4114800" cy="2457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557795"/>
            <a:ext cx="10755507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(1)It's good for our eyes ________ the green trees after an          	hour's reading. 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look out of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look out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out at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look out at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078166" y="1754413"/>
            <a:ext cx="8740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40977" y="1229991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淮安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girl has to ________ her grandma because her parents are working in another city.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    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into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through   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after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682015" y="1392103"/>
            <a:ext cx="8740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3041" y="4327933"/>
            <a:ext cx="11454530" cy="1892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考查动词短语辨析。句意：这个女孩必须照顾她的奶奶，因为她的父母在另一个城市工作。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look at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意为“看”；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look into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意为“调查”；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look through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意为“浏览”；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look after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意为“照顾”。故选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84543" y="1024301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1650" y="107625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6022" y="1546274"/>
            <a:ext cx="11110452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always have fun with my dog there.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我总是和我的狗在那里玩得很高兴。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2567" y="2835634"/>
            <a:ext cx="1109357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have fun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意为“玩得高兴”，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名词，意为“乐趣，有趣的事”。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fun doing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意为“做某事很开心”。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having fun speaking English now.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现在学生们正在开心地说英语。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973147" y="3034901"/>
            <a:ext cx="12648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不可数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307757" y="5656097"/>
            <a:ext cx="11129930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funny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作形容词，意为“有趣的；好笑的，滑稽的”。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557795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great fun Alice has ________ kites with her father!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What; making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a; made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How; making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How; made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248036" y="1702654"/>
            <a:ext cx="6670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16777" y="3775842"/>
            <a:ext cx="11454530" cy="24929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考查感叹句和固定搭配的用法。句意：爱丽丝和她爸爸一起制作风筝多么愉快呀！感叹句有两种基本句型：①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What(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a/an)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＋形容词＋名词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＋主语＋谓语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！②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How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＋形容词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副词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＋主语＋谓语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！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have fun doing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为固定搭配，意为“做某事很开心”，排除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；分析句子结构可知选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22502" y="1382860"/>
            <a:ext cx="11301522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share a bedroom with my sister. 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我和妹妹同住一间卧室。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860545" y="3036781"/>
            <a:ext cx="10840388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sth.with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sb.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意为“与某人合用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分享某物”。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Tony shares a bicycle with his sister.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托尼和他的姐姐共用一辆自行车。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240536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7515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797591"/>
            <a:ext cx="10755507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我和玛丽合用一把伞。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I________ an umbrella ________ Mary.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071506" y="2696052"/>
            <a:ext cx="9988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760735" y="2641419"/>
            <a:ext cx="9988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45598" y="984199"/>
            <a:ext cx="11137748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living room is the best place to chat and watch TV.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客厅是聊天和看电视的最佳地点。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66475" y="2420274"/>
            <a:ext cx="10840388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“the best place to chat and watch TV”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意为“聊天和看电视的最佳地点”，其中，不定式“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chat and watch TV”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作后置定语，修饰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best place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think Suzhou is the best place to visit in spring. </a:t>
            </a:r>
          </a:p>
          <a:p>
            <a:pPr algn="just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我认为在春天苏州是旅游的最佳地点。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739003" y="2238071"/>
            <a:ext cx="10840388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动词不定式除了作定语外，还可作主语、宾语、表语、目的状语等。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0867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5694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708446"/>
            <a:ext cx="1075550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hungry. Can I have something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eats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eat  	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eating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667455" y="1919184"/>
            <a:ext cx="4476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3749675"/>
        </p:xfrm>
        <a:graphic>
          <a:graphicData uri="http://schemas.openxmlformats.org/drawingml/2006/table">
            <a:tbl>
              <a:tblPr/>
              <a:tblGrid>
                <a:gridCol w="300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的中心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．躺在床上听音乐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．向外看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．和某人聊天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512138" y="2057005"/>
            <a:ext cx="21523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the centre of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7726265" y="2897248"/>
            <a:ext cx="29546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listen to music in bed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6514983" y="3633521"/>
            <a:ext cx="12538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look out</a:t>
            </a: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7025621" y="4452917"/>
            <a:ext cx="18533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chat with sb.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8622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课文回顾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049" name="Picture 1" descr="C:\Users\Administrator\AppData\Roaming\Tencent\Users\865265930\QQ\WinTemp\RichOle\YUA3AQUAMCS[K%4}067~8I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3013" y="1943172"/>
            <a:ext cx="7312912" cy="4171877"/>
          </a:xfrm>
          <a:prstGeom prst="rect">
            <a:avLst/>
          </a:prstGeom>
          <a:noFill/>
        </p:spPr>
      </p:pic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966542" y="1873209"/>
            <a:ext cx="5770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town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867460" y="1997035"/>
            <a:ext cx="781115" cy="3077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London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5648325" y="2374075"/>
            <a:ext cx="781050" cy="3077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kitchen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4762500" y="3190875"/>
            <a:ext cx="9239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230611" y="2739117"/>
            <a:ext cx="808240" cy="3077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garden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6386945" y="3163785"/>
            <a:ext cx="15794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          of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5853545" y="3518559"/>
            <a:ext cx="1330037" cy="3077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seventh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5082574" y="3845627"/>
            <a:ext cx="780868" cy="3077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7537739" y="3819402"/>
            <a:ext cx="1339561" cy="3077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     room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4924770" y="4027169"/>
            <a:ext cx="1446415" cy="3077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bedroom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6630958" y="4014699"/>
            <a:ext cx="960468" cy="3077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sister</a:t>
            </a: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5050328" y="4331449"/>
            <a:ext cx="1798319" cy="3077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          house</a:t>
            </a: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7443699" y="4367472"/>
            <a:ext cx="690651" cy="3077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eight</a:t>
            </a: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5143153" y="4877319"/>
            <a:ext cx="971897" cy="3077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bedroom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5994517" y="5421282"/>
            <a:ext cx="777758" cy="3077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beach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6541425" y="4879396"/>
            <a:ext cx="964275" cy="3077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bathroom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3749675"/>
        </p:xfrm>
        <a:graphic>
          <a:graphicData uri="http://schemas.openxmlformats.org/drawingml/2006/table">
            <a:tbl>
              <a:tblPr/>
              <a:tblGrid>
                <a:gridCol w="300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  enjoy a cup of tea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have fun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share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sth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. with sb. 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on the seventh floor____________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8245068" y="2095105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喝杯茶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6987398" y="2854324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玩得高兴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7830794" y="3619048"/>
            <a:ext cx="30540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与某人合用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/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分享某物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8688166" y="4429167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在八楼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225632" y="1084134"/>
          <a:ext cx="11198430" cy="4572000"/>
        </p:xfrm>
        <a:graphic>
          <a:graphicData uri="http://schemas.openxmlformats.org/drawingml/2006/table">
            <a:tbl>
              <a:tblPr/>
              <a:tblGrid>
                <a:gridCol w="2470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7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I live in a town ______ ________ ______ _______.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我住在离伦敦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15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英里的镇上。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always ________ ________ ________ my dog there.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我总是和我的狗在那里玩得很高兴。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________ a bedroom ________ my sister.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我和妹妹同住一间卧室。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6062644" y="1250373"/>
            <a:ext cx="49236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15             miles         from    London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149538" y="2805335"/>
            <a:ext cx="43709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            fun               with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3889996" y="4315888"/>
            <a:ext cx="12467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share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7265209" y="4275547"/>
            <a:ext cx="10316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1" y="1166373"/>
          <a:ext cx="11013216" cy="4480560"/>
        </p:xfrm>
        <a:graphic>
          <a:graphicData uri="http://schemas.openxmlformats.org/drawingml/2006/table">
            <a:tbl>
              <a:tblPr/>
              <a:tblGrid>
                <a:gridCol w="2440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________ ________ ________ bedroom and bathroom, and I like the balcony _______.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我有我自己的卧室和浴室，我最喜欢阳台。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love to sit there and ________ _____ ______ the beach and the sea.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我喜欢坐在那里，向外眺望海滩和大海。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299113" y="1337600"/>
            <a:ext cx="43957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              my             own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8630989" y="2065781"/>
            <a:ext cx="10905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best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7580230" y="3565717"/>
            <a:ext cx="34086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look             out          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352926" y="1109912"/>
          <a:ext cx="11470106" cy="4663440"/>
        </p:xfrm>
        <a:graphic>
          <a:graphicData uri="http://schemas.openxmlformats.org/drawingml/2006/table">
            <a:tbl>
              <a:tblPr/>
              <a:tblGrid>
                <a:gridCol w="2082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7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根据课文内容，判断正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(T)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误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(F)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)1.Neil's flat is on the seventh floor.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)2.Anna often has fun with her dog in the garden.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)3.Anna has her own bedroom.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)4.There are eight rooms in Stephen's house.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)5.Stephen likes the kitchen best.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880117" y="2103981"/>
            <a:ext cx="3228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2871530" y="2866540"/>
            <a:ext cx="3800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844899" y="3654512"/>
            <a:ext cx="4494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839885" y="4457619"/>
            <a:ext cx="4494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2888012" y="5163473"/>
            <a:ext cx="4494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87700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1162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579023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enjoy 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喜欢；享受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3625713"/>
            <a:ext cx="10206502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family and I often sit there and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enjoy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cup of tea.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我和我的家人经常坐在那里喝杯茶。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enjoys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watching TV.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汤姆喜欢看电视。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1086006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enjoy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作动词，意为“喜欢；享受”，后面通常接名词、代词或动名词作宾语。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意为“喜欢做某事”。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544487" y="2137632"/>
            <a:ext cx="19204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enjoy doing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91086" y="2796886"/>
            <a:ext cx="11086006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enjoy oneself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 good time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fun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，意为“玩得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高兴”。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1583</Words>
  <Application>Microsoft Office PowerPoint</Application>
  <PresentationFormat>宽屏</PresentationFormat>
  <Paragraphs>257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0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2023-01-16T15:57:51Z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4C91DD17877D49B8A77B0012569FA42D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