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270" r:id="rId3"/>
    <p:sldId id="311" r:id="rId4"/>
    <p:sldId id="316" r:id="rId5"/>
    <p:sldId id="285" r:id="rId6"/>
    <p:sldId id="306" r:id="rId7"/>
    <p:sldId id="303" r:id="rId8"/>
    <p:sldId id="315" r:id="rId9"/>
    <p:sldId id="324" r:id="rId10"/>
    <p:sldId id="300" r:id="rId11"/>
    <p:sldId id="260" r:id="rId12"/>
    <p:sldId id="312" r:id="rId13"/>
    <p:sldId id="320" r:id="rId14"/>
    <p:sldId id="317" r:id="rId15"/>
    <p:sldId id="319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CCFFFF"/>
    <a:srgbClr val="FF3300"/>
    <a:srgbClr val="3399FF"/>
    <a:srgbClr val="0066FF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3" autoAdjust="0"/>
    <p:restoredTop sz="94660"/>
  </p:normalViewPr>
  <p:slideViewPr>
    <p:cSldViewPr>
      <p:cViewPr>
        <p:scale>
          <a:sx n="106" d="100"/>
          <a:sy n="106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6F952-1FDA-4FBB-8D39-57554876364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46E37-34D4-4890-88FC-05C3D13187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6673B-E991-4C9F-AE8D-6260B84EB8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5B10B-3DB3-4D6C-909A-FB26890DCC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E128-3EE1-4470-807B-AD2A49AEF8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CDB4-4C30-4C7D-8900-B3ED0145B2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922D6-CE82-4638-8F36-21BB2E1ED5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7F903-A274-48E9-9AFA-DE06089CC8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E4997-BB13-4CE9-AC10-15748D277C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A1650-C00A-4E0B-9CE1-DC8206D07C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8A6BC-5E84-45FD-A669-E07308FBD8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C8CCB-DB3C-416B-927A-8F100B98F9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1C33DC-9250-4DE3-ABC6-1C976300D84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80400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0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19.2 </a:t>
            </a:r>
            <a:r>
              <a:rPr kumimoji="1" lang="zh-CN" altLang="en-US" sz="6000" b="1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</a:t>
            </a:r>
            <a:r>
              <a:rPr kumimoji="1" lang="zh-CN" altLang="en-US" sz="6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面直角坐标系</a:t>
            </a:r>
          </a:p>
        </p:txBody>
      </p:sp>
      <p:sp>
        <p:nvSpPr>
          <p:cNvPr id="6" name="矩形 5"/>
          <p:cNvSpPr/>
          <p:nvPr/>
        </p:nvSpPr>
        <p:spPr>
          <a:xfrm>
            <a:off x="2850772" y="54036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/>
          <p:nvPr/>
        </p:nvGrpSpPr>
        <p:grpSpPr bwMode="auto">
          <a:xfrm>
            <a:off x="4211638" y="0"/>
            <a:ext cx="4932362" cy="4419600"/>
            <a:chOff x="0" y="0"/>
            <a:chExt cx="3107" cy="2784"/>
          </a:xfrm>
        </p:grpSpPr>
        <p:sp>
          <p:nvSpPr>
            <p:cNvPr id="57347" name="Line 3"/>
            <p:cNvSpPr>
              <a:spLocks noChangeShapeType="1"/>
            </p:cNvSpPr>
            <p:nvPr/>
          </p:nvSpPr>
          <p:spPr bwMode="auto">
            <a:xfrm flipV="1">
              <a:off x="35" y="1392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2819" y="1353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963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548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134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1699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>
              <a:off x="2114" y="1319"/>
              <a:ext cx="0" cy="5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>
              <a:off x="2528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1101" y="1344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1619" y="137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2003" y="1376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2435" y="1376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816" y="1376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384" y="1392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0" y="1376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rot="16200000">
              <a:off x="1323" y="1709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rot="16200000" flipV="1">
              <a:off x="-12" y="1438"/>
              <a:ext cx="268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rot="16200000">
              <a:off x="1312" y="2092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 rot="16200000">
              <a:off x="1312" y="2483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 rot="16200000">
              <a:off x="1311" y="978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 rot="16200000">
              <a:off x="1311" y="570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368" name="Text Box 24"/>
            <p:cNvSpPr txBox="1">
              <a:spLocks noChangeArrowheads="1"/>
            </p:cNvSpPr>
            <p:nvPr/>
          </p:nvSpPr>
          <p:spPr bwMode="auto">
            <a:xfrm>
              <a:off x="1101" y="864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1101" y="432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1043" y="1584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57371" name="Text Box 27"/>
            <p:cNvSpPr txBox="1">
              <a:spLocks noChangeArrowheads="1"/>
            </p:cNvSpPr>
            <p:nvPr/>
          </p:nvSpPr>
          <p:spPr bwMode="auto">
            <a:xfrm>
              <a:off x="1057" y="1968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57372" name="Text Box 28"/>
            <p:cNvSpPr txBox="1">
              <a:spLocks noChangeArrowheads="1"/>
            </p:cNvSpPr>
            <p:nvPr/>
          </p:nvSpPr>
          <p:spPr bwMode="auto">
            <a:xfrm>
              <a:off x="1057" y="2400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1425" y="0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7374" name="Text Box 30"/>
            <p:cNvSpPr txBox="1">
              <a:spLocks noChangeArrowheads="1"/>
            </p:cNvSpPr>
            <p:nvPr/>
          </p:nvSpPr>
          <p:spPr bwMode="auto">
            <a:xfrm>
              <a:off x="2051" y="681"/>
              <a:ext cx="4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sz="2800">
                <a:latin typeface="Times New Roman" panose="02020603050405020304" pitchFamily="18" charset="0"/>
              </a:endParaRPr>
            </a:p>
          </p:txBody>
        </p:sp>
        <p:sp>
          <p:nvSpPr>
            <p:cNvPr id="57375" name="Oval 31"/>
            <p:cNvSpPr>
              <a:spLocks noChangeArrowheads="1"/>
            </p:cNvSpPr>
            <p:nvPr/>
          </p:nvSpPr>
          <p:spPr bwMode="auto">
            <a:xfrm rot="16200000">
              <a:off x="2050" y="980"/>
              <a:ext cx="57" cy="57"/>
            </a:xfrm>
            <a:prstGeom prst="ellipse">
              <a:avLst/>
            </a:prstGeom>
            <a:solidFill>
              <a:srgbClr val="0000FF"/>
            </a:solidFill>
            <a:ln w="79375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304800" y="1447800"/>
            <a:ext cx="3622675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在平面直角坐标系中找到表示</a:t>
            </a: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A(3,-2)</a:t>
            </a:r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的点</a:t>
            </a: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57384" name="WordArt 40"/>
          <p:cNvSpPr>
            <a:spLocks noChangeArrowheads="1" noChangeShapeType="1"/>
          </p:cNvSpPr>
          <p:nvPr/>
        </p:nvSpPr>
        <p:spPr bwMode="auto">
          <a:xfrm>
            <a:off x="381000" y="152400"/>
            <a:ext cx="3889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008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2.</a:t>
            </a:r>
            <a:r>
              <a:rPr lang="zh-CN" altLang="en-US" sz="3600" kern="10" dirty="0">
                <a:ln w="12700">
                  <a:solidFill>
                    <a:srgbClr val="008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由坐标找点</a:t>
            </a:r>
          </a:p>
        </p:txBody>
      </p: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533400" y="4800600"/>
            <a:ext cx="8153400" cy="1123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由坐标找点的方法：</a:t>
            </a:r>
          </a:p>
          <a:p>
            <a:r>
              <a:rPr lang="zh-CN" altLang="en-US" sz="3200" b="1" dirty="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先</a:t>
            </a:r>
            <a:r>
              <a:rPr lang="zh-CN" altLang="en-US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找到表示横坐标与纵坐标的点，</a:t>
            </a:r>
          </a:p>
          <a:p>
            <a:r>
              <a:rPr lang="zh-CN" altLang="en-US" sz="3200" b="1" dirty="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然</a:t>
            </a:r>
            <a:r>
              <a:rPr lang="zh-CN" altLang="en-US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后过这两点分别作</a:t>
            </a:r>
            <a:r>
              <a:rPr lang="en-US" altLang="zh-CN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轴与</a:t>
            </a:r>
            <a:r>
              <a:rPr lang="en-US" altLang="zh-CN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轴的垂线，</a:t>
            </a:r>
          </a:p>
          <a:p>
            <a:r>
              <a:rPr lang="zh-CN" altLang="en-US" sz="3200" b="1" dirty="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垂</a:t>
            </a:r>
            <a:r>
              <a:rPr lang="zh-CN" altLang="en-US" sz="3200" b="1" dirty="0">
                <a:latin typeface="Times New Roman" panose="02020603050405020304" pitchFamily="18" charset="0"/>
                <a:ea typeface="华文细黑" panose="02010600040101010101" pitchFamily="2" charset="-122"/>
              </a:rPr>
              <a:t>线的交点就是该坐标对应的点。</a:t>
            </a:r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>
            <a:off x="8229600" y="2286000"/>
            <a:ext cx="0" cy="15462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 rot="5400000">
            <a:off x="7292975" y="2308225"/>
            <a:ext cx="0" cy="2089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 rot="16200000">
            <a:off x="8146256" y="3283744"/>
            <a:ext cx="166688" cy="1524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0" name="Rectangle 46"/>
          <p:cNvSpPr>
            <a:spLocks noChangeArrowheads="1"/>
          </p:cNvSpPr>
          <p:nvPr/>
        </p:nvSpPr>
        <p:spPr bwMode="auto">
          <a:xfrm>
            <a:off x="8386763" y="32131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9" grpId="0" animBg="1" autoUpdateAnimBg="0"/>
      <p:bldP spid="57384" grpId="0" animBg="1"/>
      <p:bldP spid="57386" grpId="0" animBg="1" autoUpdateAnimBg="0"/>
      <p:bldP spid="57387" grpId="0" animBg="1"/>
      <p:bldP spid="57388" grpId="0" animBg="1"/>
      <p:bldP spid="57389" grpId="0" animBg="1"/>
      <p:bldP spid="573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6324600" y="26670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886200" y="260985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72200" y="2190750"/>
            <a:ext cx="336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883275" y="2133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8198" name="Group 6"/>
          <p:cNvGrpSpPr/>
          <p:nvPr/>
        </p:nvGrpSpPr>
        <p:grpSpPr bwMode="auto">
          <a:xfrm>
            <a:off x="3429000" y="457200"/>
            <a:ext cx="685800" cy="5638800"/>
            <a:chOff x="2160" y="288"/>
            <a:chExt cx="432" cy="3552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8205" name="Group 13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08" name="Group 16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11" name="Group 19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8218" name="Group 26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221" name="Group 29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224" name="Group 32"/>
          <p:cNvGrpSpPr/>
          <p:nvPr/>
        </p:nvGrpSpPr>
        <p:grpSpPr bwMode="auto">
          <a:xfrm>
            <a:off x="914400" y="3429000"/>
            <a:ext cx="6858000" cy="762000"/>
            <a:chOff x="576" y="2160"/>
            <a:chExt cx="4320" cy="480"/>
          </a:xfrm>
        </p:grpSpPr>
        <p:sp>
          <p:nvSpPr>
            <p:cNvPr id="8225" name="Text Box 33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8226" name="Group 34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228" name="Group 36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8229" name="Line 3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0" name="Line 3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31" name="Group 39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8232" name="Line 4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3" name="Line 4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34" name="Group 42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8235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36" name="Line 4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241" name="Text Box 49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8242" name="Group 50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8243" name="Line 5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4" name="Line 5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45" name="Group 53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8246" name="Line 5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47" name="Line 5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8249" name="Text Box 57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8250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8251" name="Text Box 59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  <p:grpSp>
        <p:nvGrpSpPr>
          <p:cNvPr id="8252" name="Group 60"/>
          <p:cNvGrpSpPr/>
          <p:nvPr/>
        </p:nvGrpSpPr>
        <p:grpSpPr bwMode="auto">
          <a:xfrm>
            <a:off x="7543800" y="3733800"/>
            <a:ext cx="1371600" cy="457200"/>
            <a:chOff x="4752" y="2352"/>
            <a:chExt cx="864" cy="288"/>
          </a:xfrm>
        </p:grpSpPr>
        <p:sp>
          <p:nvSpPr>
            <p:cNvPr id="8253" name="Text Box 61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8254" name="Text Box 62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8255" name="Group 63"/>
          <p:cNvGrpSpPr/>
          <p:nvPr/>
        </p:nvGrpSpPr>
        <p:grpSpPr bwMode="auto">
          <a:xfrm>
            <a:off x="2476500" y="228600"/>
            <a:ext cx="1289050" cy="533400"/>
            <a:chOff x="1560" y="144"/>
            <a:chExt cx="812" cy="336"/>
          </a:xfrm>
        </p:grpSpPr>
        <p:sp>
          <p:nvSpPr>
            <p:cNvPr id="8256" name="Text Box 64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8257" name="Text Box 65"/>
            <p:cNvSpPr txBox="1">
              <a:spLocks noChangeArrowheads="1"/>
            </p:cNvSpPr>
            <p:nvPr/>
          </p:nvSpPr>
          <p:spPr bwMode="auto">
            <a:xfrm>
              <a:off x="1560" y="19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8265" name="Line 73"/>
          <p:cNvSpPr>
            <a:spLocks noChangeShapeType="1"/>
          </p:cNvSpPr>
          <p:nvPr/>
        </p:nvSpPr>
        <p:spPr bwMode="auto">
          <a:xfrm flipV="1">
            <a:off x="1371600" y="3124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67" name="Line 75"/>
          <p:cNvSpPr>
            <a:spLocks noChangeShapeType="1"/>
          </p:cNvSpPr>
          <p:nvPr/>
        </p:nvSpPr>
        <p:spPr bwMode="auto">
          <a:xfrm>
            <a:off x="1371600" y="3140075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1219200" y="2590800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838200" y="26670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8271" name="Picture 79" descr="JDSJ6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1025" y="4852988"/>
            <a:ext cx="2720975" cy="170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78" name="Group 86"/>
          <p:cNvGrpSpPr/>
          <p:nvPr/>
        </p:nvGrpSpPr>
        <p:grpSpPr bwMode="auto">
          <a:xfrm>
            <a:off x="6324600" y="3429000"/>
            <a:ext cx="228600" cy="228600"/>
            <a:chOff x="3984" y="2160"/>
            <a:chExt cx="144" cy="144"/>
          </a:xfrm>
        </p:grpSpPr>
        <p:sp>
          <p:nvSpPr>
            <p:cNvPr id="8275" name="Line 83"/>
            <p:cNvSpPr>
              <a:spLocks noChangeShapeType="1"/>
            </p:cNvSpPr>
            <p:nvPr/>
          </p:nvSpPr>
          <p:spPr bwMode="auto">
            <a:xfrm>
              <a:off x="3984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6" name="Line 84"/>
            <p:cNvSpPr>
              <a:spLocks noChangeShapeType="1"/>
            </p:cNvSpPr>
            <p:nvPr/>
          </p:nvSpPr>
          <p:spPr bwMode="auto">
            <a:xfrm>
              <a:off x="4128" y="21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79" name="Group 87"/>
          <p:cNvGrpSpPr/>
          <p:nvPr/>
        </p:nvGrpSpPr>
        <p:grpSpPr bwMode="auto">
          <a:xfrm>
            <a:off x="3886200" y="2362200"/>
            <a:ext cx="228600" cy="228600"/>
            <a:chOff x="3984" y="2160"/>
            <a:chExt cx="144" cy="144"/>
          </a:xfrm>
        </p:grpSpPr>
        <p:sp>
          <p:nvSpPr>
            <p:cNvPr id="8280" name="Line 88"/>
            <p:cNvSpPr>
              <a:spLocks noChangeShapeType="1"/>
            </p:cNvSpPr>
            <p:nvPr/>
          </p:nvSpPr>
          <p:spPr bwMode="auto">
            <a:xfrm>
              <a:off x="3984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81" name="Line 89"/>
            <p:cNvSpPr>
              <a:spLocks noChangeShapeType="1"/>
            </p:cNvSpPr>
            <p:nvPr/>
          </p:nvSpPr>
          <p:spPr bwMode="auto">
            <a:xfrm>
              <a:off x="4128" y="21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1">
                <a:solidFill>
                  <a:srgbClr val="0000FF"/>
                </a:solidFill>
              </a:rPr>
              <a:t>·</a:t>
            </a:r>
          </a:p>
        </p:txBody>
      </p:sp>
      <p:sp>
        <p:nvSpPr>
          <p:cNvPr id="8285" name="Oval 93"/>
          <p:cNvSpPr>
            <a:spLocks noChangeArrowheads="1"/>
          </p:cNvSpPr>
          <p:nvPr/>
        </p:nvSpPr>
        <p:spPr bwMode="auto">
          <a:xfrm>
            <a:off x="1905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86" name="Oval 94"/>
          <p:cNvSpPr>
            <a:spLocks noChangeArrowheads="1"/>
          </p:cNvSpPr>
          <p:nvPr/>
        </p:nvSpPr>
        <p:spPr bwMode="auto">
          <a:xfrm>
            <a:off x="3810000" y="144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87" name="Text Box 95"/>
          <p:cNvSpPr txBox="1">
            <a:spLocks noChangeArrowheads="1"/>
          </p:cNvSpPr>
          <p:nvPr/>
        </p:nvSpPr>
        <p:spPr bwMode="auto">
          <a:xfrm>
            <a:off x="3962400" y="13096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288" name="Text Box 96"/>
          <p:cNvSpPr txBox="1">
            <a:spLocks noChangeArrowheads="1"/>
          </p:cNvSpPr>
          <p:nvPr/>
        </p:nvSpPr>
        <p:spPr bwMode="auto">
          <a:xfrm>
            <a:off x="2057400" y="3048000"/>
            <a:ext cx="40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292" name="Oval 100"/>
          <p:cNvSpPr>
            <a:spLocks noChangeArrowheads="1"/>
          </p:cNvSpPr>
          <p:nvPr/>
        </p:nvSpPr>
        <p:spPr bwMode="auto">
          <a:xfrm>
            <a:off x="5638800" y="4648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3" name="Oval 101"/>
          <p:cNvSpPr>
            <a:spLocks noChangeArrowheads="1"/>
          </p:cNvSpPr>
          <p:nvPr/>
        </p:nvSpPr>
        <p:spPr bwMode="auto">
          <a:xfrm>
            <a:off x="1905000" y="5715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6" name="Line 104"/>
          <p:cNvSpPr>
            <a:spLocks noChangeShapeType="1"/>
          </p:cNvSpPr>
          <p:nvPr/>
        </p:nvSpPr>
        <p:spPr bwMode="auto">
          <a:xfrm>
            <a:off x="1981200" y="3657600"/>
            <a:ext cx="0" cy="2209800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" name="Line 105"/>
          <p:cNvSpPr>
            <a:spLocks noChangeShapeType="1"/>
          </p:cNvSpPr>
          <p:nvPr/>
        </p:nvSpPr>
        <p:spPr bwMode="auto">
          <a:xfrm flipH="1">
            <a:off x="1905000" y="57912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8" name="Line 106"/>
          <p:cNvSpPr>
            <a:spLocks noChangeShapeType="1"/>
          </p:cNvSpPr>
          <p:nvPr/>
        </p:nvSpPr>
        <p:spPr bwMode="auto">
          <a:xfrm>
            <a:off x="3886200" y="47244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9" name="Line 107"/>
          <p:cNvSpPr>
            <a:spLocks noChangeShapeType="1"/>
          </p:cNvSpPr>
          <p:nvPr/>
        </p:nvSpPr>
        <p:spPr bwMode="auto">
          <a:xfrm>
            <a:off x="5715000" y="3657600"/>
            <a:ext cx="0" cy="99060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1295400" y="5638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8301" name="Text Box 109"/>
          <p:cNvSpPr txBox="1">
            <a:spLocks noChangeArrowheads="1"/>
          </p:cNvSpPr>
          <p:nvPr/>
        </p:nvSpPr>
        <p:spPr bwMode="auto">
          <a:xfrm>
            <a:off x="5791200" y="4495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D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7" grpId="0"/>
      <p:bldP spid="8265" grpId="0" animBg="1"/>
      <p:bldP spid="8267" grpId="0" animBg="1"/>
      <p:bldP spid="8268" grpId="0"/>
      <p:bldP spid="8285" grpId="0" animBg="1"/>
      <p:bldP spid="8286" grpId="0" animBg="1"/>
      <p:bldP spid="8288" grpId="0"/>
      <p:bldP spid="8292" grpId="0" animBg="1"/>
      <p:bldP spid="8293" grpId="0" animBg="1"/>
      <p:bldP spid="8296" grpId="0" animBg="1"/>
      <p:bldP spid="8297" grpId="0" animBg="1"/>
      <p:bldP spid="8298" grpId="0" animBg="1"/>
      <p:bldP spid="8299" grpId="0" animBg="1"/>
      <p:bldP spid="8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905000" y="152400"/>
            <a:ext cx="32083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800" b="1">
                <a:latin typeface="Times New Roman" panose="02020603050405020304" pitchFamily="18" charset="0"/>
                <a:ea typeface="华文新魏" panose="02010800040101010101" pitchFamily="2" charset="-122"/>
              </a:rPr>
              <a:t>学以致用</a:t>
            </a:r>
          </a:p>
        </p:txBody>
      </p:sp>
      <p:pic>
        <p:nvPicPr>
          <p:cNvPr id="72708" name="Picture 4" descr="Image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143000"/>
            <a:ext cx="418623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3850" y="1557338"/>
            <a:ext cx="369093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如图，以中心广场为坐标原点，取正东方向为</a:t>
            </a:r>
            <a:r>
              <a:rPr kumimoji="1"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轴的正方向，取正北方向为</a:t>
            </a:r>
            <a:r>
              <a:rPr kumimoji="1"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y</a:t>
            </a:r>
            <a:r>
              <a:rPr kumimoji="1"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轴的正方向，一个方格的边长作为一个单位长度，建立直角坐标系，分别写出图中各个景点的坐标。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1816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125" name="Group 229"/>
          <p:cNvGraphicFramePr>
            <a:graphicFrameLocks noGrp="1"/>
          </p:cNvGraphicFramePr>
          <p:nvPr/>
        </p:nvGraphicFramePr>
        <p:xfrm>
          <a:off x="966788" y="228600"/>
          <a:ext cx="8058150" cy="6276341"/>
        </p:xfrm>
        <a:graphic>
          <a:graphicData uri="http://schemas.openxmlformats.org/drawingml/2006/table">
            <a:tbl>
              <a:tblPr/>
              <a:tblGrid>
                <a:gridCol w="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16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1108" name="Oval 212"/>
          <p:cNvSpPr>
            <a:spLocks noChangeArrowheads="1"/>
          </p:cNvSpPr>
          <p:nvPr/>
        </p:nvSpPr>
        <p:spPr bwMode="auto">
          <a:xfrm>
            <a:off x="4611688" y="4267200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09" name="Oval 213"/>
          <p:cNvSpPr>
            <a:spLocks noChangeArrowheads="1"/>
          </p:cNvSpPr>
          <p:nvPr/>
        </p:nvSpPr>
        <p:spPr bwMode="auto">
          <a:xfrm>
            <a:off x="4649788" y="1697038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0" name="Oval 214"/>
          <p:cNvSpPr>
            <a:spLocks noChangeArrowheads="1"/>
          </p:cNvSpPr>
          <p:nvPr/>
        </p:nvSpPr>
        <p:spPr bwMode="auto">
          <a:xfrm>
            <a:off x="6221413" y="1155700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1" name="Oval 215"/>
          <p:cNvSpPr>
            <a:spLocks noChangeArrowheads="1"/>
          </p:cNvSpPr>
          <p:nvPr/>
        </p:nvSpPr>
        <p:spPr bwMode="auto">
          <a:xfrm>
            <a:off x="4633913" y="241300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2" name="Oval 216"/>
          <p:cNvSpPr>
            <a:spLocks noChangeArrowheads="1"/>
          </p:cNvSpPr>
          <p:nvPr/>
        </p:nvSpPr>
        <p:spPr bwMode="auto">
          <a:xfrm>
            <a:off x="3546475" y="1198563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3" name="Oval 217"/>
          <p:cNvSpPr>
            <a:spLocks noChangeArrowheads="1"/>
          </p:cNvSpPr>
          <p:nvPr/>
        </p:nvSpPr>
        <p:spPr bwMode="auto">
          <a:xfrm>
            <a:off x="3573463" y="2743200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4" name="Oval 218"/>
          <p:cNvSpPr>
            <a:spLocks noChangeArrowheads="1"/>
          </p:cNvSpPr>
          <p:nvPr/>
        </p:nvSpPr>
        <p:spPr bwMode="auto">
          <a:xfrm>
            <a:off x="2459038" y="4821238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115" name="Text Box 219"/>
          <p:cNvSpPr txBox="1">
            <a:spLocks noChangeArrowheads="1"/>
          </p:cNvSpPr>
          <p:nvPr/>
        </p:nvSpPr>
        <p:spPr bwMode="auto">
          <a:xfrm>
            <a:off x="5008563" y="45243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雁塔</a:t>
            </a:r>
          </a:p>
        </p:txBody>
      </p:sp>
      <p:sp>
        <p:nvSpPr>
          <p:cNvPr id="81116" name="Text Box 220"/>
          <p:cNvSpPr txBox="1">
            <a:spLocks noChangeArrowheads="1"/>
          </p:cNvSpPr>
          <p:nvPr/>
        </p:nvSpPr>
        <p:spPr bwMode="auto">
          <a:xfrm>
            <a:off x="4948238" y="21097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中心广场</a:t>
            </a:r>
          </a:p>
        </p:txBody>
      </p:sp>
      <p:sp>
        <p:nvSpPr>
          <p:cNvPr id="81117" name="Text Box 221"/>
          <p:cNvSpPr txBox="1">
            <a:spLocks noChangeArrowheads="1"/>
          </p:cNvSpPr>
          <p:nvPr/>
        </p:nvSpPr>
        <p:spPr bwMode="auto">
          <a:xfrm>
            <a:off x="3429000" y="1371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钟楼</a:t>
            </a:r>
          </a:p>
        </p:txBody>
      </p:sp>
      <p:sp>
        <p:nvSpPr>
          <p:cNvPr id="81118" name="Text Box 222"/>
          <p:cNvSpPr txBox="1">
            <a:spLocks noChangeArrowheads="1"/>
          </p:cNvSpPr>
          <p:nvPr/>
        </p:nvSpPr>
        <p:spPr bwMode="auto">
          <a:xfrm>
            <a:off x="3124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大成殿</a:t>
            </a:r>
          </a:p>
        </p:txBody>
      </p:sp>
      <p:sp>
        <p:nvSpPr>
          <p:cNvPr id="81119" name="Text Box 223"/>
          <p:cNvSpPr txBox="1">
            <a:spLocks noChangeArrowheads="1"/>
          </p:cNvSpPr>
          <p:nvPr/>
        </p:nvSpPr>
        <p:spPr bwMode="auto">
          <a:xfrm>
            <a:off x="1878013" y="5181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科枝大学</a:t>
            </a:r>
          </a:p>
        </p:txBody>
      </p:sp>
      <p:sp>
        <p:nvSpPr>
          <p:cNvPr id="81120" name="Text Box 224"/>
          <p:cNvSpPr txBox="1">
            <a:spLocks noChangeArrowheads="1"/>
          </p:cNvSpPr>
          <p:nvPr/>
        </p:nvSpPr>
        <p:spPr bwMode="auto">
          <a:xfrm>
            <a:off x="6497638" y="107473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碑林</a:t>
            </a:r>
          </a:p>
        </p:txBody>
      </p:sp>
      <p:sp>
        <p:nvSpPr>
          <p:cNvPr id="81121" name="Text Box 225"/>
          <p:cNvSpPr txBox="1">
            <a:spLocks noChangeArrowheads="1"/>
          </p:cNvSpPr>
          <p:nvPr/>
        </p:nvSpPr>
        <p:spPr bwMode="auto">
          <a:xfrm>
            <a:off x="4200525" y="454818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影月湖</a:t>
            </a:r>
          </a:p>
        </p:txBody>
      </p:sp>
      <p:sp>
        <p:nvSpPr>
          <p:cNvPr id="81122" name="Text Box 226"/>
          <p:cNvSpPr txBox="1">
            <a:spLocks noChangeArrowheads="1"/>
          </p:cNvSpPr>
          <p:nvPr/>
        </p:nvSpPr>
        <p:spPr bwMode="auto">
          <a:xfrm>
            <a:off x="95250" y="0"/>
            <a:ext cx="1890713" cy="30130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如果以“中心广场”为原点作平面直角坐标系那么你能表示“碑林”的位置吗？“大成殿”的位置呢？</a:t>
            </a:r>
          </a:p>
        </p:txBody>
      </p:sp>
      <p:sp>
        <p:nvSpPr>
          <p:cNvPr id="81123" name="Line 227"/>
          <p:cNvSpPr>
            <a:spLocks noChangeShapeType="1"/>
          </p:cNvSpPr>
          <p:nvPr/>
        </p:nvSpPr>
        <p:spPr bwMode="auto">
          <a:xfrm>
            <a:off x="1985963" y="1793875"/>
            <a:ext cx="6172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124" name="Line 228"/>
          <p:cNvSpPr>
            <a:spLocks noChangeShapeType="1"/>
          </p:cNvSpPr>
          <p:nvPr/>
        </p:nvSpPr>
        <p:spPr bwMode="auto">
          <a:xfrm flipV="1">
            <a:off x="4724400" y="0"/>
            <a:ext cx="0" cy="556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22" grpId="0" animBg="1" autoUpdateAnimBg="0"/>
      <p:bldP spid="81123" grpId="0" animBg="1"/>
      <p:bldP spid="811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44288" y="249555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通过今天的学习，你有什么收获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930088" y="1123950"/>
            <a:ext cx="35814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6600" kern="1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请你谈一谈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853888" y="324485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200" b="1"/>
          </a:p>
        </p:txBody>
      </p:sp>
      <p:sp>
        <p:nvSpPr>
          <p:cNvPr id="77831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06288" y="325755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</a:rPr>
              <a:t>平面直角坐标系的有关概念；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409513" y="3748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>
              <a:solidFill>
                <a:srgbClr val="A50021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738126" y="39624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B4B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华文行楷" panose="02010800040101010101" pitchFamily="2" charset="-122"/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006288" y="3733800"/>
            <a:ext cx="350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</a:rPr>
              <a:t>建立平面直角坐标系；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06288" y="4191000"/>
            <a:ext cx="472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</a:rPr>
              <a:t>由点写出坐标，由坐标找出点；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utoUpdateAnimBg="0"/>
      <p:bldP spid="77838" grpId="1"/>
      <p:bldP spid="7783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65237"/>
            <a:ext cx="236220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0066FF"/>
                </a:solidFill>
              </a:rPr>
              <a:t>作业：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229600" cy="1447800"/>
          </a:xfrm>
        </p:spPr>
        <p:txBody>
          <a:bodyPr/>
          <a:lstStyle/>
          <a:p>
            <a:r>
              <a:rPr lang="en-US" altLang="zh-CN" b="1" dirty="0"/>
              <a:t>1.</a:t>
            </a:r>
            <a:r>
              <a:rPr lang="zh-CN" altLang="en-US" b="1" dirty="0"/>
              <a:t>课本第</a:t>
            </a:r>
            <a:r>
              <a:rPr lang="en-US" altLang="zh-CN" b="1" dirty="0"/>
              <a:t>37</a:t>
            </a:r>
            <a:r>
              <a:rPr lang="zh-CN" altLang="en-US" b="1" dirty="0"/>
              <a:t>页第</a:t>
            </a:r>
            <a:r>
              <a:rPr lang="en-US" altLang="zh-CN" b="1" dirty="0"/>
              <a:t>1</a:t>
            </a:r>
            <a:r>
              <a:rPr lang="zh-CN" altLang="en-US" b="1" dirty="0"/>
              <a:t>、</a:t>
            </a:r>
            <a:r>
              <a:rPr lang="en-US" altLang="zh-CN" b="1" dirty="0"/>
              <a:t>2</a:t>
            </a:r>
            <a:r>
              <a:rPr lang="zh-CN" altLang="en-US" b="1" dirty="0"/>
              <a:t>题（写在书上）</a:t>
            </a:r>
          </a:p>
          <a:p>
            <a:r>
              <a:rPr lang="en-US" altLang="zh-CN" b="1" dirty="0"/>
              <a:t>2.</a:t>
            </a:r>
            <a:r>
              <a:rPr lang="zh-CN" altLang="en-US" b="1" dirty="0"/>
              <a:t>作业本：课本第</a:t>
            </a:r>
            <a:r>
              <a:rPr lang="en-US" altLang="zh-CN" b="1" dirty="0"/>
              <a:t>37</a:t>
            </a:r>
            <a:r>
              <a:rPr lang="zh-CN" altLang="en-US" b="1" dirty="0"/>
              <a:t>页第</a:t>
            </a:r>
            <a:r>
              <a:rPr lang="en-US" altLang="zh-CN" b="1" dirty="0"/>
              <a:t>3</a:t>
            </a:r>
            <a:r>
              <a:rPr lang="zh-CN" altLang="en-US" b="1" dirty="0" smtClean="0"/>
              <a:t>题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67" name="Group 39"/>
          <p:cNvGrpSpPr/>
          <p:nvPr/>
        </p:nvGrpSpPr>
        <p:grpSpPr bwMode="auto">
          <a:xfrm>
            <a:off x="838200" y="2286000"/>
            <a:ext cx="7848600" cy="533400"/>
            <a:chOff x="528" y="2304"/>
            <a:chExt cx="4944" cy="336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528" y="2352"/>
              <a:ext cx="49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552" y="2400"/>
              <a:ext cx="46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960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1255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1550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1846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2141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2436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2732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3027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3323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618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3913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4209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4504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4800" y="2304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2640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0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1104" y="2409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-5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1392" y="240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-4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1680" y="240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-3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2016" y="240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-2</a:t>
              </a:r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2352" y="240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-1</a:t>
              </a:r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2924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1</a:t>
              </a:r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3212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2</a:t>
              </a:r>
            </a:p>
          </p:txBody>
        </p:sp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3548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3</a:t>
              </a:r>
            </a:p>
          </p:txBody>
        </p:sp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3836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4</a:t>
              </a:r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4124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5</a:t>
              </a:r>
            </a:p>
          </p:txBody>
        </p:sp>
        <p:sp>
          <p:nvSpPr>
            <p:cNvPr id="22564" name="Text Box 36"/>
            <p:cNvSpPr txBox="1">
              <a:spLocks noChangeArrowheads="1"/>
            </p:cNvSpPr>
            <p:nvPr/>
          </p:nvSpPr>
          <p:spPr bwMode="auto">
            <a:xfrm>
              <a:off x="4412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6</a:t>
              </a:r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816" y="2400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-6</a:t>
              </a: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4704" y="24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7</a:t>
              </a:r>
            </a:p>
          </p:txBody>
        </p:sp>
      </p:grp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1104900" y="2438400"/>
            <a:ext cx="693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346075" y="3352800"/>
            <a:ext cx="8451850" cy="1809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数轴上的点可以用一个数来表示，这个数叫做这个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点在数轴上的坐标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．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 例如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点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数轴上的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坐标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为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-3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，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点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在数轴上的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坐标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为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２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。反过来，知道数轴上一个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点的坐标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，这个的点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数轴上的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位置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也就确定了。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743200" y="1828800"/>
            <a:ext cx="41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A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5029200" y="1905000"/>
            <a:ext cx="41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B</a:t>
            </a:r>
          </a:p>
        </p:txBody>
      </p:sp>
      <p:pic>
        <p:nvPicPr>
          <p:cNvPr id="22577" name="Picture 49" descr="pic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4267200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1752600" y="381000"/>
            <a:ext cx="6200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如何确定直线上点的位置？</a:t>
            </a:r>
            <a:endParaRPr kumimoji="1"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22579" name="Oval 51"/>
          <p:cNvSpPr>
            <a:spLocks noChangeArrowheads="1"/>
          </p:cNvSpPr>
          <p:nvPr/>
        </p:nvSpPr>
        <p:spPr bwMode="auto">
          <a:xfrm>
            <a:off x="28194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2585" name="Oval 57"/>
          <p:cNvSpPr>
            <a:spLocks noChangeArrowheads="1"/>
          </p:cNvSpPr>
          <p:nvPr/>
        </p:nvSpPr>
        <p:spPr bwMode="auto">
          <a:xfrm>
            <a:off x="5181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grpSp>
        <p:nvGrpSpPr>
          <p:cNvPr id="22591" name="Group 63"/>
          <p:cNvGrpSpPr/>
          <p:nvPr/>
        </p:nvGrpSpPr>
        <p:grpSpPr bwMode="auto">
          <a:xfrm>
            <a:off x="381000" y="2514600"/>
            <a:ext cx="990600" cy="381000"/>
            <a:chOff x="240" y="1584"/>
            <a:chExt cx="624" cy="240"/>
          </a:xfrm>
        </p:grpSpPr>
        <p:sp>
          <p:nvSpPr>
            <p:cNvPr id="22587" name="Text Box 59"/>
            <p:cNvSpPr txBox="1">
              <a:spLocks noChangeArrowheads="1"/>
            </p:cNvSpPr>
            <p:nvPr/>
          </p:nvSpPr>
          <p:spPr bwMode="auto">
            <a:xfrm>
              <a:off x="240" y="15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1</a:t>
              </a:r>
              <a:r>
                <a:rPr lang="zh-CN" altLang="en-US"/>
                <a:t>米</a:t>
              </a:r>
            </a:p>
          </p:txBody>
        </p:sp>
        <p:grpSp>
          <p:nvGrpSpPr>
            <p:cNvPr id="22590" name="Group 62"/>
            <p:cNvGrpSpPr/>
            <p:nvPr/>
          </p:nvGrpSpPr>
          <p:grpSpPr bwMode="auto">
            <a:xfrm>
              <a:off x="288" y="1776"/>
              <a:ext cx="288" cy="48"/>
              <a:chOff x="288" y="1776"/>
              <a:chExt cx="288" cy="48"/>
            </a:xfrm>
          </p:grpSpPr>
          <p:sp>
            <p:nvSpPr>
              <p:cNvPr id="22586" name="Line 58"/>
              <p:cNvSpPr>
                <a:spLocks noChangeShapeType="1"/>
              </p:cNvSpPr>
              <p:nvPr/>
            </p:nvSpPr>
            <p:spPr bwMode="auto">
              <a:xfrm>
                <a:off x="288" y="182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8" name="Line 60"/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914400" y="2819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0" y="6019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zh-CN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" grpId="0" build="p" animBg="1" autoUpdateAnimBg="0"/>
      <p:bldP spid="22579" grpId="0" animBg="1"/>
      <p:bldP spid="225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BJ10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50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909" name="Group 229"/>
          <p:cNvGraphicFramePr>
            <a:graphicFrameLocks noGrp="1"/>
          </p:cNvGraphicFramePr>
          <p:nvPr/>
        </p:nvGraphicFramePr>
        <p:xfrm>
          <a:off x="552450" y="228600"/>
          <a:ext cx="8058150" cy="6217920"/>
        </p:xfrm>
        <a:graphic>
          <a:graphicData uri="http://schemas.openxmlformats.org/drawingml/2006/table">
            <a:tbl>
              <a:tblPr/>
              <a:tblGrid>
                <a:gridCol w="50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1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78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893" name="Oval 213"/>
          <p:cNvSpPr>
            <a:spLocks noChangeArrowheads="1"/>
          </p:cNvSpPr>
          <p:nvPr/>
        </p:nvSpPr>
        <p:spPr bwMode="auto">
          <a:xfrm>
            <a:off x="4779963" y="4267200"/>
            <a:ext cx="179387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4" name="Oval 214"/>
          <p:cNvSpPr>
            <a:spLocks noChangeArrowheads="1"/>
          </p:cNvSpPr>
          <p:nvPr/>
        </p:nvSpPr>
        <p:spPr bwMode="auto">
          <a:xfrm>
            <a:off x="4705350" y="16764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5" name="Oval 215"/>
          <p:cNvSpPr>
            <a:spLocks noChangeArrowheads="1"/>
          </p:cNvSpPr>
          <p:nvPr/>
        </p:nvSpPr>
        <p:spPr bwMode="auto">
          <a:xfrm>
            <a:off x="6362700" y="116205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6" name="Oval 216"/>
          <p:cNvSpPr>
            <a:spLocks noChangeArrowheads="1"/>
          </p:cNvSpPr>
          <p:nvPr/>
        </p:nvSpPr>
        <p:spPr bwMode="auto">
          <a:xfrm>
            <a:off x="4781550" y="1524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7" name="Oval 217"/>
          <p:cNvSpPr>
            <a:spLocks noChangeArrowheads="1"/>
          </p:cNvSpPr>
          <p:nvPr/>
        </p:nvSpPr>
        <p:spPr bwMode="auto">
          <a:xfrm>
            <a:off x="3657600" y="11430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8" name="Oval 218"/>
          <p:cNvSpPr>
            <a:spLocks noChangeArrowheads="1"/>
          </p:cNvSpPr>
          <p:nvPr/>
        </p:nvSpPr>
        <p:spPr bwMode="auto">
          <a:xfrm>
            <a:off x="3657600" y="27432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99" name="Oval 219"/>
          <p:cNvSpPr>
            <a:spLocks noChangeArrowheads="1"/>
          </p:cNvSpPr>
          <p:nvPr/>
        </p:nvSpPr>
        <p:spPr bwMode="auto">
          <a:xfrm>
            <a:off x="2057400" y="5334000"/>
            <a:ext cx="179388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00" name="Text Box 220"/>
          <p:cNvSpPr txBox="1">
            <a:spLocks noChangeArrowheads="1"/>
          </p:cNvSpPr>
          <p:nvPr/>
        </p:nvSpPr>
        <p:spPr bwMode="auto">
          <a:xfrm>
            <a:off x="4449763" y="228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雁塔</a:t>
            </a:r>
          </a:p>
        </p:txBody>
      </p:sp>
      <p:sp>
        <p:nvSpPr>
          <p:cNvPr id="71901" name="Text Box 221"/>
          <p:cNvSpPr txBox="1">
            <a:spLocks noChangeArrowheads="1"/>
          </p:cNvSpPr>
          <p:nvPr/>
        </p:nvSpPr>
        <p:spPr bwMode="auto">
          <a:xfrm>
            <a:off x="4148138" y="1828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中心广场</a:t>
            </a:r>
          </a:p>
        </p:txBody>
      </p:sp>
      <p:sp>
        <p:nvSpPr>
          <p:cNvPr id="71902" name="Text Box 222"/>
          <p:cNvSpPr txBox="1">
            <a:spLocks noChangeArrowheads="1"/>
          </p:cNvSpPr>
          <p:nvPr/>
        </p:nvSpPr>
        <p:spPr bwMode="auto">
          <a:xfrm>
            <a:off x="3429000" y="1371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钟楼</a:t>
            </a:r>
          </a:p>
        </p:txBody>
      </p:sp>
      <p:sp>
        <p:nvSpPr>
          <p:cNvPr id="71903" name="Text Box 223"/>
          <p:cNvSpPr txBox="1">
            <a:spLocks noChangeArrowheads="1"/>
          </p:cNvSpPr>
          <p:nvPr/>
        </p:nvSpPr>
        <p:spPr bwMode="auto">
          <a:xfrm>
            <a:off x="3124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大成殿</a:t>
            </a:r>
          </a:p>
        </p:txBody>
      </p:sp>
      <p:sp>
        <p:nvSpPr>
          <p:cNvPr id="71904" name="Text Box 224"/>
          <p:cNvSpPr txBox="1"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科技大学</a:t>
            </a:r>
          </a:p>
        </p:txBody>
      </p:sp>
      <p:sp>
        <p:nvSpPr>
          <p:cNvPr id="71905" name="Text Box 225"/>
          <p:cNvSpPr txBox="1">
            <a:spLocks noChangeArrowheads="1"/>
          </p:cNvSpPr>
          <p:nvPr/>
        </p:nvSpPr>
        <p:spPr bwMode="auto">
          <a:xfrm>
            <a:off x="6054725" y="12239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碑林</a:t>
            </a:r>
          </a:p>
        </p:txBody>
      </p:sp>
      <p:sp>
        <p:nvSpPr>
          <p:cNvPr id="71906" name="Text Box 226"/>
          <p:cNvSpPr txBox="1">
            <a:spLocks noChangeArrowheads="1"/>
          </p:cNvSpPr>
          <p:nvPr/>
        </p:nvSpPr>
        <p:spPr bwMode="auto">
          <a:xfrm>
            <a:off x="4379913" y="454818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影月湖</a:t>
            </a:r>
          </a:p>
        </p:txBody>
      </p:sp>
      <p:sp>
        <p:nvSpPr>
          <p:cNvPr id="71907" name="Text Box 227"/>
          <p:cNvSpPr txBox="1">
            <a:spLocks noChangeArrowheads="1"/>
          </p:cNvSpPr>
          <p:nvPr/>
        </p:nvSpPr>
        <p:spPr bwMode="auto">
          <a:xfrm>
            <a:off x="228600" y="152400"/>
            <a:ext cx="1676400" cy="5453063"/>
          </a:xfrm>
          <a:prstGeom prst="rect">
            <a:avLst/>
          </a:prstGeom>
          <a:gradFill rotWithShape="0">
            <a:gsLst>
              <a:gs pos="0">
                <a:srgbClr val="CCFF33"/>
              </a:gs>
              <a:gs pos="50000">
                <a:schemeClr val="bg1"/>
              </a:gs>
              <a:gs pos="100000">
                <a:srgbClr val="CCFF33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如图，是某城市旅游景点的示意图。你要如何确定各个景点的位置？</a:t>
            </a:r>
          </a:p>
        </p:txBody>
      </p:sp>
      <p:sp>
        <p:nvSpPr>
          <p:cNvPr id="71910" name="Rectangle 230"/>
          <p:cNvSpPr>
            <a:spLocks noChangeArrowheads="1"/>
          </p:cNvSpPr>
          <p:nvPr/>
        </p:nvSpPr>
        <p:spPr bwMode="auto">
          <a:xfrm>
            <a:off x="3733800" y="5562600"/>
            <a:ext cx="5080000" cy="57943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</a:rPr>
              <a:t>如何确定平面上点的位置？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46125" y="242888"/>
            <a:ext cx="5913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阅读教材，回答下列问题：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260475"/>
            <a:ext cx="103187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     </a:t>
            </a:r>
          </a:p>
          <a:p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平面上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                                              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组成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平面直角坐标系，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         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叫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轴（横轴），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取向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为正方向，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        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叫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y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轴（纵轴），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取向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为正方向。两坐标轴的交点是平面直角坐标系的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             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209800" y="2057400"/>
            <a:ext cx="551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两条互相垂直且有公共原点的数轴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429000" y="2514600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水平的数轴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右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上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429000" y="2971800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竖直的数轴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131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33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原点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946525" y="512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5" grpId="0" autoUpdateAnimBg="0"/>
      <p:bldP spid="76806" grpId="0" autoUpdateAnimBg="0"/>
      <p:bldP spid="76807" grpId="0" autoUpdateAnimBg="0"/>
      <p:bldP spid="76808" grpId="0" autoUpdateAnimBg="0"/>
      <p:bldP spid="76809" grpId="0" autoUpdateAnimBg="0"/>
      <p:bldP spid="76810" grpId="0" autoUpdateAnimBg="0"/>
      <p:bldP spid="768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0" name="Group 4"/>
          <p:cNvGrpSpPr/>
          <p:nvPr/>
        </p:nvGrpSpPr>
        <p:grpSpPr bwMode="auto">
          <a:xfrm>
            <a:off x="4343400" y="228600"/>
            <a:ext cx="838200" cy="6324600"/>
            <a:chOff x="2640" y="336"/>
            <a:chExt cx="528" cy="3984"/>
          </a:xfrm>
        </p:grpSpPr>
        <p:grpSp>
          <p:nvGrpSpPr>
            <p:cNvPr id="39941" name="Group 5"/>
            <p:cNvGrpSpPr/>
            <p:nvPr/>
          </p:nvGrpSpPr>
          <p:grpSpPr bwMode="auto">
            <a:xfrm>
              <a:off x="2736" y="342"/>
              <a:ext cx="290" cy="3978"/>
              <a:chOff x="2736" y="342"/>
              <a:chExt cx="290" cy="3978"/>
            </a:xfrm>
          </p:grpSpPr>
          <p:sp>
            <p:nvSpPr>
              <p:cNvPr id="39942" name="Line 6"/>
              <p:cNvSpPr>
                <a:spLocks noChangeShapeType="1"/>
              </p:cNvSpPr>
              <p:nvPr/>
            </p:nvSpPr>
            <p:spPr bwMode="auto">
              <a:xfrm>
                <a:off x="2952" y="2282"/>
                <a:ext cx="1" cy="98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2928" y="342"/>
                <a:ext cx="1" cy="3978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4" name="Line 8"/>
              <p:cNvSpPr>
                <a:spLocks noChangeShapeType="1"/>
              </p:cNvSpPr>
              <p:nvPr/>
            </p:nvSpPr>
            <p:spPr bwMode="auto">
              <a:xfrm flipH="1">
                <a:off x="2903" y="469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 flipH="1">
                <a:off x="2903" y="734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 flipH="1">
                <a:off x="2903" y="998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/>
            </p:nvSpPr>
            <p:spPr bwMode="auto">
              <a:xfrm>
                <a:off x="2800" y="912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5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 flipH="1">
                <a:off x="2903" y="1263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9" name="Line 13"/>
              <p:cNvSpPr>
                <a:spLocks noChangeShapeType="1"/>
              </p:cNvSpPr>
              <p:nvPr/>
            </p:nvSpPr>
            <p:spPr bwMode="auto">
              <a:xfrm flipH="1">
                <a:off x="2903" y="1528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 flipH="1">
                <a:off x="2903" y="1802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1" name="Line 15"/>
              <p:cNvSpPr>
                <a:spLocks noChangeShapeType="1"/>
              </p:cNvSpPr>
              <p:nvPr/>
            </p:nvSpPr>
            <p:spPr bwMode="auto">
              <a:xfrm flipH="1">
                <a:off x="2903" y="2066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2" name="Line 16"/>
              <p:cNvSpPr>
                <a:spLocks noChangeShapeType="1"/>
              </p:cNvSpPr>
              <p:nvPr/>
            </p:nvSpPr>
            <p:spPr bwMode="auto">
              <a:xfrm flipH="1">
                <a:off x="2903" y="2596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3" name="Line 17"/>
              <p:cNvSpPr>
                <a:spLocks noChangeShapeType="1"/>
              </p:cNvSpPr>
              <p:nvPr/>
            </p:nvSpPr>
            <p:spPr bwMode="auto">
              <a:xfrm flipH="1">
                <a:off x="2903" y="2860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4" name="Line 18"/>
              <p:cNvSpPr>
                <a:spLocks noChangeShapeType="1"/>
              </p:cNvSpPr>
              <p:nvPr/>
            </p:nvSpPr>
            <p:spPr bwMode="auto">
              <a:xfrm flipH="1">
                <a:off x="2903" y="3134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5" name="Line 19"/>
              <p:cNvSpPr>
                <a:spLocks noChangeShapeType="1"/>
              </p:cNvSpPr>
              <p:nvPr/>
            </p:nvSpPr>
            <p:spPr bwMode="auto">
              <a:xfrm flipH="1">
                <a:off x="2903" y="3399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6" name="Line 20"/>
              <p:cNvSpPr>
                <a:spLocks noChangeShapeType="1"/>
              </p:cNvSpPr>
              <p:nvPr/>
            </p:nvSpPr>
            <p:spPr bwMode="auto">
              <a:xfrm flipH="1">
                <a:off x="2903" y="3664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7" name="Rectangle 21"/>
              <p:cNvSpPr>
                <a:spLocks noChangeArrowheads="1"/>
              </p:cNvSpPr>
              <p:nvPr/>
            </p:nvSpPr>
            <p:spPr bwMode="auto">
              <a:xfrm>
                <a:off x="2747" y="3556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-5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8" name="Line 22"/>
              <p:cNvSpPr>
                <a:spLocks noChangeShapeType="1"/>
              </p:cNvSpPr>
              <p:nvPr/>
            </p:nvSpPr>
            <p:spPr bwMode="auto">
              <a:xfrm flipH="1">
                <a:off x="2903" y="4193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59" name="Line 23"/>
              <p:cNvSpPr>
                <a:spLocks noChangeShapeType="1"/>
              </p:cNvSpPr>
              <p:nvPr/>
            </p:nvSpPr>
            <p:spPr bwMode="auto">
              <a:xfrm flipH="1">
                <a:off x="2928" y="3935"/>
                <a:ext cx="98" cy="1"/>
              </a:xfrm>
              <a:prstGeom prst="line">
                <a:avLst/>
              </a:prstGeom>
              <a:noFill/>
              <a:ln w="15875">
                <a:solidFill>
                  <a:srgbClr val="80808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60" name="Rectangle 24"/>
              <p:cNvSpPr>
                <a:spLocks noChangeArrowheads="1"/>
              </p:cNvSpPr>
              <p:nvPr/>
            </p:nvSpPr>
            <p:spPr bwMode="auto">
              <a:xfrm>
                <a:off x="2747" y="2736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-2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1" name="Rectangle 25"/>
              <p:cNvSpPr>
                <a:spLocks noChangeArrowheads="1"/>
              </p:cNvSpPr>
              <p:nvPr/>
            </p:nvSpPr>
            <p:spPr bwMode="auto">
              <a:xfrm>
                <a:off x="2747" y="3014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-3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2" name="Rectangle 26"/>
              <p:cNvSpPr>
                <a:spLocks noChangeArrowheads="1"/>
              </p:cNvSpPr>
              <p:nvPr/>
            </p:nvSpPr>
            <p:spPr bwMode="auto">
              <a:xfrm>
                <a:off x="2747" y="3264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-4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3" name="Rectangle 27"/>
              <p:cNvSpPr>
                <a:spLocks noChangeArrowheads="1"/>
              </p:cNvSpPr>
              <p:nvPr/>
            </p:nvSpPr>
            <p:spPr bwMode="auto">
              <a:xfrm>
                <a:off x="2747" y="2496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-1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4" name="Rectangle 28"/>
              <p:cNvSpPr>
                <a:spLocks noChangeArrowheads="1"/>
              </p:cNvSpPr>
              <p:nvPr/>
            </p:nvSpPr>
            <p:spPr bwMode="auto">
              <a:xfrm>
                <a:off x="2800" y="1440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3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5" name="Rectangle 29"/>
              <p:cNvSpPr>
                <a:spLocks noChangeArrowheads="1"/>
              </p:cNvSpPr>
              <p:nvPr/>
            </p:nvSpPr>
            <p:spPr bwMode="auto">
              <a:xfrm>
                <a:off x="2800" y="1728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2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6" name="Rectangle 30"/>
              <p:cNvSpPr>
                <a:spLocks noChangeArrowheads="1"/>
              </p:cNvSpPr>
              <p:nvPr/>
            </p:nvSpPr>
            <p:spPr bwMode="auto">
              <a:xfrm>
                <a:off x="2800" y="1152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4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7" name="Rectangle 31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1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8" name="Rectangle 32"/>
              <p:cNvSpPr>
                <a:spLocks noChangeArrowheads="1"/>
              </p:cNvSpPr>
              <p:nvPr/>
            </p:nvSpPr>
            <p:spPr bwMode="auto">
              <a:xfrm>
                <a:off x="2736" y="3792"/>
                <a:ext cx="1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-6</a:t>
                </a:r>
              </a:p>
            </p:txBody>
          </p:sp>
          <p:sp>
            <p:nvSpPr>
              <p:cNvPr id="39969" name="Rectangle 33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zh-CN" sz="2000" b="1">
                    <a:solidFill>
                      <a:srgbClr val="FFFFFF"/>
                    </a:solidFill>
                    <a:latin typeface="MS Sans Serif" charset="0"/>
                  </a:rPr>
                  <a:t>6</a:t>
                </a:r>
                <a:endParaRPr kumimoji="1" lang="en-US" altLang="zh-CN" sz="2000" b="1">
                  <a:solidFill>
                    <a:srgbClr val="FFFFFF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9970" name="Text Box 34"/>
            <p:cNvSpPr txBox="1">
              <a:spLocks noChangeArrowheads="1"/>
            </p:cNvSpPr>
            <p:nvPr/>
          </p:nvSpPr>
          <p:spPr bwMode="auto">
            <a:xfrm>
              <a:off x="2688" y="336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2640" y="403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zh-CN" sz="2400" b="1">
                <a:solidFill>
                  <a:srgbClr val="FFFF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72" name="Group 36"/>
          <p:cNvGrpSpPr/>
          <p:nvPr/>
        </p:nvGrpSpPr>
        <p:grpSpPr bwMode="auto">
          <a:xfrm>
            <a:off x="1600200" y="3276600"/>
            <a:ext cx="6858000" cy="671513"/>
            <a:chOff x="912" y="2256"/>
            <a:chExt cx="4320" cy="423"/>
          </a:xfrm>
        </p:grpSpPr>
        <p:grpSp>
          <p:nvGrpSpPr>
            <p:cNvPr id="39973" name="Group 37"/>
            <p:cNvGrpSpPr/>
            <p:nvPr/>
          </p:nvGrpSpPr>
          <p:grpSpPr bwMode="auto">
            <a:xfrm>
              <a:off x="912" y="2256"/>
              <a:ext cx="4320" cy="423"/>
              <a:chOff x="912" y="2256"/>
              <a:chExt cx="4320" cy="423"/>
            </a:xfrm>
          </p:grpSpPr>
          <p:grpSp>
            <p:nvGrpSpPr>
              <p:cNvPr id="39974" name="Group 38"/>
              <p:cNvGrpSpPr/>
              <p:nvPr/>
            </p:nvGrpSpPr>
            <p:grpSpPr bwMode="auto">
              <a:xfrm>
                <a:off x="3217" y="2282"/>
                <a:ext cx="266" cy="98"/>
                <a:chOff x="3217" y="2282"/>
                <a:chExt cx="266" cy="98"/>
              </a:xfrm>
            </p:grpSpPr>
            <p:sp>
              <p:nvSpPr>
                <p:cNvPr id="39975" name="Line 39"/>
                <p:cNvSpPr>
                  <a:spLocks noChangeShapeType="1"/>
                </p:cNvSpPr>
                <p:nvPr/>
              </p:nvSpPr>
              <p:spPr bwMode="auto">
                <a:xfrm>
                  <a:off x="32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76" name="Line 40"/>
                <p:cNvSpPr>
                  <a:spLocks noChangeShapeType="1"/>
                </p:cNvSpPr>
                <p:nvPr/>
              </p:nvSpPr>
              <p:spPr bwMode="auto">
                <a:xfrm>
                  <a:off x="34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9977" name="Group 41"/>
              <p:cNvGrpSpPr/>
              <p:nvPr/>
            </p:nvGrpSpPr>
            <p:grpSpPr bwMode="auto">
              <a:xfrm>
                <a:off x="912" y="2256"/>
                <a:ext cx="4320" cy="423"/>
                <a:chOff x="912" y="2256"/>
                <a:chExt cx="4320" cy="423"/>
              </a:xfrm>
            </p:grpSpPr>
            <p:sp>
              <p:nvSpPr>
                <p:cNvPr id="39978" name="Line 42"/>
                <p:cNvSpPr>
                  <a:spLocks noChangeShapeType="1"/>
                </p:cNvSpPr>
                <p:nvPr/>
              </p:nvSpPr>
              <p:spPr bwMode="auto">
                <a:xfrm>
                  <a:off x="16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79" name="Line 43"/>
                <p:cNvSpPr>
                  <a:spLocks noChangeShapeType="1"/>
                </p:cNvSpPr>
                <p:nvPr/>
              </p:nvSpPr>
              <p:spPr bwMode="auto">
                <a:xfrm>
                  <a:off x="18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0" name="Line 44"/>
                <p:cNvSpPr>
                  <a:spLocks noChangeShapeType="1"/>
                </p:cNvSpPr>
                <p:nvPr/>
              </p:nvSpPr>
              <p:spPr bwMode="auto">
                <a:xfrm>
                  <a:off x="214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1" name="Line 45"/>
                <p:cNvSpPr>
                  <a:spLocks noChangeShapeType="1"/>
                </p:cNvSpPr>
                <p:nvPr/>
              </p:nvSpPr>
              <p:spPr bwMode="auto">
                <a:xfrm>
                  <a:off x="24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2" name="Line 46"/>
                <p:cNvSpPr>
                  <a:spLocks noChangeShapeType="1"/>
                </p:cNvSpPr>
                <p:nvPr/>
              </p:nvSpPr>
              <p:spPr bwMode="auto">
                <a:xfrm>
                  <a:off x="26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3" name="Line 47"/>
                <p:cNvSpPr>
                  <a:spLocks noChangeShapeType="1"/>
                </p:cNvSpPr>
                <p:nvPr/>
              </p:nvSpPr>
              <p:spPr bwMode="auto">
                <a:xfrm>
                  <a:off x="375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4" name="Line 48"/>
                <p:cNvSpPr>
                  <a:spLocks noChangeShapeType="1"/>
                </p:cNvSpPr>
                <p:nvPr/>
              </p:nvSpPr>
              <p:spPr bwMode="auto">
                <a:xfrm>
                  <a:off x="40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5" name="Line 49"/>
                <p:cNvSpPr>
                  <a:spLocks noChangeShapeType="1"/>
                </p:cNvSpPr>
                <p:nvPr/>
              </p:nvSpPr>
              <p:spPr bwMode="auto">
                <a:xfrm>
                  <a:off x="42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6" name="Line 50"/>
                <p:cNvSpPr>
                  <a:spLocks noChangeShapeType="1"/>
                </p:cNvSpPr>
                <p:nvPr/>
              </p:nvSpPr>
              <p:spPr bwMode="auto">
                <a:xfrm>
                  <a:off x="4551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987" name="Line 51"/>
                <p:cNvSpPr>
                  <a:spLocks noChangeShapeType="1"/>
                </p:cNvSpPr>
                <p:nvPr/>
              </p:nvSpPr>
              <p:spPr bwMode="auto">
                <a:xfrm>
                  <a:off x="4816" y="2256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9988" name="Group 52"/>
                <p:cNvGrpSpPr/>
                <p:nvPr/>
              </p:nvGrpSpPr>
              <p:grpSpPr bwMode="auto">
                <a:xfrm>
                  <a:off x="912" y="2256"/>
                  <a:ext cx="4320" cy="423"/>
                  <a:chOff x="912" y="2256"/>
                  <a:chExt cx="4320" cy="423"/>
                </a:xfrm>
              </p:grpSpPr>
              <p:sp>
                <p:nvSpPr>
                  <p:cNvPr id="39989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351"/>
                    <a:ext cx="3984" cy="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FF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90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88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99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9992" name="Group 56"/>
                  <p:cNvGrpSpPr/>
                  <p:nvPr/>
                </p:nvGrpSpPr>
                <p:grpSpPr bwMode="auto">
                  <a:xfrm>
                    <a:off x="912" y="2256"/>
                    <a:ext cx="4320" cy="423"/>
                    <a:chOff x="912" y="2256"/>
                    <a:chExt cx="4320" cy="423"/>
                  </a:xfrm>
                </p:grpSpPr>
                <p:sp>
                  <p:nvSpPr>
                    <p:cNvPr id="39993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9" y="238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-5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4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7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5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5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240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-3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-4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7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4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-2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99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3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-1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2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2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1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3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240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-6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4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2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kumimoji="1" lang="en-US" altLang="zh-CN" sz="2000" b="1">
                          <a:solidFill>
                            <a:srgbClr val="FFFFFF"/>
                          </a:solidFill>
                          <a:latin typeface="MS Sans Serif" charset="0"/>
                        </a:rPr>
                        <a:t>6</a:t>
                      </a:r>
                      <a:endParaRPr kumimoji="1" lang="en-US" altLang="zh-CN" sz="20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5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256"/>
                      <a:ext cx="816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800">
                          <a:solidFill>
                            <a:srgbClr val="FFFF99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40006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2" y="2352"/>
                      <a:ext cx="48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kumimoji="1" lang="zh-CN" altLang="zh-CN" sz="2400" b="1">
                        <a:solidFill>
                          <a:srgbClr val="FFFF99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007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2" y="2352"/>
                      <a:ext cx="480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800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</p:grpSp>
          </p:grpSp>
        </p:grpSp>
        <p:sp>
          <p:nvSpPr>
            <p:cNvPr id="40008" name="Line 72"/>
            <p:cNvSpPr>
              <a:spLocks noChangeShapeType="1"/>
            </p:cNvSpPr>
            <p:nvPr/>
          </p:nvSpPr>
          <p:spPr bwMode="auto">
            <a:xfrm>
              <a:off x="2928" y="225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009" name="Text Box 73"/>
          <p:cNvSpPr txBox="1">
            <a:spLocks noChangeArrowheads="1"/>
          </p:cNvSpPr>
          <p:nvPr/>
        </p:nvSpPr>
        <p:spPr bwMode="auto">
          <a:xfrm>
            <a:off x="7086600" y="25908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3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轴或横轴</a:t>
            </a:r>
          </a:p>
        </p:txBody>
      </p:sp>
      <p:sp>
        <p:nvSpPr>
          <p:cNvPr id="40010" name="Text Box 74"/>
          <p:cNvSpPr txBox="1">
            <a:spLocks noChangeArrowheads="1"/>
          </p:cNvSpPr>
          <p:nvPr/>
        </p:nvSpPr>
        <p:spPr bwMode="auto">
          <a:xfrm>
            <a:off x="4876800" y="228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kumimoji="1" lang="zh-CN" altLang="en-US" sz="3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轴或纵轴</a:t>
            </a:r>
          </a:p>
        </p:txBody>
      </p:sp>
      <p:sp>
        <p:nvSpPr>
          <p:cNvPr id="40011" name="AutoShape 75"/>
          <p:cNvSpPr>
            <a:spLocks noChangeArrowheads="1"/>
          </p:cNvSpPr>
          <p:nvPr/>
        </p:nvSpPr>
        <p:spPr bwMode="auto">
          <a:xfrm>
            <a:off x="4953000" y="2514600"/>
            <a:ext cx="1371600" cy="609600"/>
          </a:xfrm>
          <a:prstGeom prst="cloudCallout">
            <a:avLst>
              <a:gd name="adj1" fmla="val -46181"/>
              <a:gd name="adj2" fmla="val 7005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原点</a:t>
            </a:r>
          </a:p>
        </p:txBody>
      </p:sp>
      <p:sp>
        <p:nvSpPr>
          <p:cNvPr id="40012" name="Text Box 76"/>
          <p:cNvSpPr txBox="1">
            <a:spLocks noChangeArrowheads="1"/>
          </p:cNvSpPr>
          <p:nvPr/>
        </p:nvSpPr>
        <p:spPr bwMode="auto">
          <a:xfrm>
            <a:off x="1066800" y="58674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kumimoji="1" lang="zh-CN" altLang="en-US" sz="3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两条数轴　②互相垂直　③公共原点　　　　　叫平面直角坐标系</a:t>
            </a:r>
          </a:p>
        </p:txBody>
      </p:sp>
      <p:sp>
        <p:nvSpPr>
          <p:cNvPr id="40013" name="AutoShape 77"/>
          <p:cNvSpPr>
            <a:spLocks noChangeArrowheads="1"/>
          </p:cNvSpPr>
          <p:nvPr/>
        </p:nvSpPr>
        <p:spPr bwMode="auto">
          <a:xfrm>
            <a:off x="331788" y="839788"/>
            <a:ext cx="3816350" cy="693737"/>
          </a:xfrm>
          <a:prstGeom prst="wedgeRoundRectCallout">
            <a:avLst>
              <a:gd name="adj1" fmla="val 50208"/>
              <a:gd name="adj2" fmla="val 113616"/>
              <a:gd name="adj3" fmla="val 16667"/>
            </a:avLst>
          </a:prstGeom>
          <a:noFill/>
          <a:ln w="76200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FF00"/>
                </a:solidFill>
                <a:latin typeface="Times New Roman" panose="02020603050405020304" pitchFamily="18" charset="0"/>
              </a:rPr>
              <a:t>平面直角坐标系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09" grpId="0" autoUpdateAnimBg="0"/>
      <p:bldP spid="40010" grpId="0" autoUpdateAnimBg="0"/>
      <p:bldP spid="40011" grpId="0" animBg="1" autoUpdateAnimBg="0"/>
      <p:bldP spid="40012" grpId="0" autoUpdateAnimBg="0"/>
      <p:bldP spid="400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Line 3"/>
          <p:cNvSpPr>
            <a:spLocks noChangeShapeType="1"/>
          </p:cNvSpPr>
          <p:nvPr/>
        </p:nvSpPr>
        <p:spPr bwMode="auto">
          <a:xfrm flipH="1" flipV="1">
            <a:off x="7162800" y="457200"/>
            <a:ext cx="0" cy="26670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 flipV="1">
            <a:off x="7162800" y="3352800"/>
            <a:ext cx="0" cy="28194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rot="1845887" flipH="1" flipV="1">
            <a:off x="2062163" y="360363"/>
            <a:ext cx="0" cy="28194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304800" y="4953000"/>
            <a:ext cx="32004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1981200" y="3733800"/>
            <a:ext cx="0" cy="251460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505200" y="19002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X</a:t>
            </a: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685800" y="1752600"/>
            <a:ext cx="29718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895600" y="16764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4523" name="Group 11"/>
          <p:cNvGrpSpPr/>
          <p:nvPr/>
        </p:nvGrpSpPr>
        <p:grpSpPr bwMode="auto">
          <a:xfrm>
            <a:off x="990600" y="1676400"/>
            <a:ext cx="2209800" cy="76200"/>
            <a:chOff x="1824" y="3168"/>
            <a:chExt cx="1392" cy="48"/>
          </a:xfrm>
        </p:grpSpPr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4529" name="Line 17"/>
          <p:cNvSpPr>
            <a:spLocks noChangeShapeType="1"/>
          </p:cNvSpPr>
          <p:nvPr/>
        </p:nvSpPr>
        <p:spPr bwMode="auto">
          <a:xfrm rot="1845887">
            <a:off x="2230438" y="149701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rot="1845887">
            <a:off x="2425700" y="11699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 rot="1845887">
            <a:off x="1539875" y="265906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rot="1845887">
            <a:off x="1733550" y="23320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rot="1845887">
            <a:off x="2590800" y="8382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rot="1845887">
            <a:off x="1920875" y="20193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5454650" y="1944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981200" y="1676400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66CC"/>
                </a:solidFill>
                <a:latin typeface="Times New Roman" panose="02020603050405020304" pitchFamily="18" charset="0"/>
              </a:rPr>
              <a:t>O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0" y="1158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幼圆" panose="02010509060101010101" pitchFamily="49" charset="-122"/>
                <a:ea typeface="幼圆" panose="02010509060101010101" pitchFamily="49" charset="-122"/>
              </a:rPr>
              <a:t>选择：下面四个图形中，是平面直角坐标系的是（    ）</a:t>
            </a:r>
          </a:p>
        </p:txBody>
      </p:sp>
      <p:grpSp>
        <p:nvGrpSpPr>
          <p:cNvPr id="64538" name="Group 26"/>
          <p:cNvGrpSpPr/>
          <p:nvPr/>
        </p:nvGrpSpPr>
        <p:grpSpPr bwMode="auto">
          <a:xfrm>
            <a:off x="539750" y="87313"/>
            <a:ext cx="3505200" cy="2835275"/>
            <a:chOff x="336" y="60"/>
            <a:chExt cx="2208" cy="1786"/>
          </a:xfrm>
        </p:grpSpPr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336" y="1051"/>
              <a:ext cx="22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66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000" b="1">
                  <a:latin typeface="Times New Roman" panose="02020603050405020304" pitchFamily="18" charset="0"/>
                </a:rPr>
                <a:t>-3   -2  -1      1   2   3 </a:t>
              </a:r>
            </a:p>
          </p:txBody>
        </p:sp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 rot="2004846">
              <a:off x="1149" y="60"/>
              <a:ext cx="27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66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kumimoji="1" lang="en-US" altLang="zh-CN" sz="20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1</a:t>
              </a:r>
            </a:p>
            <a:p>
              <a:endParaRPr kumimoji="1" lang="en-US" altLang="zh-CN" sz="20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-3</a:t>
              </a:r>
            </a:p>
            <a:p>
              <a:endParaRPr kumimoji="1" lang="en-US" altLang="zh-CN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64541" name="Text Box 29"/>
            <p:cNvSpPr txBox="1">
              <a:spLocks noChangeArrowheads="1"/>
            </p:cNvSpPr>
            <p:nvPr/>
          </p:nvSpPr>
          <p:spPr bwMode="auto">
            <a:xfrm>
              <a:off x="1713" y="554"/>
              <a:ext cx="2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000" b="1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7162800" y="4421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7162800" y="4040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7162800" y="57737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>
            <a:off x="7162800" y="53927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>
            <a:off x="7162800" y="365918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>
            <a:off x="7162800" y="50292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>
            <a:off x="7162800" y="1468438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>
            <a:off x="7162800" y="1108075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>
            <a:off x="7162800" y="274796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>
            <a:off x="7162800" y="23876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>
            <a:off x="7162800" y="3048000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>
            <a:off x="7162800" y="2043113"/>
            <a:ext cx="762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>
            <a:off x="2667000" y="48768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5638800" y="4724400"/>
            <a:ext cx="29718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>
            <a:off x="7848600" y="46482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7" name="Line 45"/>
          <p:cNvSpPr>
            <a:spLocks noChangeShapeType="1"/>
          </p:cNvSpPr>
          <p:nvPr/>
        </p:nvSpPr>
        <p:spPr bwMode="auto">
          <a:xfrm>
            <a:off x="5638800" y="1828800"/>
            <a:ext cx="2971800" cy="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7848600" y="1752600"/>
            <a:ext cx="0" cy="7620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4559" name="Group 47"/>
          <p:cNvGrpSpPr/>
          <p:nvPr/>
        </p:nvGrpSpPr>
        <p:grpSpPr bwMode="auto">
          <a:xfrm>
            <a:off x="5943600" y="4648200"/>
            <a:ext cx="2209800" cy="76200"/>
            <a:chOff x="1824" y="3168"/>
            <a:chExt cx="1392" cy="48"/>
          </a:xfrm>
        </p:grpSpPr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4565" name="Group 53"/>
          <p:cNvGrpSpPr/>
          <p:nvPr/>
        </p:nvGrpSpPr>
        <p:grpSpPr bwMode="auto">
          <a:xfrm>
            <a:off x="762000" y="4876800"/>
            <a:ext cx="2209800" cy="76200"/>
            <a:chOff x="1824" y="3168"/>
            <a:chExt cx="1392" cy="48"/>
          </a:xfrm>
        </p:grpSpPr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4571" name="Group 59"/>
          <p:cNvGrpSpPr/>
          <p:nvPr/>
        </p:nvGrpSpPr>
        <p:grpSpPr bwMode="auto">
          <a:xfrm>
            <a:off x="5943600" y="1752600"/>
            <a:ext cx="2209800" cy="76200"/>
            <a:chOff x="1824" y="3168"/>
            <a:chExt cx="1392" cy="48"/>
          </a:xfrm>
        </p:grpSpPr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>
              <a:off x="278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3216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74" name="Line 62"/>
            <p:cNvSpPr>
              <a:spLocks noChangeShapeType="1"/>
            </p:cNvSpPr>
            <p:nvPr/>
          </p:nvSpPr>
          <p:spPr bwMode="auto">
            <a:xfrm>
              <a:off x="1824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75" name="Line 63"/>
            <p:cNvSpPr>
              <a:spLocks noChangeShapeType="1"/>
            </p:cNvSpPr>
            <p:nvPr/>
          </p:nvSpPr>
          <p:spPr bwMode="auto">
            <a:xfrm>
              <a:off x="211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76" name="Line 64"/>
            <p:cNvSpPr>
              <a:spLocks noChangeShapeType="1"/>
            </p:cNvSpPr>
            <p:nvPr/>
          </p:nvSpPr>
          <p:spPr bwMode="auto">
            <a:xfrm>
              <a:off x="2352" y="3168"/>
              <a:ext cx="0" cy="48"/>
            </a:xfrm>
            <a:prstGeom prst="line">
              <a:avLst/>
            </a:prstGeom>
            <a:noFill/>
            <a:ln w="76200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3352800" y="50244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X</a:t>
            </a: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8604250" y="45085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X</a:t>
            </a: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2051050" y="35734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1431925" y="29368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）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64581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6021388"/>
            <a:ext cx="762000" cy="357187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66"/>
                </a:solidFill>
                <a:latin typeface="Times New Roman" panose="02020603050405020304" pitchFamily="18" charset="0"/>
                <a:hlinkClick r:id="rId2" action="ppaction://hlinksldjump"/>
              </a:rPr>
              <a:t>教程</a:t>
            </a:r>
            <a:endParaRPr kumimoji="1" lang="zh-CN" alt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4582" name="Text Box 70"/>
          <p:cNvSpPr txBox="1">
            <a:spLocks noChangeArrowheads="1"/>
          </p:cNvSpPr>
          <p:nvPr/>
        </p:nvSpPr>
        <p:spPr bwMode="auto">
          <a:xfrm>
            <a:off x="5651500" y="1700213"/>
            <a:ext cx="3946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 3 </a:t>
            </a:r>
            <a:r>
              <a:rPr kumimoji="1" lang="en-US" altLang="zh-CN" sz="2000">
                <a:latin typeface="Times New Roman" panose="02020603050405020304" pitchFamily="18" charset="0"/>
              </a:rPr>
              <a:t>   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2    1     -1   -2   -3  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 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64583" name="Text Box 71"/>
          <p:cNvSpPr txBox="1">
            <a:spLocks noChangeArrowheads="1"/>
          </p:cNvSpPr>
          <p:nvPr/>
        </p:nvSpPr>
        <p:spPr bwMode="auto">
          <a:xfrm>
            <a:off x="8645525" y="1628775"/>
            <a:ext cx="498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X</a:t>
            </a: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7202488" y="59848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0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7164388" y="2852738"/>
            <a:ext cx="103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）</a:t>
            </a: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6804025" y="549275"/>
            <a:ext cx="457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en-US" altLang="zh-CN" sz="2400" b="1">
              <a:latin typeface="Times New Roman" panose="02020603050405020304" pitchFamily="18" charset="0"/>
            </a:endParaRPr>
          </a:p>
          <a:p>
            <a:r>
              <a:rPr kumimoji="1" lang="en-US" altLang="zh-CN" sz="2400" b="1">
                <a:latin typeface="Times New Roman" panose="02020603050405020304" pitchFamily="18" charset="0"/>
              </a:rPr>
              <a:t>2</a:t>
            </a:r>
          </a:p>
          <a:p>
            <a:r>
              <a:rPr kumimoji="1" lang="en-US" altLang="zh-CN" sz="2400" b="1">
                <a:latin typeface="Times New Roman" panose="02020603050405020304" pitchFamily="18" charset="0"/>
              </a:rPr>
              <a:t>1</a:t>
            </a:r>
          </a:p>
          <a:p>
            <a:endParaRPr kumimoji="1" lang="en-US" altLang="zh-CN" sz="2400" b="1">
              <a:latin typeface="Times New Roman" panose="02020603050405020304" pitchFamily="18" charset="0"/>
            </a:endParaRPr>
          </a:p>
          <a:p>
            <a:r>
              <a:rPr kumimoji="1" lang="en-US" altLang="zh-CN" sz="2400" b="1">
                <a:latin typeface="Times New Roman" panose="02020603050405020304" pitchFamily="18" charset="0"/>
              </a:rPr>
              <a:t>-1</a:t>
            </a:r>
          </a:p>
          <a:p>
            <a:r>
              <a:rPr kumimoji="1" lang="en-US" altLang="zh-CN" sz="2400" b="1">
                <a:latin typeface="Times New Roman" panose="02020603050405020304" pitchFamily="18" charset="0"/>
              </a:rPr>
              <a:t>-2</a:t>
            </a:r>
          </a:p>
          <a:p>
            <a:endParaRPr kumimoji="1" lang="en-US" altLang="zh-CN" sz="2400" b="1">
              <a:latin typeface="Times New Roman" panose="02020603050405020304" pitchFamily="18" charset="0"/>
            </a:endParaRPr>
          </a:p>
          <a:p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  <p:sp>
        <p:nvSpPr>
          <p:cNvPr id="64587" name="Text Box 75"/>
          <p:cNvSpPr txBox="1">
            <a:spLocks noChangeArrowheads="1"/>
          </p:cNvSpPr>
          <p:nvPr/>
        </p:nvSpPr>
        <p:spPr bwMode="auto">
          <a:xfrm>
            <a:off x="6877050" y="1844675"/>
            <a:ext cx="45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000" b="1">
                <a:solidFill>
                  <a:srgbClr val="FF66CC"/>
                </a:solidFill>
                <a:latin typeface="Times New Roman" panose="02020603050405020304" pitchFamily="18" charset="0"/>
              </a:rPr>
              <a:t>O</a:t>
            </a:r>
            <a:endParaRPr kumimoji="1" lang="en-US" altLang="zh-CN" sz="2000">
              <a:latin typeface="Times New Roman" panose="02020603050405020304" pitchFamily="18" charset="0"/>
            </a:endParaRPr>
          </a:p>
        </p:txBody>
      </p:sp>
      <p:grpSp>
        <p:nvGrpSpPr>
          <p:cNvPr id="64588" name="Group 76"/>
          <p:cNvGrpSpPr/>
          <p:nvPr/>
        </p:nvGrpSpPr>
        <p:grpSpPr bwMode="auto">
          <a:xfrm>
            <a:off x="304800" y="3200400"/>
            <a:ext cx="3505200" cy="3546475"/>
            <a:chOff x="192" y="2016"/>
            <a:chExt cx="2208" cy="2234"/>
          </a:xfrm>
        </p:grpSpPr>
        <p:grpSp>
          <p:nvGrpSpPr>
            <p:cNvPr id="64589" name="Group 77"/>
            <p:cNvGrpSpPr/>
            <p:nvPr/>
          </p:nvGrpSpPr>
          <p:grpSpPr bwMode="auto">
            <a:xfrm>
              <a:off x="1248" y="2400"/>
              <a:ext cx="48" cy="1332"/>
              <a:chOff x="2544" y="2689"/>
              <a:chExt cx="48" cy="1332"/>
            </a:xfrm>
          </p:grpSpPr>
          <p:sp>
            <p:nvSpPr>
              <p:cNvPr id="64590" name="Line 78"/>
              <p:cNvSpPr>
                <a:spLocks noChangeShapeType="1"/>
              </p:cNvSpPr>
              <p:nvPr/>
            </p:nvSpPr>
            <p:spPr bwMode="auto">
              <a:xfrm>
                <a:off x="2544" y="316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591" name="Line 79"/>
              <p:cNvSpPr>
                <a:spLocks noChangeShapeType="1"/>
              </p:cNvSpPr>
              <p:nvPr/>
            </p:nvSpPr>
            <p:spPr bwMode="auto">
              <a:xfrm>
                <a:off x="2544" y="292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592" name="Line 80"/>
              <p:cNvSpPr>
                <a:spLocks noChangeShapeType="1"/>
              </p:cNvSpPr>
              <p:nvPr/>
            </p:nvSpPr>
            <p:spPr bwMode="auto">
              <a:xfrm>
                <a:off x="2544" y="4021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593" name="Line 81"/>
              <p:cNvSpPr>
                <a:spLocks noChangeShapeType="1"/>
              </p:cNvSpPr>
              <p:nvPr/>
            </p:nvSpPr>
            <p:spPr bwMode="auto">
              <a:xfrm>
                <a:off x="2544" y="3781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594" name="Line 82"/>
              <p:cNvSpPr>
                <a:spLocks noChangeShapeType="1"/>
              </p:cNvSpPr>
              <p:nvPr/>
            </p:nvSpPr>
            <p:spPr bwMode="auto">
              <a:xfrm>
                <a:off x="2544" y="2689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4595" name="Line 83"/>
              <p:cNvSpPr>
                <a:spLocks noChangeShapeType="1"/>
              </p:cNvSpPr>
              <p:nvPr/>
            </p:nvSpPr>
            <p:spPr bwMode="auto">
              <a:xfrm>
                <a:off x="2544" y="3552"/>
                <a:ext cx="48" cy="0"/>
              </a:xfrm>
              <a:prstGeom prst="line">
                <a:avLst/>
              </a:prstGeom>
              <a:noFill/>
              <a:ln w="76200">
                <a:solidFill>
                  <a:srgbClr val="660033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4596" name="Text Box 84"/>
            <p:cNvSpPr txBox="1">
              <a:spLocks noChangeArrowheads="1"/>
            </p:cNvSpPr>
            <p:nvPr/>
          </p:nvSpPr>
          <p:spPr bwMode="auto">
            <a:xfrm>
              <a:off x="192" y="307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-3   -2  -1      1   2   3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597" name="Text Box 85"/>
            <p:cNvSpPr txBox="1">
              <a:spLocks noChangeArrowheads="1"/>
            </p:cNvSpPr>
            <p:nvPr/>
          </p:nvSpPr>
          <p:spPr bwMode="auto">
            <a:xfrm>
              <a:off x="960" y="2016"/>
              <a:ext cx="276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kumimoji="1" lang="en-US" altLang="zh-CN" sz="24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  <a:p>
              <a:endParaRPr kumimoji="1" lang="en-US" altLang="zh-CN" sz="24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  <a:p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598" name="Text Box 86"/>
            <p:cNvSpPr txBox="1">
              <a:spLocks noChangeArrowheads="1"/>
            </p:cNvSpPr>
            <p:nvPr/>
          </p:nvSpPr>
          <p:spPr bwMode="auto">
            <a:xfrm>
              <a:off x="1046" y="3962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C</a:t>
              </a:r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）</a:t>
              </a:r>
              <a:endParaRPr kumimoji="1"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599" name="Text Box 87"/>
            <p:cNvSpPr txBox="1">
              <a:spLocks noChangeArrowheads="1"/>
            </p:cNvSpPr>
            <p:nvPr/>
          </p:nvSpPr>
          <p:spPr bwMode="auto">
            <a:xfrm>
              <a:off x="1198" y="3081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solidFill>
                    <a:srgbClr val="FF66CC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4600" name="Group 88"/>
          <p:cNvGrpSpPr/>
          <p:nvPr/>
        </p:nvGrpSpPr>
        <p:grpSpPr bwMode="auto">
          <a:xfrm>
            <a:off x="5508625" y="3068638"/>
            <a:ext cx="3505200" cy="3571875"/>
            <a:chOff x="3456" y="1952"/>
            <a:chExt cx="2208" cy="2250"/>
          </a:xfrm>
        </p:grpSpPr>
        <p:sp>
          <p:nvSpPr>
            <p:cNvPr id="64601" name="Text Box 89"/>
            <p:cNvSpPr txBox="1">
              <a:spLocks noChangeArrowheads="1"/>
            </p:cNvSpPr>
            <p:nvPr/>
          </p:nvSpPr>
          <p:spPr bwMode="auto">
            <a:xfrm>
              <a:off x="3456" y="2928"/>
              <a:ext cx="22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-3   -2  -1      1   2   3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602" name="Text Box 90"/>
            <p:cNvSpPr txBox="1">
              <a:spLocks noChangeArrowheads="1"/>
            </p:cNvSpPr>
            <p:nvPr/>
          </p:nvSpPr>
          <p:spPr bwMode="auto">
            <a:xfrm>
              <a:off x="4284" y="1952"/>
              <a:ext cx="276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kumimoji="1" lang="en-US" altLang="zh-CN" sz="24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  <a:p>
              <a:endParaRPr kumimoji="1" lang="en-US" altLang="zh-CN" sz="2400" b="1">
                <a:latin typeface="Times New Roman" panose="02020603050405020304" pitchFamily="18" charset="0"/>
              </a:endParaRP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  <a:p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603" name="Text Box 91"/>
            <p:cNvSpPr txBox="1">
              <a:spLocks noChangeArrowheads="1"/>
            </p:cNvSpPr>
            <p:nvPr/>
          </p:nvSpPr>
          <p:spPr bwMode="auto">
            <a:xfrm>
              <a:off x="4560" y="211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4604" name="Text Box 92"/>
            <p:cNvSpPr txBox="1">
              <a:spLocks noChangeArrowheads="1"/>
            </p:cNvSpPr>
            <p:nvPr/>
          </p:nvSpPr>
          <p:spPr bwMode="auto">
            <a:xfrm>
              <a:off x="4262" y="3914"/>
              <a:ext cx="6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D</a:t>
              </a:r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）</a:t>
              </a:r>
              <a:endParaRPr kumimoji="1"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4605" name="Text Box 93"/>
            <p:cNvSpPr txBox="1">
              <a:spLocks noChangeArrowheads="1"/>
            </p:cNvSpPr>
            <p:nvPr/>
          </p:nvSpPr>
          <p:spPr bwMode="auto">
            <a:xfrm>
              <a:off x="4462" y="2937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solidFill>
                    <a:srgbClr val="FF66CC"/>
                  </a:solidFill>
                  <a:latin typeface="Times New Roman" panose="02020603050405020304" pitchFamily="18" charset="0"/>
                </a:rPr>
                <a:t>O</a:t>
              </a:r>
              <a:endParaRPr kumimoji="1" lang="en-US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64606" name="Text Box 94"/>
          <p:cNvSpPr txBox="1">
            <a:spLocks noChangeArrowheads="1"/>
          </p:cNvSpPr>
          <p:nvPr/>
        </p:nvSpPr>
        <p:spPr bwMode="auto">
          <a:xfrm>
            <a:off x="8153400" y="1524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3300"/>
                </a:solidFill>
                <a:hlinkClick r:id="" action="ppaction://noaction">
                  <a:snd r:embed="rId3" name="laser.wav"/>
                </a:hlinkClick>
              </a:rPr>
              <a:t>D</a:t>
            </a:r>
            <a:endParaRPr lang="en-US" altLang="zh-CN" sz="28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624638" cy="1219200"/>
          </a:xfrm>
        </p:spPr>
        <p:txBody>
          <a:bodyPr/>
          <a:lstStyle/>
          <a:p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Tx/>
              <a:buNone/>
            </a:pPr>
            <a:r>
              <a:rPr lang="zh-CN" altLang="en-US" b="1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在方格图中建立平面直角坐标系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04800" y="4648200"/>
            <a:ext cx="495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3300"/>
                </a:solidFill>
              </a:rPr>
              <a:t>注意事项</a:t>
            </a:r>
            <a:r>
              <a:rPr lang="en-US" altLang="zh-CN" sz="2400" b="1">
                <a:solidFill>
                  <a:srgbClr val="FF3300"/>
                </a:solidFill>
              </a:rPr>
              <a:t>:</a:t>
            </a:r>
            <a:r>
              <a:rPr lang="zh-CN" altLang="en-US" sz="2400" b="1">
                <a:solidFill>
                  <a:srgbClr val="FF3300"/>
                </a:solidFill>
              </a:rPr>
              <a:t>在画平面直角坐标系时，一定要画</a:t>
            </a:r>
            <a:r>
              <a:rPr lang="en-US" altLang="zh-CN" sz="2400" b="1">
                <a:solidFill>
                  <a:srgbClr val="FF3300"/>
                </a:solidFill>
              </a:rPr>
              <a:t>x</a:t>
            </a:r>
            <a:r>
              <a:rPr lang="zh-CN" altLang="en-US" sz="2400" b="1">
                <a:solidFill>
                  <a:srgbClr val="FF3300"/>
                </a:solidFill>
              </a:rPr>
              <a:t>轴、</a:t>
            </a:r>
            <a:r>
              <a:rPr lang="en-US" altLang="zh-CN" sz="2400" b="1">
                <a:solidFill>
                  <a:srgbClr val="FF3300"/>
                </a:solidFill>
              </a:rPr>
              <a:t>y</a:t>
            </a:r>
            <a:r>
              <a:rPr lang="zh-CN" altLang="en-US" sz="2400" b="1">
                <a:solidFill>
                  <a:srgbClr val="FF3300"/>
                </a:solidFill>
              </a:rPr>
              <a:t>轴的正方向，即箭头，标出原点</a:t>
            </a:r>
            <a:r>
              <a:rPr lang="en-US" altLang="zh-CN" sz="2400" b="1">
                <a:solidFill>
                  <a:srgbClr val="FF3300"/>
                </a:solidFill>
              </a:rPr>
              <a:t>O,</a:t>
            </a:r>
            <a:r>
              <a:rPr lang="zh-CN" altLang="en-US" sz="2400" b="1">
                <a:solidFill>
                  <a:srgbClr val="FF3300"/>
                </a:solidFill>
              </a:rPr>
              <a:t>单位长度要统一（长度不统一的情况目前不要求）</a:t>
            </a:r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2286000" cy="10509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66FF"/>
                  </a:solidFill>
                  <a:rou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动手画一画</a:t>
            </a:r>
          </a:p>
        </p:txBody>
      </p:sp>
      <p:grpSp>
        <p:nvGrpSpPr>
          <p:cNvPr id="60449" name="Group 33"/>
          <p:cNvGrpSpPr/>
          <p:nvPr/>
        </p:nvGrpSpPr>
        <p:grpSpPr bwMode="auto">
          <a:xfrm>
            <a:off x="3581400" y="1524000"/>
            <a:ext cx="4932363" cy="4418013"/>
            <a:chOff x="0" y="0"/>
            <a:chExt cx="3107" cy="2783"/>
          </a:xfrm>
        </p:grpSpPr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 flipV="1">
              <a:off x="35" y="1392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1" name="Text Box 35"/>
            <p:cNvSpPr txBox="1">
              <a:spLocks noChangeArrowheads="1"/>
            </p:cNvSpPr>
            <p:nvPr/>
          </p:nvSpPr>
          <p:spPr bwMode="auto">
            <a:xfrm>
              <a:off x="2819" y="1353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x</a:t>
              </a:r>
              <a:endParaRPr lang="en-US" altLang="zh-CN"/>
            </a:p>
          </p:txBody>
        </p:sp>
        <p:sp>
          <p:nvSpPr>
            <p:cNvPr id="60452" name="Line 36"/>
            <p:cNvSpPr>
              <a:spLocks noChangeShapeType="1"/>
            </p:cNvSpPr>
            <p:nvPr/>
          </p:nvSpPr>
          <p:spPr bwMode="auto">
            <a:xfrm>
              <a:off x="963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3" name="Line 37"/>
            <p:cNvSpPr>
              <a:spLocks noChangeShapeType="1"/>
            </p:cNvSpPr>
            <p:nvPr/>
          </p:nvSpPr>
          <p:spPr bwMode="auto">
            <a:xfrm>
              <a:off x="548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4" name="Line 38"/>
            <p:cNvSpPr>
              <a:spLocks noChangeShapeType="1"/>
            </p:cNvSpPr>
            <p:nvPr/>
          </p:nvSpPr>
          <p:spPr bwMode="auto">
            <a:xfrm>
              <a:off x="134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5" name="Line 39"/>
            <p:cNvSpPr>
              <a:spLocks noChangeShapeType="1"/>
            </p:cNvSpPr>
            <p:nvPr/>
          </p:nvSpPr>
          <p:spPr bwMode="auto">
            <a:xfrm>
              <a:off x="1699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6" name="Line 40"/>
            <p:cNvSpPr>
              <a:spLocks noChangeShapeType="1"/>
            </p:cNvSpPr>
            <p:nvPr/>
          </p:nvSpPr>
          <p:spPr bwMode="auto">
            <a:xfrm>
              <a:off x="2114" y="1319"/>
              <a:ext cx="0" cy="5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7" name="Line 41"/>
            <p:cNvSpPr>
              <a:spLocks noChangeShapeType="1"/>
            </p:cNvSpPr>
            <p:nvPr/>
          </p:nvSpPr>
          <p:spPr bwMode="auto">
            <a:xfrm>
              <a:off x="2528" y="1319"/>
              <a:ext cx="0" cy="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58" name="Text Box 42"/>
            <p:cNvSpPr txBox="1">
              <a:spLocks noChangeArrowheads="1"/>
            </p:cNvSpPr>
            <p:nvPr/>
          </p:nvSpPr>
          <p:spPr bwMode="auto">
            <a:xfrm>
              <a:off x="1101" y="1344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  <a:endParaRPr lang="en-US" altLang="zh-CN"/>
            </a:p>
          </p:txBody>
        </p:sp>
        <p:sp>
          <p:nvSpPr>
            <p:cNvPr id="60459" name="Text Box 43"/>
            <p:cNvSpPr txBox="1">
              <a:spLocks noChangeArrowheads="1"/>
            </p:cNvSpPr>
            <p:nvPr/>
          </p:nvSpPr>
          <p:spPr bwMode="auto">
            <a:xfrm>
              <a:off x="1619" y="137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  <a:endParaRPr lang="en-US" altLang="zh-CN"/>
            </a:p>
          </p:txBody>
        </p:sp>
        <p:sp>
          <p:nvSpPr>
            <p:cNvPr id="60460" name="Text Box 44"/>
            <p:cNvSpPr txBox="1">
              <a:spLocks noChangeArrowheads="1"/>
            </p:cNvSpPr>
            <p:nvPr/>
          </p:nvSpPr>
          <p:spPr bwMode="auto">
            <a:xfrm>
              <a:off x="2003" y="1376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  <a:endParaRPr lang="en-US" altLang="zh-CN"/>
            </a:p>
          </p:txBody>
        </p:sp>
        <p:sp>
          <p:nvSpPr>
            <p:cNvPr id="60461" name="Text Box 45"/>
            <p:cNvSpPr txBox="1">
              <a:spLocks noChangeArrowheads="1"/>
            </p:cNvSpPr>
            <p:nvPr/>
          </p:nvSpPr>
          <p:spPr bwMode="auto">
            <a:xfrm>
              <a:off x="2435" y="1376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  <a:endParaRPr lang="en-US" altLang="zh-CN"/>
            </a:p>
          </p:txBody>
        </p:sp>
        <p:sp>
          <p:nvSpPr>
            <p:cNvPr id="60462" name="Text Box 46"/>
            <p:cNvSpPr txBox="1">
              <a:spLocks noChangeArrowheads="1"/>
            </p:cNvSpPr>
            <p:nvPr/>
          </p:nvSpPr>
          <p:spPr bwMode="auto">
            <a:xfrm>
              <a:off x="816" y="1376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-1</a:t>
              </a:r>
              <a:endParaRPr lang="en-US" altLang="zh-CN"/>
            </a:p>
          </p:txBody>
        </p:sp>
        <p:sp>
          <p:nvSpPr>
            <p:cNvPr id="60463" name="Text Box 47"/>
            <p:cNvSpPr txBox="1">
              <a:spLocks noChangeArrowheads="1"/>
            </p:cNvSpPr>
            <p:nvPr/>
          </p:nvSpPr>
          <p:spPr bwMode="auto">
            <a:xfrm>
              <a:off x="384" y="1392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-2</a:t>
              </a:r>
              <a:endParaRPr lang="en-US" altLang="zh-CN"/>
            </a:p>
          </p:txBody>
        </p:sp>
        <p:sp>
          <p:nvSpPr>
            <p:cNvPr id="60464" name="Text Box 48"/>
            <p:cNvSpPr txBox="1">
              <a:spLocks noChangeArrowheads="1"/>
            </p:cNvSpPr>
            <p:nvPr/>
          </p:nvSpPr>
          <p:spPr bwMode="auto">
            <a:xfrm>
              <a:off x="0" y="1376"/>
              <a:ext cx="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-3</a:t>
              </a:r>
              <a:endParaRPr lang="en-US" altLang="zh-CN"/>
            </a:p>
          </p:txBody>
        </p:sp>
        <p:sp>
          <p:nvSpPr>
            <p:cNvPr id="60465" name="Line 49"/>
            <p:cNvSpPr>
              <a:spLocks noChangeShapeType="1"/>
            </p:cNvSpPr>
            <p:nvPr/>
          </p:nvSpPr>
          <p:spPr bwMode="auto">
            <a:xfrm rot="16200000">
              <a:off x="1323" y="1709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66" name="Line 50"/>
            <p:cNvSpPr>
              <a:spLocks noChangeShapeType="1"/>
            </p:cNvSpPr>
            <p:nvPr/>
          </p:nvSpPr>
          <p:spPr bwMode="auto">
            <a:xfrm rot="16200000" flipV="1">
              <a:off x="-12" y="1438"/>
              <a:ext cx="268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67" name="Line 51"/>
            <p:cNvSpPr>
              <a:spLocks noChangeShapeType="1"/>
            </p:cNvSpPr>
            <p:nvPr/>
          </p:nvSpPr>
          <p:spPr bwMode="auto">
            <a:xfrm rot="16200000">
              <a:off x="1312" y="2092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 rot="16200000">
              <a:off x="1312" y="2483"/>
              <a:ext cx="0" cy="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69" name="Line 53"/>
            <p:cNvSpPr>
              <a:spLocks noChangeShapeType="1"/>
            </p:cNvSpPr>
            <p:nvPr/>
          </p:nvSpPr>
          <p:spPr bwMode="auto">
            <a:xfrm rot="16200000">
              <a:off x="1311" y="978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 rot="16200000">
              <a:off x="1311" y="570"/>
              <a:ext cx="0" cy="7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471" name="Text Box 55"/>
            <p:cNvSpPr txBox="1">
              <a:spLocks noChangeArrowheads="1"/>
            </p:cNvSpPr>
            <p:nvPr/>
          </p:nvSpPr>
          <p:spPr bwMode="auto">
            <a:xfrm>
              <a:off x="1101" y="864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  <a:endParaRPr lang="en-US" altLang="zh-CN"/>
            </a:p>
          </p:txBody>
        </p:sp>
        <p:sp>
          <p:nvSpPr>
            <p:cNvPr id="60472" name="Text Box 56"/>
            <p:cNvSpPr txBox="1">
              <a:spLocks noChangeArrowheads="1"/>
            </p:cNvSpPr>
            <p:nvPr/>
          </p:nvSpPr>
          <p:spPr bwMode="auto">
            <a:xfrm>
              <a:off x="1101" y="432"/>
              <a:ext cx="2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  <a:endParaRPr lang="en-US" altLang="zh-CN"/>
            </a:p>
          </p:txBody>
        </p:sp>
        <p:sp>
          <p:nvSpPr>
            <p:cNvPr id="60473" name="Text Box 57"/>
            <p:cNvSpPr txBox="1">
              <a:spLocks noChangeArrowheads="1"/>
            </p:cNvSpPr>
            <p:nvPr/>
          </p:nvSpPr>
          <p:spPr bwMode="auto">
            <a:xfrm>
              <a:off x="1043" y="1584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-1</a:t>
              </a:r>
              <a:endParaRPr lang="en-US" altLang="zh-CN"/>
            </a:p>
          </p:txBody>
        </p:sp>
        <p:sp>
          <p:nvSpPr>
            <p:cNvPr id="60474" name="Text Box 58"/>
            <p:cNvSpPr txBox="1">
              <a:spLocks noChangeArrowheads="1"/>
            </p:cNvSpPr>
            <p:nvPr/>
          </p:nvSpPr>
          <p:spPr bwMode="auto">
            <a:xfrm>
              <a:off x="1057" y="1968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-2</a:t>
              </a:r>
              <a:endParaRPr lang="en-US" altLang="zh-CN"/>
            </a:p>
          </p:txBody>
        </p:sp>
        <p:sp>
          <p:nvSpPr>
            <p:cNvPr id="60475" name="Text Box 59"/>
            <p:cNvSpPr txBox="1">
              <a:spLocks noChangeArrowheads="1"/>
            </p:cNvSpPr>
            <p:nvPr/>
          </p:nvSpPr>
          <p:spPr bwMode="auto">
            <a:xfrm>
              <a:off x="1057" y="2400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</a:rPr>
                <a:t>-3</a:t>
              </a:r>
              <a:endParaRPr lang="en-US" altLang="zh-CN"/>
            </a:p>
          </p:txBody>
        </p:sp>
        <p:sp>
          <p:nvSpPr>
            <p:cNvPr id="60476" name="Text Box 60"/>
            <p:cNvSpPr txBox="1">
              <a:spLocks noChangeArrowheads="1"/>
            </p:cNvSpPr>
            <p:nvPr/>
          </p:nvSpPr>
          <p:spPr bwMode="auto">
            <a:xfrm>
              <a:off x="1425" y="0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y</a:t>
              </a:r>
              <a:endParaRPr lang="en-US" altLang="zh-CN"/>
            </a:p>
          </p:txBody>
        </p:sp>
        <p:sp>
          <p:nvSpPr>
            <p:cNvPr id="60477" name="Text Box 61"/>
            <p:cNvSpPr txBox="1">
              <a:spLocks noChangeArrowheads="1"/>
            </p:cNvSpPr>
            <p:nvPr/>
          </p:nvSpPr>
          <p:spPr bwMode="auto">
            <a:xfrm>
              <a:off x="2051" y="681"/>
              <a:ext cx="4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zh-CN"/>
            </a:p>
          </p:txBody>
        </p:sp>
        <p:sp>
          <p:nvSpPr>
            <p:cNvPr id="60478" name="Oval 62"/>
            <p:cNvSpPr>
              <a:spLocks noChangeArrowheads="1"/>
            </p:cNvSpPr>
            <p:nvPr/>
          </p:nvSpPr>
          <p:spPr bwMode="auto">
            <a:xfrm rot="16200000">
              <a:off x="2050" y="980"/>
              <a:ext cx="57" cy="57"/>
            </a:xfrm>
            <a:prstGeom prst="ellipse">
              <a:avLst/>
            </a:prstGeom>
            <a:solidFill>
              <a:schemeClr val="bg1"/>
            </a:solidFill>
            <a:ln w="79375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581400" cy="1143000"/>
          </a:xfrm>
        </p:spPr>
        <p:txBody>
          <a:bodyPr/>
          <a:lstStyle/>
          <a:p>
            <a:r>
              <a:rPr lang="en-US" altLang="zh-CN" b="1" dirty="0">
                <a:solidFill>
                  <a:srgbClr val="0066FF"/>
                </a:solidFill>
              </a:rPr>
              <a:t>1.</a:t>
            </a:r>
            <a:r>
              <a:rPr lang="zh-CN" altLang="en-US" b="1" dirty="0">
                <a:solidFill>
                  <a:srgbClr val="0066FF"/>
                </a:solidFill>
              </a:rPr>
              <a:t>由点找坐标</a:t>
            </a:r>
            <a:r>
              <a:rPr lang="zh-CN" altLang="en-US" dirty="0">
                <a:solidFill>
                  <a:srgbClr val="FF3300"/>
                </a:solidFill>
              </a:rPr>
              <a:t>：</a:t>
            </a:r>
          </a:p>
        </p:txBody>
      </p:sp>
      <p:sp>
        <p:nvSpPr>
          <p:cNvPr id="75780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179388" y="1144588"/>
            <a:ext cx="3355975" cy="1031875"/>
          </a:xfrm>
          <a:prstGeom prst="cloudCallout">
            <a:avLst>
              <a:gd name="adj1" fmla="val 47444"/>
              <a:gd name="adj2" fmla="val 96616"/>
            </a:avLst>
          </a:prstGeom>
          <a:solidFill>
            <a:srgbClr val="CCFFFF"/>
          </a:solidFill>
          <a:ln>
            <a:solidFill>
              <a:srgbClr val="FF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>
                <a:solidFill>
                  <a:srgbClr val="FF3300"/>
                </a:solidFill>
                <a:ea typeface="楷体_GB2312" pitchFamily="49" charset="-122"/>
              </a:rPr>
              <a:t>如何表示点Ａ的位置？</a:t>
            </a:r>
          </a:p>
        </p:txBody>
      </p:sp>
      <p:grpSp>
        <p:nvGrpSpPr>
          <p:cNvPr id="75781" name="Group 5"/>
          <p:cNvGrpSpPr/>
          <p:nvPr/>
        </p:nvGrpSpPr>
        <p:grpSpPr bwMode="auto">
          <a:xfrm>
            <a:off x="0" y="0"/>
            <a:ext cx="9323388" cy="7037388"/>
            <a:chOff x="0" y="0"/>
            <a:chExt cx="5873" cy="4433"/>
          </a:xfrm>
        </p:grpSpPr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0" y="3067"/>
              <a:ext cx="57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>
              <a:off x="0" y="2614"/>
              <a:ext cx="587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0" y="1706"/>
              <a:ext cx="57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>
              <a:off x="0" y="1224"/>
              <a:ext cx="587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>
              <a:off x="0" y="771"/>
              <a:ext cx="587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0" y="317"/>
              <a:ext cx="587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0" y="3521"/>
              <a:ext cx="57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0" y="3974"/>
              <a:ext cx="57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113" y="0"/>
              <a:ext cx="0" cy="43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2" name="Line 16"/>
            <p:cNvSpPr>
              <a:spLocks noChangeShapeType="1"/>
            </p:cNvSpPr>
            <p:nvPr/>
          </p:nvSpPr>
          <p:spPr bwMode="auto">
            <a:xfrm flipV="1">
              <a:off x="584" y="36"/>
              <a:ext cx="0" cy="43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 flipV="1">
              <a:off x="1009" y="36"/>
              <a:ext cx="0" cy="43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 flipV="1">
              <a:off x="1491" y="0"/>
              <a:ext cx="0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5" name="Line 19"/>
            <p:cNvSpPr>
              <a:spLocks noChangeShapeType="1"/>
            </p:cNvSpPr>
            <p:nvPr/>
          </p:nvSpPr>
          <p:spPr bwMode="auto">
            <a:xfrm flipV="1">
              <a:off x="1973" y="0"/>
              <a:ext cx="0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 flipV="1">
              <a:off x="3350" y="0"/>
              <a:ext cx="0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 flipH="1" flipV="1">
              <a:off x="2397" y="0"/>
              <a:ext cx="1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 flipH="1" flipV="1">
              <a:off x="3785" y="0"/>
              <a:ext cx="2" cy="435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799" name="Line 23"/>
            <p:cNvSpPr>
              <a:spLocks noChangeShapeType="1"/>
            </p:cNvSpPr>
            <p:nvPr/>
          </p:nvSpPr>
          <p:spPr bwMode="auto">
            <a:xfrm flipH="1" flipV="1">
              <a:off x="4210" y="0"/>
              <a:ext cx="2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0" name="Line 24"/>
            <p:cNvSpPr>
              <a:spLocks noChangeShapeType="1"/>
            </p:cNvSpPr>
            <p:nvPr/>
          </p:nvSpPr>
          <p:spPr bwMode="auto">
            <a:xfrm flipH="1" flipV="1">
              <a:off x="4664" y="0"/>
              <a:ext cx="2" cy="435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1" name="Line 25"/>
            <p:cNvSpPr>
              <a:spLocks noChangeShapeType="1"/>
            </p:cNvSpPr>
            <p:nvPr/>
          </p:nvSpPr>
          <p:spPr bwMode="auto">
            <a:xfrm flipH="1" flipV="1">
              <a:off x="5146" y="0"/>
              <a:ext cx="2" cy="435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2" name="Line 26"/>
            <p:cNvSpPr>
              <a:spLocks noChangeShapeType="1"/>
            </p:cNvSpPr>
            <p:nvPr/>
          </p:nvSpPr>
          <p:spPr bwMode="auto">
            <a:xfrm flipV="1">
              <a:off x="2880" y="113"/>
              <a:ext cx="0" cy="43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3" name="Line 27"/>
            <p:cNvSpPr>
              <a:spLocks noChangeShapeType="1"/>
            </p:cNvSpPr>
            <p:nvPr/>
          </p:nvSpPr>
          <p:spPr bwMode="auto">
            <a:xfrm flipV="1">
              <a:off x="5602" y="0"/>
              <a:ext cx="0" cy="443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4" name="Line 28"/>
            <p:cNvSpPr>
              <a:spLocks noChangeShapeType="1"/>
            </p:cNvSpPr>
            <p:nvPr/>
          </p:nvSpPr>
          <p:spPr bwMode="auto">
            <a:xfrm>
              <a:off x="113" y="2160"/>
              <a:ext cx="5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5" name="Line 29"/>
            <p:cNvSpPr>
              <a:spLocks noChangeShapeType="1"/>
            </p:cNvSpPr>
            <p:nvPr/>
          </p:nvSpPr>
          <p:spPr bwMode="auto">
            <a:xfrm flipV="1">
              <a:off x="2880" y="113"/>
              <a:ext cx="0" cy="420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6" name="Line 30"/>
            <p:cNvSpPr>
              <a:spLocks noChangeShapeType="1"/>
            </p:cNvSpPr>
            <p:nvPr/>
          </p:nvSpPr>
          <p:spPr bwMode="auto">
            <a:xfrm>
              <a:off x="2398" y="216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7" name="Line 31"/>
            <p:cNvSpPr>
              <a:spLocks noChangeShapeType="1"/>
            </p:cNvSpPr>
            <p:nvPr/>
          </p:nvSpPr>
          <p:spPr bwMode="auto">
            <a:xfrm>
              <a:off x="1973" y="216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8" name="Line 32"/>
            <p:cNvSpPr>
              <a:spLocks noChangeShapeType="1"/>
            </p:cNvSpPr>
            <p:nvPr/>
          </p:nvSpPr>
          <p:spPr bwMode="auto">
            <a:xfrm>
              <a:off x="3350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09" name="Text Box 33"/>
            <p:cNvSpPr txBox="1">
              <a:spLocks noChangeArrowheads="1"/>
            </p:cNvSpPr>
            <p:nvPr/>
          </p:nvSpPr>
          <p:spPr bwMode="auto">
            <a:xfrm>
              <a:off x="3249" y="2239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75810" name="Line 34"/>
            <p:cNvSpPr>
              <a:spLocks noChangeShapeType="1"/>
            </p:cNvSpPr>
            <p:nvPr/>
          </p:nvSpPr>
          <p:spPr bwMode="auto">
            <a:xfrm>
              <a:off x="2880" y="1706"/>
              <a:ext cx="131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1" name="Text Box 35"/>
            <p:cNvSpPr txBox="1">
              <a:spLocks noChangeArrowheads="1"/>
            </p:cNvSpPr>
            <p:nvPr/>
          </p:nvSpPr>
          <p:spPr bwMode="auto">
            <a:xfrm>
              <a:off x="2625" y="1581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75812" name="Line 36"/>
            <p:cNvSpPr>
              <a:spLocks noChangeShapeType="1"/>
            </p:cNvSpPr>
            <p:nvPr/>
          </p:nvSpPr>
          <p:spPr bwMode="auto">
            <a:xfrm>
              <a:off x="2880" y="788"/>
              <a:ext cx="131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3" name="Line 37"/>
            <p:cNvSpPr>
              <a:spLocks noChangeShapeType="1"/>
            </p:cNvSpPr>
            <p:nvPr/>
          </p:nvSpPr>
          <p:spPr bwMode="auto">
            <a:xfrm>
              <a:off x="2861" y="2614"/>
              <a:ext cx="131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4" name="Line 38"/>
            <p:cNvSpPr>
              <a:spLocks noChangeShapeType="1"/>
            </p:cNvSpPr>
            <p:nvPr/>
          </p:nvSpPr>
          <p:spPr bwMode="auto">
            <a:xfrm>
              <a:off x="2879" y="3062"/>
              <a:ext cx="131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5" name="Line 39"/>
            <p:cNvSpPr>
              <a:spLocks noChangeShapeType="1"/>
            </p:cNvSpPr>
            <p:nvPr/>
          </p:nvSpPr>
          <p:spPr bwMode="auto">
            <a:xfrm>
              <a:off x="2880" y="3516"/>
              <a:ext cx="131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6" name="Line 40"/>
            <p:cNvSpPr>
              <a:spLocks noChangeShapeType="1"/>
            </p:cNvSpPr>
            <p:nvPr/>
          </p:nvSpPr>
          <p:spPr bwMode="auto">
            <a:xfrm>
              <a:off x="2879" y="3969"/>
              <a:ext cx="131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7" name="Line 41"/>
            <p:cNvSpPr>
              <a:spLocks noChangeShapeType="1"/>
            </p:cNvSpPr>
            <p:nvPr/>
          </p:nvSpPr>
          <p:spPr bwMode="auto">
            <a:xfrm>
              <a:off x="2876" y="1224"/>
              <a:ext cx="131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18" name="Text Box 42"/>
            <p:cNvSpPr txBox="1">
              <a:spLocks noChangeArrowheads="1"/>
            </p:cNvSpPr>
            <p:nvPr/>
          </p:nvSpPr>
          <p:spPr bwMode="auto">
            <a:xfrm>
              <a:off x="2597" y="2505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75819" name="Text Box 43"/>
            <p:cNvSpPr txBox="1">
              <a:spLocks noChangeArrowheads="1"/>
            </p:cNvSpPr>
            <p:nvPr/>
          </p:nvSpPr>
          <p:spPr bwMode="auto">
            <a:xfrm>
              <a:off x="2597" y="2942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-2</a:t>
              </a:r>
            </a:p>
          </p:txBody>
        </p:sp>
        <p:sp>
          <p:nvSpPr>
            <p:cNvPr id="75820" name="Text Box 44"/>
            <p:cNvSpPr txBox="1">
              <a:spLocks noChangeArrowheads="1"/>
            </p:cNvSpPr>
            <p:nvPr/>
          </p:nvSpPr>
          <p:spPr bwMode="auto">
            <a:xfrm flipH="1">
              <a:off x="2597" y="3391"/>
              <a:ext cx="5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-3</a:t>
              </a:r>
            </a:p>
          </p:txBody>
        </p:sp>
        <p:sp>
          <p:nvSpPr>
            <p:cNvPr id="75821" name="Text Box 45"/>
            <p:cNvSpPr txBox="1">
              <a:spLocks noChangeArrowheads="1"/>
            </p:cNvSpPr>
            <p:nvPr/>
          </p:nvSpPr>
          <p:spPr bwMode="auto">
            <a:xfrm>
              <a:off x="2625" y="3844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-4</a:t>
              </a:r>
            </a:p>
          </p:txBody>
        </p:sp>
        <p:sp>
          <p:nvSpPr>
            <p:cNvPr id="75822" name="Text Box 46"/>
            <p:cNvSpPr txBox="1">
              <a:spLocks noChangeArrowheads="1"/>
            </p:cNvSpPr>
            <p:nvPr/>
          </p:nvSpPr>
          <p:spPr bwMode="auto">
            <a:xfrm>
              <a:off x="2653" y="1099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75823" name="Text Box 47"/>
            <p:cNvSpPr txBox="1">
              <a:spLocks noChangeArrowheads="1"/>
            </p:cNvSpPr>
            <p:nvPr/>
          </p:nvSpPr>
          <p:spPr bwMode="auto">
            <a:xfrm>
              <a:off x="2653" y="646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75824" name="Text Box 48"/>
            <p:cNvSpPr txBox="1">
              <a:spLocks noChangeArrowheads="1"/>
            </p:cNvSpPr>
            <p:nvPr/>
          </p:nvSpPr>
          <p:spPr bwMode="auto">
            <a:xfrm>
              <a:off x="3696" y="2239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75825" name="Line 49"/>
            <p:cNvSpPr>
              <a:spLocks noChangeShapeType="1"/>
            </p:cNvSpPr>
            <p:nvPr/>
          </p:nvSpPr>
          <p:spPr bwMode="auto">
            <a:xfrm>
              <a:off x="3785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26" name="Line 50"/>
            <p:cNvSpPr>
              <a:spLocks noChangeShapeType="1"/>
            </p:cNvSpPr>
            <p:nvPr/>
          </p:nvSpPr>
          <p:spPr bwMode="auto">
            <a:xfrm>
              <a:off x="4210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27" name="Line 51"/>
            <p:cNvSpPr>
              <a:spLocks noChangeShapeType="1"/>
            </p:cNvSpPr>
            <p:nvPr/>
          </p:nvSpPr>
          <p:spPr bwMode="auto">
            <a:xfrm>
              <a:off x="4664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28" name="Line 52"/>
            <p:cNvSpPr>
              <a:spLocks noChangeShapeType="1"/>
            </p:cNvSpPr>
            <p:nvPr/>
          </p:nvSpPr>
          <p:spPr bwMode="auto">
            <a:xfrm>
              <a:off x="5146" y="2046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29" name="Text Box 53"/>
            <p:cNvSpPr txBox="1">
              <a:spLocks noChangeArrowheads="1"/>
            </p:cNvSpPr>
            <p:nvPr/>
          </p:nvSpPr>
          <p:spPr bwMode="auto">
            <a:xfrm>
              <a:off x="4099" y="2239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75830" name="Text Box 54"/>
            <p:cNvSpPr txBox="1">
              <a:spLocks noChangeArrowheads="1"/>
            </p:cNvSpPr>
            <p:nvPr/>
          </p:nvSpPr>
          <p:spPr bwMode="auto">
            <a:xfrm>
              <a:off x="4553" y="2217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75831" name="Text Box 55"/>
            <p:cNvSpPr txBox="1">
              <a:spLocks noChangeArrowheads="1"/>
            </p:cNvSpPr>
            <p:nvPr/>
          </p:nvSpPr>
          <p:spPr bwMode="auto">
            <a:xfrm>
              <a:off x="5035" y="2239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75832" name="Line 56"/>
            <p:cNvSpPr>
              <a:spLocks noChangeShapeType="1"/>
            </p:cNvSpPr>
            <p:nvPr/>
          </p:nvSpPr>
          <p:spPr bwMode="auto">
            <a:xfrm>
              <a:off x="2899" y="346"/>
              <a:ext cx="131" cy="0"/>
            </a:xfrm>
            <a:prstGeom prst="line">
              <a:avLst/>
            </a:prstGeom>
            <a:noFill/>
            <a:ln w="635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3" name="Text Box 57"/>
            <p:cNvSpPr txBox="1">
              <a:spLocks noChangeArrowheads="1"/>
            </p:cNvSpPr>
            <p:nvPr/>
          </p:nvSpPr>
          <p:spPr bwMode="auto">
            <a:xfrm>
              <a:off x="2625" y="221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75834" name="Line 58"/>
            <p:cNvSpPr>
              <a:spLocks noChangeShapeType="1"/>
            </p:cNvSpPr>
            <p:nvPr/>
          </p:nvSpPr>
          <p:spPr bwMode="auto">
            <a:xfrm>
              <a:off x="584" y="2046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5" name="Line 59"/>
            <p:cNvSpPr>
              <a:spLocks noChangeShapeType="1"/>
            </p:cNvSpPr>
            <p:nvPr/>
          </p:nvSpPr>
          <p:spPr bwMode="auto">
            <a:xfrm>
              <a:off x="1009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6" name="Line 60"/>
            <p:cNvSpPr>
              <a:spLocks noChangeShapeType="1"/>
            </p:cNvSpPr>
            <p:nvPr/>
          </p:nvSpPr>
          <p:spPr bwMode="auto">
            <a:xfrm>
              <a:off x="1490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7" name="Line 61"/>
            <p:cNvSpPr>
              <a:spLocks noChangeShapeType="1"/>
            </p:cNvSpPr>
            <p:nvPr/>
          </p:nvSpPr>
          <p:spPr bwMode="auto">
            <a:xfrm>
              <a:off x="1972" y="2046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8" name="Line 62"/>
            <p:cNvSpPr>
              <a:spLocks noChangeShapeType="1"/>
            </p:cNvSpPr>
            <p:nvPr/>
          </p:nvSpPr>
          <p:spPr bwMode="auto">
            <a:xfrm>
              <a:off x="2397" y="2047"/>
              <a:ext cx="1" cy="113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839" name="Text Box 63"/>
            <p:cNvSpPr txBox="1">
              <a:spLocks noChangeArrowheads="1"/>
            </p:cNvSpPr>
            <p:nvPr/>
          </p:nvSpPr>
          <p:spPr bwMode="auto">
            <a:xfrm>
              <a:off x="2227" y="2188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-1</a:t>
              </a:r>
            </a:p>
          </p:txBody>
        </p:sp>
        <p:sp>
          <p:nvSpPr>
            <p:cNvPr id="75840" name="Text Box 64"/>
            <p:cNvSpPr txBox="1">
              <a:spLocks noChangeArrowheads="1"/>
            </p:cNvSpPr>
            <p:nvPr/>
          </p:nvSpPr>
          <p:spPr bwMode="auto">
            <a:xfrm>
              <a:off x="1803" y="2188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-2</a:t>
              </a:r>
            </a:p>
          </p:txBody>
        </p:sp>
        <p:sp>
          <p:nvSpPr>
            <p:cNvPr id="75841" name="Text Box 65"/>
            <p:cNvSpPr txBox="1">
              <a:spLocks noChangeArrowheads="1"/>
            </p:cNvSpPr>
            <p:nvPr/>
          </p:nvSpPr>
          <p:spPr bwMode="auto">
            <a:xfrm>
              <a:off x="1321" y="2188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-3</a:t>
              </a:r>
            </a:p>
          </p:txBody>
        </p:sp>
        <p:sp>
          <p:nvSpPr>
            <p:cNvPr id="75842" name="Text Box 66"/>
            <p:cNvSpPr txBox="1">
              <a:spLocks noChangeArrowheads="1"/>
            </p:cNvSpPr>
            <p:nvPr/>
          </p:nvSpPr>
          <p:spPr bwMode="auto">
            <a:xfrm>
              <a:off x="839" y="2188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-4</a:t>
              </a:r>
            </a:p>
          </p:txBody>
        </p:sp>
        <p:sp>
          <p:nvSpPr>
            <p:cNvPr id="75843" name="Text Box 67"/>
            <p:cNvSpPr txBox="1">
              <a:spLocks noChangeArrowheads="1"/>
            </p:cNvSpPr>
            <p:nvPr/>
          </p:nvSpPr>
          <p:spPr bwMode="auto">
            <a:xfrm>
              <a:off x="415" y="2217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-5</a:t>
              </a:r>
            </a:p>
          </p:txBody>
        </p:sp>
        <p:sp>
          <p:nvSpPr>
            <p:cNvPr id="75844" name="Text Box 68"/>
            <p:cNvSpPr txBox="1">
              <a:spLocks noChangeArrowheads="1"/>
            </p:cNvSpPr>
            <p:nvPr/>
          </p:nvSpPr>
          <p:spPr bwMode="auto">
            <a:xfrm>
              <a:off x="2879" y="2160"/>
              <a:ext cx="3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3300"/>
                  </a:solidFill>
                </a:rPr>
                <a:t>0</a:t>
              </a:r>
            </a:p>
          </p:txBody>
        </p:sp>
      </p:grpSp>
      <p:sp>
        <p:nvSpPr>
          <p:cNvPr id="75845" name="Oval 69"/>
          <p:cNvSpPr>
            <a:spLocks noChangeArrowheads="1"/>
          </p:cNvSpPr>
          <p:nvPr/>
        </p:nvSpPr>
        <p:spPr bwMode="auto">
          <a:xfrm>
            <a:off x="7313613" y="1195388"/>
            <a:ext cx="179387" cy="17938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846" name="Text Box 70"/>
          <p:cNvSpPr txBox="1">
            <a:spLocks noChangeArrowheads="1"/>
          </p:cNvSpPr>
          <p:nvPr/>
        </p:nvSpPr>
        <p:spPr bwMode="auto">
          <a:xfrm>
            <a:off x="7493000" y="782638"/>
            <a:ext cx="1039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Ａ</a:t>
            </a:r>
          </a:p>
        </p:txBody>
      </p:sp>
      <p:sp>
        <p:nvSpPr>
          <p:cNvPr id="75847" name="Line 71"/>
          <p:cNvSpPr>
            <a:spLocks noChangeShapeType="1"/>
          </p:cNvSpPr>
          <p:nvPr/>
        </p:nvSpPr>
        <p:spPr bwMode="auto">
          <a:xfrm flipV="1">
            <a:off x="4572000" y="1258888"/>
            <a:ext cx="3597275" cy="9525"/>
          </a:xfrm>
          <a:prstGeom prst="line">
            <a:avLst/>
          </a:prstGeom>
          <a:noFill/>
          <a:ln w="63500" cap="rnd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848" name="Line 72"/>
          <p:cNvSpPr>
            <a:spLocks noChangeShapeType="1"/>
          </p:cNvSpPr>
          <p:nvPr/>
        </p:nvSpPr>
        <p:spPr bwMode="auto">
          <a:xfrm flipH="1">
            <a:off x="7404100" y="538163"/>
            <a:ext cx="0" cy="2924175"/>
          </a:xfrm>
          <a:prstGeom prst="line">
            <a:avLst/>
          </a:prstGeom>
          <a:noFill/>
          <a:ln w="63500" cap="rnd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849" name="Text Box 73"/>
          <p:cNvSpPr txBox="1">
            <a:spLocks noChangeArrowheads="1"/>
          </p:cNvSpPr>
          <p:nvPr/>
        </p:nvSpPr>
        <p:spPr bwMode="auto">
          <a:xfrm>
            <a:off x="7162800" y="12192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４，３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75850" name="AutoShape 74"/>
          <p:cNvSpPr>
            <a:spLocks noChangeArrowheads="1"/>
          </p:cNvSpPr>
          <p:nvPr/>
        </p:nvSpPr>
        <p:spPr bwMode="auto">
          <a:xfrm>
            <a:off x="611188" y="3357563"/>
            <a:ext cx="7561262" cy="393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zh-CN" sz="3200" dirty="0"/>
          </a:p>
          <a:p>
            <a:endParaRPr lang="en-US" altLang="zh-CN" sz="2000" dirty="0"/>
          </a:p>
          <a:p>
            <a:r>
              <a:rPr lang="zh-CN" altLang="en-US" sz="2800" b="1" dirty="0">
                <a:ea typeface="楷体_GB2312" pitchFamily="49" charset="-122"/>
              </a:rPr>
              <a:t>如何表示点Ａ的位置：</a:t>
            </a:r>
          </a:p>
          <a:p>
            <a:r>
              <a:rPr lang="zh-CN" altLang="en-US" sz="2800" b="1" dirty="0">
                <a:ea typeface="楷体_GB2312" pitchFamily="49" charset="-122"/>
              </a:rPr>
              <a:t>　　过点Ａ作</a:t>
            </a:r>
            <a:r>
              <a:rPr lang="en-US" altLang="zh-CN" sz="2800" b="1" dirty="0">
                <a:ea typeface="楷体_GB2312" pitchFamily="49" charset="-122"/>
              </a:rPr>
              <a:t>x</a:t>
            </a:r>
            <a:r>
              <a:rPr lang="zh-CN" altLang="en-US" sz="2800" b="1" dirty="0">
                <a:ea typeface="楷体_GB2312" pitchFamily="49" charset="-122"/>
              </a:rPr>
              <a:t>轴的垂线，垂足在</a:t>
            </a:r>
            <a:r>
              <a:rPr lang="en-US" altLang="zh-CN" sz="2800" b="1" dirty="0">
                <a:ea typeface="楷体_GB2312" pitchFamily="49" charset="-122"/>
              </a:rPr>
              <a:t>x</a:t>
            </a:r>
            <a:r>
              <a:rPr lang="zh-CN" altLang="en-US" sz="2800" b="1" dirty="0">
                <a:ea typeface="楷体_GB2312" pitchFamily="49" charset="-122"/>
              </a:rPr>
              <a:t>轴上对</a:t>
            </a:r>
          </a:p>
          <a:p>
            <a:r>
              <a:rPr lang="zh-CN" altLang="en-US" sz="2800" b="1" dirty="0">
                <a:ea typeface="楷体_GB2312" pitchFamily="49" charset="-122"/>
              </a:rPr>
              <a:t>应的数是４，就是点Ａ的横坐标．</a:t>
            </a:r>
          </a:p>
          <a:p>
            <a:r>
              <a:rPr lang="zh-CN" altLang="en-US" sz="2800" b="1" dirty="0">
                <a:ea typeface="楷体_GB2312" pitchFamily="49" charset="-122"/>
              </a:rPr>
              <a:t>　　过点Ａ作</a:t>
            </a:r>
            <a:r>
              <a:rPr lang="en-US" altLang="zh-CN" sz="2800" b="1" dirty="0">
                <a:ea typeface="楷体_GB2312" pitchFamily="49" charset="-122"/>
              </a:rPr>
              <a:t>y</a:t>
            </a:r>
            <a:r>
              <a:rPr lang="zh-CN" altLang="en-US" sz="2800" b="1" dirty="0">
                <a:ea typeface="楷体_GB2312" pitchFamily="49" charset="-122"/>
              </a:rPr>
              <a:t>轴的垂线，垂足在</a:t>
            </a:r>
            <a:r>
              <a:rPr lang="en-US" altLang="zh-CN" sz="2800" b="1" dirty="0">
                <a:ea typeface="楷体_GB2312" pitchFamily="49" charset="-122"/>
              </a:rPr>
              <a:t>y</a:t>
            </a:r>
            <a:r>
              <a:rPr lang="zh-CN" altLang="en-US" sz="2800" b="1" dirty="0">
                <a:ea typeface="楷体_GB2312" pitchFamily="49" charset="-122"/>
              </a:rPr>
              <a:t>轴上对</a:t>
            </a:r>
          </a:p>
          <a:p>
            <a:r>
              <a:rPr lang="zh-CN" altLang="en-US" sz="2800" b="1" dirty="0">
                <a:ea typeface="楷体_GB2312" pitchFamily="49" charset="-122"/>
              </a:rPr>
              <a:t>应的数是３，就是点Ａ的纵坐标．</a:t>
            </a:r>
          </a:p>
          <a:p>
            <a:r>
              <a:rPr lang="zh-CN" altLang="en-US" sz="2800" b="1" dirty="0">
                <a:ea typeface="楷体_GB2312" pitchFamily="49" charset="-122"/>
              </a:rPr>
              <a:t>　    有序数对（４，３）就是点Ａ的坐标</a:t>
            </a:r>
            <a:r>
              <a:rPr lang="zh-CN" altLang="en-US" b="1" dirty="0">
                <a:ea typeface="隶书" panose="02010509060101010101" pitchFamily="49" charset="-122"/>
              </a:rPr>
              <a:t>．</a:t>
            </a:r>
          </a:p>
          <a:p>
            <a:endParaRPr lang="zh-CN" altLang="en-US" b="1" dirty="0">
              <a:ea typeface="隶书" panose="02010509060101010101" pitchFamily="49" charset="-122"/>
            </a:endParaRPr>
          </a:p>
          <a:p>
            <a:endParaRPr lang="en-US" altLang="zh-CN" b="1" dirty="0">
              <a:ea typeface="隶书" panose="02010509060101010101" pitchFamily="49" charset="-122"/>
            </a:endParaRPr>
          </a:p>
        </p:txBody>
      </p:sp>
      <p:sp>
        <p:nvSpPr>
          <p:cNvPr id="75851" name="Text Box 75"/>
          <p:cNvSpPr txBox="1">
            <a:spLocks noChangeArrowheads="1"/>
          </p:cNvSpPr>
          <p:nvPr/>
        </p:nvSpPr>
        <p:spPr bwMode="auto">
          <a:xfrm>
            <a:off x="8675688" y="35734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5852" name="Text Box 76"/>
          <p:cNvSpPr txBox="1">
            <a:spLocks noChangeArrowheads="1"/>
          </p:cNvSpPr>
          <p:nvPr/>
        </p:nvSpPr>
        <p:spPr bwMode="auto">
          <a:xfrm>
            <a:off x="4716463" y="115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75853" name="Group 77"/>
          <p:cNvGrpSpPr/>
          <p:nvPr/>
        </p:nvGrpSpPr>
        <p:grpSpPr bwMode="auto">
          <a:xfrm>
            <a:off x="7207250" y="1916113"/>
            <a:ext cx="1909763" cy="1600200"/>
            <a:chOff x="4320" y="1145"/>
            <a:chExt cx="1203" cy="1008"/>
          </a:xfrm>
        </p:grpSpPr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 rot="5766319">
              <a:off x="4419" y="1049"/>
              <a:ext cx="1008" cy="1200"/>
            </a:xfrm>
            <a:prstGeom prst="wedgeEllipseCallout">
              <a:avLst>
                <a:gd name="adj1" fmla="val -36380"/>
                <a:gd name="adj2" fmla="val 76986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kumimoji="1"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75855" name="Text Box 79"/>
            <p:cNvSpPr txBox="1">
              <a:spLocks noChangeArrowheads="1"/>
            </p:cNvSpPr>
            <p:nvPr/>
          </p:nvSpPr>
          <p:spPr bwMode="auto">
            <a:xfrm>
              <a:off x="4320" y="1402"/>
              <a:ext cx="117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轴上的坐标</a:t>
              </a:r>
            </a:p>
            <a:p>
              <a:r>
                <a:rPr kumimoji="1" lang="zh-CN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写在前面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7" grpId="0" animBg="1"/>
      <p:bldP spid="75848" grpId="0" animBg="1"/>
      <p:bldP spid="75849" grpId="0"/>
      <p:bldP spid="758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675438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4608513" y="2100263"/>
            <a:ext cx="1587" cy="42576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4573588" y="255905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4573588" y="289560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4573588" y="3230563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573588" y="3557588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573588" y="3894138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573588" y="456565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4573588" y="4900613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4573588" y="5227638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4573588" y="556260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4573588" y="589915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573588" y="623570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1295400" y="4267200"/>
            <a:ext cx="6572250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160496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193992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2266950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2603500" y="4194175"/>
            <a:ext cx="0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293846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3275013" y="4194175"/>
            <a:ext cx="0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360997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937000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>
            <a:off x="427196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494347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>
            <a:off x="528002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>
            <a:off x="5607050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>
            <a:off x="594201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627856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>
            <a:off x="661352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>
            <a:off x="6950075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>
            <a:off x="7277100" y="41941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>
            <a:off x="7612063" y="41941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7924800" y="403860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4724400" y="19812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4537075" y="40703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5030" name="Text Box 38"/>
          <p:cNvSpPr txBox="1">
            <a:spLocks noChangeArrowheads="1"/>
          </p:cNvSpPr>
          <p:nvPr/>
        </p:nvSpPr>
        <p:spPr bwMode="auto">
          <a:xfrm>
            <a:off x="4043363" y="4197350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auto">
          <a:xfrm>
            <a:off x="5173663" y="41973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5456238" y="41973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5810250" y="42116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6162675" y="42116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5035" name="Text Box 43"/>
          <p:cNvSpPr txBox="1">
            <a:spLocks noChangeArrowheads="1"/>
          </p:cNvSpPr>
          <p:nvPr/>
        </p:nvSpPr>
        <p:spPr bwMode="auto">
          <a:xfrm>
            <a:off x="6445250" y="4211638"/>
            <a:ext cx="28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5036" name="Text Box 44"/>
          <p:cNvSpPr txBox="1">
            <a:spLocks noChangeArrowheads="1"/>
          </p:cNvSpPr>
          <p:nvPr/>
        </p:nvSpPr>
        <p:spPr bwMode="auto">
          <a:xfrm>
            <a:off x="6799263" y="42116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5037" name="Text Box 45"/>
          <p:cNvSpPr txBox="1">
            <a:spLocks noChangeArrowheads="1"/>
          </p:cNvSpPr>
          <p:nvPr/>
        </p:nvSpPr>
        <p:spPr bwMode="auto">
          <a:xfrm>
            <a:off x="7153275" y="42116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5038" name="Text Box 46"/>
          <p:cNvSpPr txBox="1">
            <a:spLocks noChangeArrowheads="1"/>
          </p:cNvSpPr>
          <p:nvPr/>
        </p:nvSpPr>
        <p:spPr bwMode="auto">
          <a:xfrm>
            <a:off x="7435850" y="42116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5039" name="Text Box 47"/>
          <p:cNvSpPr txBox="1">
            <a:spLocks noChangeArrowheads="1"/>
          </p:cNvSpPr>
          <p:nvPr/>
        </p:nvSpPr>
        <p:spPr bwMode="auto">
          <a:xfrm>
            <a:off x="3689350" y="419735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5040" name="Text Box 48"/>
          <p:cNvSpPr txBox="1">
            <a:spLocks noChangeArrowheads="1"/>
          </p:cNvSpPr>
          <p:nvPr/>
        </p:nvSpPr>
        <p:spPr bwMode="auto">
          <a:xfrm>
            <a:off x="3335338" y="4211638"/>
            <a:ext cx="42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2982913" y="42116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2700338" y="42116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2346325" y="4211638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1993900" y="4211638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85045" name="Text Box 53"/>
          <p:cNvSpPr txBox="1">
            <a:spLocks noChangeArrowheads="1"/>
          </p:cNvSpPr>
          <p:nvPr/>
        </p:nvSpPr>
        <p:spPr bwMode="auto">
          <a:xfrm>
            <a:off x="1709738" y="4211638"/>
            <a:ext cx="42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-8</a:t>
            </a:r>
          </a:p>
        </p:txBody>
      </p:sp>
      <p:sp>
        <p:nvSpPr>
          <p:cNvPr id="85046" name="Text Box 54"/>
          <p:cNvSpPr txBox="1">
            <a:spLocks noChangeArrowheads="1"/>
          </p:cNvSpPr>
          <p:nvPr/>
        </p:nvSpPr>
        <p:spPr bwMode="auto">
          <a:xfrm>
            <a:off x="1371600" y="41910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-9</a:t>
            </a:r>
          </a:p>
        </p:txBody>
      </p:sp>
      <p:sp>
        <p:nvSpPr>
          <p:cNvPr id="85047" name="Text Box 55"/>
          <p:cNvSpPr txBox="1">
            <a:spLocks noChangeArrowheads="1"/>
          </p:cNvSpPr>
          <p:nvPr/>
        </p:nvSpPr>
        <p:spPr bwMode="auto">
          <a:xfrm>
            <a:off x="4800600" y="4191000"/>
            <a:ext cx="28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5048" name="Text Box 56"/>
          <p:cNvSpPr txBox="1">
            <a:spLocks noChangeArrowheads="1"/>
          </p:cNvSpPr>
          <p:nvPr/>
        </p:nvSpPr>
        <p:spPr bwMode="auto">
          <a:xfrm>
            <a:off x="4325938" y="3716338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5049" name="Text Box 57"/>
          <p:cNvSpPr txBox="1">
            <a:spLocks noChangeArrowheads="1"/>
          </p:cNvSpPr>
          <p:nvPr/>
        </p:nvSpPr>
        <p:spPr bwMode="auto">
          <a:xfrm>
            <a:off x="4325938" y="336391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5050" name="Text Box 58"/>
          <p:cNvSpPr txBox="1">
            <a:spLocks noChangeArrowheads="1"/>
          </p:cNvSpPr>
          <p:nvPr/>
        </p:nvSpPr>
        <p:spPr bwMode="auto">
          <a:xfrm>
            <a:off x="4325938" y="306546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051" name="Text Box 59"/>
          <p:cNvSpPr txBox="1">
            <a:spLocks noChangeArrowheads="1"/>
          </p:cNvSpPr>
          <p:nvPr/>
        </p:nvSpPr>
        <p:spPr bwMode="auto">
          <a:xfrm>
            <a:off x="4325938" y="2727325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5052" name="Text Box 60"/>
          <p:cNvSpPr txBox="1">
            <a:spLocks noChangeArrowheads="1"/>
          </p:cNvSpPr>
          <p:nvPr/>
        </p:nvSpPr>
        <p:spPr bwMode="auto">
          <a:xfrm>
            <a:off x="4325938" y="237331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5053" name="Text Box 61"/>
          <p:cNvSpPr txBox="1">
            <a:spLocks noChangeArrowheads="1"/>
          </p:cNvSpPr>
          <p:nvPr/>
        </p:nvSpPr>
        <p:spPr bwMode="auto">
          <a:xfrm>
            <a:off x="4254500" y="43529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85054" name="Text Box 62"/>
          <p:cNvSpPr txBox="1">
            <a:spLocks noChangeArrowheads="1"/>
          </p:cNvSpPr>
          <p:nvPr/>
        </p:nvSpPr>
        <p:spPr bwMode="auto">
          <a:xfrm>
            <a:off x="4254500" y="46910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5055" name="Text Box 63"/>
          <p:cNvSpPr txBox="1">
            <a:spLocks noChangeArrowheads="1"/>
          </p:cNvSpPr>
          <p:nvPr/>
        </p:nvSpPr>
        <p:spPr bwMode="auto">
          <a:xfrm>
            <a:off x="4254500" y="504507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85056" name="Text Box 64"/>
          <p:cNvSpPr txBox="1">
            <a:spLocks noChangeArrowheads="1"/>
          </p:cNvSpPr>
          <p:nvPr/>
        </p:nvSpPr>
        <p:spPr bwMode="auto">
          <a:xfrm>
            <a:off x="4254500" y="5399088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85057" name="Text Box 65"/>
          <p:cNvSpPr txBox="1">
            <a:spLocks noChangeArrowheads="1"/>
          </p:cNvSpPr>
          <p:nvPr/>
        </p:nvSpPr>
        <p:spPr bwMode="auto">
          <a:xfrm>
            <a:off x="4254500" y="575151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85058" name="Oval 66"/>
          <p:cNvSpPr>
            <a:spLocks noChangeArrowheads="1"/>
          </p:cNvSpPr>
          <p:nvPr/>
        </p:nvSpPr>
        <p:spPr bwMode="auto">
          <a:xfrm>
            <a:off x="5578475" y="3533775"/>
            <a:ext cx="71438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59" name="Text Box 67"/>
          <p:cNvSpPr txBox="1">
            <a:spLocks noChangeArrowheads="1"/>
          </p:cNvSpPr>
          <p:nvPr/>
        </p:nvSpPr>
        <p:spPr bwMode="auto">
          <a:xfrm>
            <a:off x="5627688" y="334486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6275388" y="3200400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61" name="Text Box 69"/>
          <p:cNvSpPr txBox="1">
            <a:spLocks noChangeArrowheads="1"/>
          </p:cNvSpPr>
          <p:nvPr/>
        </p:nvSpPr>
        <p:spPr bwMode="auto">
          <a:xfrm>
            <a:off x="5916613" y="29845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85062" name="Oval 70"/>
          <p:cNvSpPr>
            <a:spLocks noChangeArrowheads="1"/>
          </p:cNvSpPr>
          <p:nvPr/>
        </p:nvSpPr>
        <p:spPr bwMode="auto">
          <a:xfrm>
            <a:off x="2233613" y="58801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63" name="Text Box 71"/>
          <p:cNvSpPr txBox="1">
            <a:spLocks noChangeArrowheads="1"/>
          </p:cNvSpPr>
          <p:nvPr/>
        </p:nvSpPr>
        <p:spPr bwMode="auto">
          <a:xfrm>
            <a:off x="3683000" y="284003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85064" name="Oval 72"/>
          <p:cNvSpPr>
            <a:spLocks noChangeArrowheads="1"/>
          </p:cNvSpPr>
          <p:nvPr/>
        </p:nvSpPr>
        <p:spPr bwMode="auto">
          <a:xfrm>
            <a:off x="3898900" y="3200400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65" name="Oval 73"/>
          <p:cNvSpPr>
            <a:spLocks noChangeArrowheads="1"/>
          </p:cNvSpPr>
          <p:nvPr/>
        </p:nvSpPr>
        <p:spPr bwMode="auto">
          <a:xfrm>
            <a:off x="6256338" y="554831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66" name="Rectangle 74"/>
          <p:cNvSpPr>
            <a:spLocks noGrp="1" noChangeArrowheads="1"/>
          </p:cNvSpPr>
          <p:nvPr>
            <p:ph type="title"/>
          </p:nvPr>
        </p:nvSpPr>
        <p:spPr>
          <a:xfrm>
            <a:off x="1524000" y="990600"/>
            <a:ext cx="6199188" cy="579438"/>
          </a:xfrm>
        </p:spPr>
        <p:txBody>
          <a:bodyPr anchor="b">
            <a:spAutoFit/>
          </a:bodyPr>
          <a:lstStyle/>
          <a:p>
            <a:endParaRPr lang="zh-CN" altLang="zh-CN" sz="3200" b="1">
              <a:solidFill>
                <a:srgbClr val="0066FF"/>
              </a:solidFill>
            </a:endParaRPr>
          </a:p>
        </p:txBody>
      </p:sp>
      <p:sp>
        <p:nvSpPr>
          <p:cNvPr id="85067" name="Text Box 75"/>
          <p:cNvSpPr txBox="1">
            <a:spLocks noChangeArrowheads="1"/>
          </p:cNvSpPr>
          <p:nvPr/>
        </p:nvSpPr>
        <p:spPr bwMode="auto">
          <a:xfrm>
            <a:off x="2316163" y="5721350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85068" name="Text Box 76"/>
          <p:cNvSpPr txBox="1">
            <a:spLocks noChangeArrowheads="1"/>
          </p:cNvSpPr>
          <p:nvPr/>
        </p:nvSpPr>
        <p:spPr bwMode="auto">
          <a:xfrm>
            <a:off x="6300788" y="535781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3606800" y="2624138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(-2,3)</a:t>
            </a: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6200775" y="2984500"/>
            <a:ext cx="827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(5,3)</a:t>
            </a: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5754688" y="3359150"/>
            <a:ext cx="827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(3,2)</a:t>
            </a:r>
          </a:p>
        </p:txBody>
      </p:sp>
      <p:sp>
        <p:nvSpPr>
          <p:cNvPr id="85072" name="Rectangle 80"/>
          <p:cNvSpPr>
            <a:spLocks noChangeArrowheads="1"/>
          </p:cNvSpPr>
          <p:nvPr/>
        </p:nvSpPr>
        <p:spPr bwMode="auto">
          <a:xfrm>
            <a:off x="6419850" y="5384800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(5,-4)</a:t>
            </a:r>
          </a:p>
        </p:txBody>
      </p:sp>
      <p:sp>
        <p:nvSpPr>
          <p:cNvPr id="85073" name="Rectangle 81"/>
          <p:cNvSpPr>
            <a:spLocks noChangeArrowheads="1"/>
          </p:cNvSpPr>
          <p:nvPr/>
        </p:nvSpPr>
        <p:spPr bwMode="auto">
          <a:xfrm>
            <a:off x="2459038" y="5740400"/>
            <a:ext cx="108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(-7,-5)</a:t>
            </a:r>
          </a:p>
        </p:txBody>
      </p:sp>
      <p:sp>
        <p:nvSpPr>
          <p:cNvPr id="85074" name="Oval 82"/>
          <p:cNvSpPr>
            <a:spLocks noChangeArrowheads="1"/>
          </p:cNvSpPr>
          <p:nvPr/>
        </p:nvSpPr>
        <p:spPr bwMode="auto">
          <a:xfrm>
            <a:off x="2914650" y="55419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75" name="Oval 83"/>
          <p:cNvSpPr>
            <a:spLocks noChangeArrowheads="1"/>
          </p:cNvSpPr>
          <p:nvPr/>
        </p:nvSpPr>
        <p:spPr bwMode="auto">
          <a:xfrm>
            <a:off x="2233613" y="3525838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76" name="Oval 84"/>
          <p:cNvSpPr>
            <a:spLocks noChangeArrowheads="1"/>
          </p:cNvSpPr>
          <p:nvPr/>
        </p:nvSpPr>
        <p:spPr bwMode="auto">
          <a:xfrm>
            <a:off x="5583238" y="5875338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077" name="Text Box 85"/>
          <p:cNvSpPr txBox="1">
            <a:spLocks noChangeArrowheads="1"/>
          </p:cNvSpPr>
          <p:nvPr/>
        </p:nvSpPr>
        <p:spPr bwMode="auto">
          <a:xfrm>
            <a:off x="2243138" y="33448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2963863" y="536098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G</a:t>
            </a:r>
          </a:p>
        </p:txBody>
      </p: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5627688" y="568483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</a:t>
            </a:r>
          </a:p>
        </p:txBody>
      </p:sp>
      <p:sp>
        <p:nvSpPr>
          <p:cNvPr id="85080" name="Rectangle 88"/>
          <p:cNvSpPr>
            <a:spLocks noChangeArrowheads="1"/>
          </p:cNvSpPr>
          <p:nvPr/>
        </p:nvSpPr>
        <p:spPr bwMode="auto">
          <a:xfrm>
            <a:off x="2335213" y="3354388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(-7,2)</a:t>
            </a:r>
          </a:p>
        </p:txBody>
      </p:sp>
      <p:sp>
        <p:nvSpPr>
          <p:cNvPr id="85081" name="Rectangle 89"/>
          <p:cNvSpPr>
            <a:spLocks noChangeArrowheads="1"/>
          </p:cNvSpPr>
          <p:nvPr/>
        </p:nvSpPr>
        <p:spPr bwMode="auto">
          <a:xfrm>
            <a:off x="3089275" y="5380038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(-5,-4)</a:t>
            </a:r>
          </a:p>
        </p:txBody>
      </p:sp>
      <p:sp>
        <p:nvSpPr>
          <p:cNvPr id="85082" name="Rectangle 90"/>
          <p:cNvSpPr>
            <a:spLocks noChangeArrowheads="1"/>
          </p:cNvSpPr>
          <p:nvPr/>
        </p:nvSpPr>
        <p:spPr bwMode="auto">
          <a:xfrm>
            <a:off x="5772150" y="5692775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(3,-5)</a:t>
            </a:r>
          </a:p>
        </p:txBody>
      </p:sp>
      <p:sp>
        <p:nvSpPr>
          <p:cNvPr id="85083" name="Text Box 91"/>
          <p:cNvSpPr txBox="1">
            <a:spLocks noChangeArrowheads="1"/>
          </p:cNvSpPr>
          <p:nvPr/>
        </p:nvSpPr>
        <p:spPr bwMode="auto">
          <a:xfrm>
            <a:off x="2209800" y="304800"/>
            <a:ext cx="451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快速说出图中各点的坐标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6" grpId="0"/>
      <p:bldP spid="85069" grpId="0"/>
      <p:bldP spid="85070" grpId="0"/>
      <p:bldP spid="85071" grpId="0"/>
      <p:bldP spid="85072" grpId="0"/>
      <p:bldP spid="85073" grpId="0"/>
      <p:bldP spid="85080" grpId="0"/>
      <p:bldP spid="85081" grpId="0"/>
      <p:bldP spid="8508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全屏显示(4:3)</PresentationFormat>
  <Paragraphs>300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MS Sans Serif</vt:lpstr>
      <vt:lpstr>方正舒体</vt:lpstr>
      <vt:lpstr>黑体</vt:lpstr>
      <vt:lpstr>华文行楷</vt:lpstr>
      <vt:lpstr>华文隶书</vt:lpstr>
      <vt:lpstr>华文细黑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1.由点找坐标：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2022-01-07T08:19:18Z</dcterms:created>
  <dcterms:modified xsi:type="dcterms:W3CDTF">2023-01-16T15:57:58Z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5C3BD7B99AE14FE1BF8E54BF4E81E1D0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