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7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832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0411BEC-71F4-409A-9724-3B3D2F54958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11BEC-71F4-409A-9724-3B3D2F549587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3AEEF09-9E1C-4745-9C0B-07126A10D9E7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639F324-9BBF-4D13-B062-0386762F842B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819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192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81924" name="页脚占位符 3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43839B0-29BF-41AB-B141-1DA1D3C2C5F1}" type="slidenum">
              <a:rPr lang="en-US" altLang="zh-CN"/>
              <a:t>17</a:t>
            </a:fld>
            <a:endParaRPr lang="en-US" altLang="zh-CN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2164" name="页脚占位符 4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56E44-746E-448F-9CBD-5ECD1913DBE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2D2DC-AEE3-474C-9656-026AF7433CC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36DF0-AA33-40EC-9F0D-D456E4E980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2E15D-33E6-4093-AAA5-9ADE3D98048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55ED6-7B99-4F53-A62B-A856BD4A898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2CB5F-F181-4CE1-85B2-1E314DCA6BD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EB44D-0D88-4293-A113-710A043D13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E0FA9-2534-42DB-9BF2-1C5F47D2E3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953C9-EE58-461B-8C66-970AA634E0A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97C38-79BC-4327-B0BD-A292C5C5E14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EBAAE-E5BC-46A5-AD53-39416DE3F7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7129A3D-0437-4606-9CA4-4C8DF29C605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2ez.com.tw/2ezclass/refer/ram/gram/gram9a.ra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381000" y="1066800"/>
            <a:ext cx="8360900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>
                <a:solidFill>
                  <a:srgbClr val="0000CC"/>
                </a:solidFill>
              </a:rPr>
              <a:t>Unit 6</a:t>
            </a:r>
          </a:p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0000CC"/>
                </a:solidFill>
              </a:rPr>
              <a:t>I’m </a:t>
            </a:r>
            <a:r>
              <a:rPr lang="en-US" altLang="zh-CN" sz="4400" b="1" dirty="0" smtClean="0">
                <a:solidFill>
                  <a:srgbClr val="0000CC"/>
                </a:solidFill>
              </a:rPr>
              <a:t>going to </a:t>
            </a:r>
            <a:r>
              <a:rPr lang="en-US" altLang="zh-CN" sz="4400" b="1" dirty="0">
                <a:solidFill>
                  <a:srgbClr val="0000CC"/>
                </a:solidFill>
              </a:rPr>
              <a:t>study computer  science</a:t>
            </a:r>
          </a:p>
        </p:txBody>
      </p:sp>
      <p:sp>
        <p:nvSpPr>
          <p:cNvPr id="3" name="矩形 2"/>
          <p:cNvSpPr/>
          <p:nvPr/>
        </p:nvSpPr>
        <p:spPr>
          <a:xfrm>
            <a:off x="2784360" y="52578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8351838" cy="566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选择正确答案。</a:t>
            </a:r>
          </a:p>
          <a:p>
            <a:pPr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-- What are you going to do this weekend? </a:t>
            </a:r>
          </a:p>
          <a:p>
            <a:pPr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      -- I am going ____ my grandmother and grandfather.</a:t>
            </a:r>
          </a:p>
          <a:p>
            <a:pPr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       A. visit           B. to visit       C. visiting</a:t>
            </a:r>
          </a:p>
          <a:p>
            <a:pPr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What ____ you want to be?       </a:t>
            </a:r>
          </a:p>
          <a:p>
            <a:pPr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are            B. does            C. do</a:t>
            </a:r>
          </a:p>
          <a:p>
            <a:pPr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-- ____________________________?</a:t>
            </a:r>
          </a:p>
          <a:p>
            <a:pPr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      -- I’m going to the science museum.</a:t>
            </a:r>
          </a:p>
          <a:p>
            <a:pPr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A. What are you going to do this afternoon </a:t>
            </a:r>
          </a:p>
          <a:p>
            <a:pPr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B. What are you doing</a:t>
            </a:r>
          </a:p>
        </p:txBody>
      </p:sp>
      <p:sp>
        <p:nvSpPr>
          <p:cNvPr id="83971" name="Rectangle 5"/>
          <p:cNvSpPr>
            <a:spLocks noChangeArrowheads="1"/>
          </p:cNvSpPr>
          <p:nvPr/>
        </p:nvSpPr>
        <p:spPr bwMode="auto">
          <a:xfrm>
            <a:off x="3419475" y="1557338"/>
            <a:ext cx="863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2" name="Rectangle 6"/>
          <p:cNvSpPr>
            <a:spLocks noChangeArrowheads="1"/>
          </p:cNvSpPr>
          <p:nvPr/>
        </p:nvSpPr>
        <p:spPr bwMode="auto">
          <a:xfrm>
            <a:off x="2339975" y="2997200"/>
            <a:ext cx="2519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3" name="Rectangle 7"/>
          <p:cNvSpPr>
            <a:spLocks noChangeArrowheads="1"/>
          </p:cNvSpPr>
          <p:nvPr/>
        </p:nvSpPr>
        <p:spPr bwMode="auto">
          <a:xfrm>
            <a:off x="1763713" y="4005263"/>
            <a:ext cx="1223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827088" y="1052513"/>
            <a:ext cx="7724775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4. -- _______________________________</a:t>
            </a:r>
          </a:p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-- On foot.</a:t>
            </a:r>
          </a:p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A.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Do you go to school by every day?</a:t>
            </a:r>
          </a:p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B.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How do you go to school every day, Helen?</a:t>
            </a:r>
          </a:p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5. --- ______________________________</a:t>
            </a:r>
          </a:p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   --- I usually read books.</a:t>
            </a:r>
          </a:p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A. What are you doing?   </a:t>
            </a:r>
          </a:p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B.  What do you do in the evening?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2339975" y="981075"/>
            <a:ext cx="86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2268538" y="3429000"/>
            <a:ext cx="86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4"/>
          <p:cNvSpPr txBox="1">
            <a:spLocks noChangeArrowheads="1"/>
          </p:cNvSpPr>
          <p:nvPr/>
        </p:nvSpPr>
        <p:spPr bwMode="auto">
          <a:xfrm>
            <a:off x="611188" y="549275"/>
            <a:ext cx="8137525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选词填空。</a:t>
            </a:r>
          </a:p>
          <a:p>
            <a:pPr algn="ctr"/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when     what     where     how     who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1. -- ________ are you going?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-- I am going to the Great Wall.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2. -- _______ are they going to school? 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--They go to school by school bus.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3. -- ________ are you going to the museum?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-- Tomorrow afternoon.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4. -- ________ are we going to buy?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-- We are going to buy some fruit.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5. -- _______ is she going with?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-- She is going with her mum.</a:t>
            </a:r>
          </a:p>
        </p:txBody>
      </p:sp>
      <p:sp>
        <p:nvSpPr>
          <p:cNvPr id="86019" name="Rectangle 5"/>
          <p:cNvSpPr>
            <a:spLocks noChangeArrowheads="1"/>
          </p:cNvSpPr>
          <p:nvPr/>
        </p:nvSpPr>
        <p:spPr bwMode="auto">
          <a:xfrm>
            <a:off x="1547813" y="1557338"/>
            <a:ext cx="15827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Where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0" name="Rectangle 6"/>
          <p:cNvSpPr>
            <a:spLocks noChangeArrowheads="1"/>
          </p:cNvSpPr>
          <p:nvPr/>
        </p:nvSpPr>
        <p:spPr bwMode="auto">
          <a:xfrm>
            <a:off x="1619250" y="2492375"/>
            <a:ext cx="1582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How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1" name="Rectangle 7"/>
          <p:cNvSpPr>
            <a:spLocks noChangeArrowheads="1"/>
          </p:cNvSpPr>
          <p:nvPr/>
        </p:nvSpPr>
        <p:spPr bwMode="auto">
          <a:xfrm>
            <a:off x="1692275" y="3500438"/>
            <a:ext cx="15827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2" name="Rectangle 8"/>
          <p:cNvSpPr>
            <a:spLocks noChangeArrowheads="1"/>
          </p:cNvSpPr>
          <p:nvPr/>
        </p:nvSpPr>
        <p:spPr bwMode="auto">
          <a:xfrm>
            <a:off x="1619250" y="4437063"/>
            <a:ext cx="15827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What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3" name="Rectangle 9"/>
          <p:cNvSpPr>
            <a:spLocks noChangeArrowheads="1"/>
          </p:cNvSpPr>
          <p:nvPr/>
        </p:nvSpPr>
        <p:spPr bwMode="auto">
          <a:xfrm>
            <a:off x="1619250" y="5445125"/>
            <a:ext cx="1582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Who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  <p:bldP spid="86021" grpId="0"/>
      <p:bldP spid="86022" grpId="0"/>
      <p:bldP spid="860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539750" y="908050"/>
            <a:ext cx="83883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按要求改写句型。</a:t>
            </a:r>
          </a:p>
          <a:p>
            <a:pPr>
              <a:spcBef>
                <a:spcPct val="2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He's going to tell me all about it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．（改为一般疑问句） </a:t>
            </a:r>
          </a:p>
          <a:p>
            <a:pPr>
              <a:spcBef>
                <a:spcPct val="25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 he _______ _______ tell me all about it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</a:p>
          <a:p>
            <a:pPr>
              <a:spcBef>
                <a:spcPct val="2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 going to see the Terra Cotta Warriors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．（改为否定句） </a:t>
            </a:r>
          </a:p>
          <a:p>
            <a:pPr>
              <a:spcBef>
                <a:spcPct val="25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They _______ _______ going to see the Terra Cotta Warriors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116013" y="2565400"/>
            <a:ext cx="172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3132138" y="2565400"/>
            <a:ext cx="2519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going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to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2051050" y="4797425"/>
            <a:ext cx="2736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4"/>
          <p:cNvSpPr txBox="1">
            <a:spLocks noChangeArrowheads="1"/>
          </p:cNvSpPr>
          <p:nvPr/>
        </p:nvSpPr>
        <p:spPr bwMode="auto">
          <a:xfrm>
            <a:off x="900113" y="1125538"/>
            <a:ext cx="7437437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She's going to </a:t>
            </a:r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work hard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at English this term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．（就划线部分提问） </a:t>
            </a:r>
          </a:p>
          <a:p>
            <a:pPr>
              <a:spcBef>
                <a:spcPct val="25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 _____ she ______ ______ _______ this term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？ </a:t>
            </a:r>
          </a:p>
          <a:p>
            <a:pPr>
              <a:spcBef>
                <a:spcPct val="2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 going to leave </a:t>
            </a:r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next Tuesday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．（就划线部分提问） </a:t>
            </a:r>
          </a:p>
          <a:p>
            <a:pPr>
              <a:spcBef>
                <a:spcPct val="25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 _______ they going to leave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？ 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88067" name="Rectangle 5"/>
          <p:cNvSpPr>
            <a:spLocks noChangeArrowheads="1"/>
          </p:cNvSpPr>
          <p:nvPr/>
        </p:nvSpPr>
        <p:spPr bwMode="auto">
          <a:xfrm>
            <a:off x="1116013" y="2205038"/>
            <a:ext cx="66976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What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going        to         do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68" name="Rectangle 6"/>
          <p:cNvSpPr>
            <a:spLocks noChangeArrowheads="1"/>
          </p:cNvSpPr>
          <p:nvPr/>
        </p:nvSpPr>
        <p:spPr bwMode="auto">
          <a:xfrm>
            <a:off x="1331913" y="4365625"/>
            <a:ext cx="4032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When      are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/>
      <p:bldP spid="880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4"/>
          <p:cNvSpPr txBox="1">
            <a:spLocks noChangeArrowheads="1"/>
          </p:cNvSpPr>
          <p:nvPr/>
        </p:nvSpPr>
        <p:spPr bwMode="auto">
          <a:xfrm>
            <a:off x="755650" y="1125538"/>
            <a:ext cx="7869238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 going to pick apples </a:t>
            </a:r>
            <a:r>
              <a:rPr lang="zh-CN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on the farm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．（对划线部分提问） </a:t>
            </a:r>
          </a:p>
          <a:p>
            <a:pPr>
              <a:spcBef>
                <a:spcPct val="25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they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 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to pick apples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zh-CN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．The twins are going to </a:t>
            </a:r>
            <a:r>
              <a:rPr lang="zh-CN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clean their bedroom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．（对划线部分提问） </a:t>
            </a:r>
          </a:p>
          <a:p>
            <a:pPr>
              <a:spcBef>
                <a:spcPct val="25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the twins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_____________?</a:t>
            </a:r>
          </a:p>
        </p:txBody>
      </p:sp>
      <p:sp>
        <p:nvSpPr>
          <p:cNvPr id="89091" name="Rectangle 5"/>
          <p:cNvSpPr>
            <a:spLocks noChangeArrowheads="1"/>
          </p:cNvSpPr>
          <p:nvPr/>
        </p:nvSpPr>
        <p:spPr bwMode="auto">
          <a:xfrm>
            <a:off x="1042988" y="2205038"/>
            <a:ext cx="2305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Where   are</a:t>
            </a:r>
          </a:p>
        </p:txBody>
      </p:sp>
      <p:sp>
        <p:nvSpPr>
          <p:cNvPr id="89092" name="Rectangle 7"/>
          <p:cNvSpPr>
            <a:spLocks noChangeArrowheads="1"/>
          </p:cNvSpPr>
          <p:nvPr/>
        </p:nvSpPr>
        <p:spPr bwMode="auto">
          <a:xfrm>
            <a:off x="1258888" y="3860800"/>
            <a:ext cx="2376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What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3" name="Rectangle 8"/>
          <p:cNvSpPr>
            <a:spLocks noChangeArrowheads="1"/>
          </p:cNvSpPr>
          <p:nvPr/>
        </p:nvSpPr>
        <p:spPr bwMode="auto">
          <a:xfrm>
            <a:off x="4284663" y="2205038"/>
            <a:ext cx="18716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going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4" name="Rectangle 9"/>
          <p:cNvSpPr>
            <a:spLocks noChangeArrowheads="1"/>
          </p:cNvSpPr>
          <p:nvPr/>
        </p:nvSpPr>
        <p:spPr bwMode="auto">
          <a:xfrm>
            <a:off x="5724525" y="3933825"/>
            <a:ext cx="2303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going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/>
      <p:bldP spid="89093" grpId="0"/>
      <p:bldP spid="890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492375"/>
            <a:ext cx="8280400" cy="2952750"/>
          </a:xfrm>
          <a:extLst>
            <a:ext uri="{91240B29-F687-4F45-9708-019B960494DF}">
              <a14:hiddenLine xmlns:a14="http://schemas.microsoft.com/office/drawing/2010/main" w="3175">
                <a:solidFill>
                  <a:srgbClr val="00B05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zh-CN" b="1"/>
              <a:t>A:</a:t>
            </a:r>
            <a:r>
              <a:rPr lang="en-US" altLang="zh-CN" b="1">
                <a:solidFill>
                  <a:srgbClr val="00B050"/>
                </a:solidFill>
              </a:rPr>
              <a:t> </a:t>
            </a:r>
            <a:r>
              <a:rPr lang="en-US" altLang="zh-CN" b="1"/>
              <a:t>What do you want to be when you grow up?</a:t>
            </a:r>
          </a:p>
          <a:p>
            <a:pPr>
              <a:buFontTx/>
              <a:buNone/>
            </a:pPr>
            <a:r>
              <a:rPr lang="en-US" altLang="zh-CN" b="1">
                <a:solidFill>
                  <a:srgbClr val="0000FF"/>
                </a:solidFill>
              </a:rPr>
              <a:t>B: I want to be a reporter.</a:t>
            </a:r>
          </a:p>
          <a:p>
            <a:pPr>
              <a:buFontTx/>
              <a:buNone/>
            </a:pPr>
            <a:r>
              <a:rPr lang="en-US" altLang="zh-CN" b="1"/>
              <a:t>A: How are you going to do that?</a:t>
            </a:r>
          </a:p>
          <a:p>
            <a:pPr>
              <a:buFontTx/>
              <a:buNone/>
            </a:pPr>
            <a:r>
              <a:rPr lang="en-US" altLang="zh-CN" b="1">
                <a:solidFill>
                  <a:srgbClr val="0000FF"/>
                </a:solidFill>
              </a:rPr>
              <a:t>B: I’m going to write articles and send them to magazines and newspapers.</a:t>
            </a:r>
          </a:p>
        </p:txBody>
      </p:sp>
      <p:sp>
        <p:nvSpPr>
          <p:cNvPr id="90115" name="矩形 4"/>
          <p:cNvSpPr>
            <a:spLocks noChangeArrowheads="1"/>
          </p:cNvSpPr>
          <p:nvPr/>
        </p:nvSpPr>
        <p:spPr bwMode="auto">
          <a:xfrm>
            <a:off x="1000125" y="584200"/>
            <a:ext cx="79565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Complete the chart and discuss it with your partner.</a:t>
            </a:r>
          </a:p>
        </p:txBody>
      </p:sp>
      <p:sp>
        <p:nvSpPr>
          <p:cNvPr id="90116" name="Oval 5"/>
          <p:cNvSpPr>
            <a:spLocks noChangeArrowheads="1"/>
          </p:cNvSpPr>
          <p:nvPr/>
        </p:nvSpPr>
        <p:spPr bwMode="auto">
          <a:xfrm>
            <a:off x="179388" y="584200"/>
            <a:ext cx="684212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3c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椭圆 3"/>
          <p:cNvSpPr>
            <a:spLocks noChangeArrowheads="1"/>
          </p:cNvSpPr>
          <p:nvPr/>
        </p:nvSpPr>
        <p:spPr bwMode="auto">
          <a:xfrm>
            <a:off x="179388" y="476250"/>
            <a:ext cx="1106487" cy="7191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3b</a:t>
            </a:r>
          </a:p>
        </p:txBody>
      </p:sp>
      <p:sp>
        <p:nvSpPr>
          <p:cNvPr id="91139" name="TextBox 4"/>
          <p:cNvSpPr txBox="1">
            <a:spLocks noChangeArrowheads="1"/>
          </p:cNvSpPr>
          <p:nvPr/>
        </p:nvSpPr>
        <p:spPr bwMode="auto">
          <a:xfrm>
            <a:off x="1428750" y="428625"/>
            <a:ext cx="73437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C00000"/>
                </a:solidFill>
                <a:latin typeface="Times New Roman" panose="02020603050405020304" pitchFamily="18" charset="0"/>
              </a:rPr>
              <a:t>Fill in the blanks. Then practice the conversation.</a:t>
            </a:r>
          </a:p>
        </p:txBody>
      </p:sp>
      <p:sp>
        <p:nvSpPr>
          <p:cNvPr id="91140" name="Text Box 23"/>
          <p:cNvSpPr txBox="1">
            <a:spLocks noChangeArrowheads="1"/>
          </p:cNvSpPr>
          <p:nvPr/>
        </p:nvSpPr>
        <p:spPr bwMode="auto">
          <a:xfrm>
            <a:off x="395288" y="2205038"/>
            <a:ext cx="65532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</a:rPr>
              <a:t>A: Kelly, what do you want to be _______ you grow up?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B: I _______ to be a doctor.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A: Wow! ________ are you going to do that?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B: I’m ________ to study medicine at a university.</a:t>
            </a:r>
          </a:p>
        </p:txBody>
      </p:sp>
      <p:pic>
        <p:nvPicPr>
          <p:cNvPr id="91141" name="Picture 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2565400"/>
            <a:ext cx="18002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2" name="Text Box 25"/>
          <p:cNvSpPr txBox="1">
            <a:spLocks noChangeArrowheads="1"/>
          </p:cNvSpPr>
          <p:nvPr/>
        </p:nvSpPr>
        <p:spPr bwMode="auto">
          <a:xfrm>
            <a:off x="611188" y="2708275"/>
            <a:ext cx="1211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1143" name="Text Box 26"/>
          <p:cNvSpPr txBox="1">
            <a:spLocks noChangeArrowheads="1"/>
          </p:cNvSpPr>
          <p:nvPr/>
        </p:nvSpPr>
        <p:spPr bwMode="auto">
          <a:xfrm>
            <a:off x="1403350" y="32131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want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1144" name="Text Box 27"/>
          <p:cNvSpPr txBox="1">
            <a:spLocks noChangeArrowheads="1"/>
          </p:cNvSpPr>
          <p:nvPr/>
        </p:nvSpPr>
        <p:spPr bwMode="auto">
          <a:xfrm>
            <a:off x="2411413" y="3644900"/>
            <a:ext cx="1098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How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1145" name="Text Box 28"/>
          <p:cNvSpPr txBox="1">
            <a:spLocks noChangeArrowheads="1"/>
          </p:cNvSpPr>
          <p:nvPr/>
        </p:nvSpPr>
        <p:spPr bwMode="auto">
          <a:xfrm>
            <a:off x="1908175" y="4581525"/>
            <a:ext cx="1233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going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2" grpId="0"/>
      <p:bldP spid="91143" grpId="0"/>
      <p:bldP spid="91144" grpId="0"/>
      <p:bldP spid="911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4"/>
          <p:cNvSpPr txBox="1">
            <a:spLocks noChangeArrowheads="1"/>
          </p:cNvSpPr>
          <p:nvPr/>
        </p:nvSpPr>
        <p:spPr bwMode="auto">
          <a:xfrm>
            <a:off x="611188" y="1700213"/>
            <a:ext cx="7920037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A: Hmm … sounds difficult. _________ are you _______ to study?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B: I’m going to ________ in London.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A: _______ are you going to start?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B: I’m going to _________ next September.</a:t>
            </a:r>
          </a:p>
        </p:txBody>
      </p:sp>
      <p:sp>
        <p:nvSpPr>
          <p:cNvPr id="93187" name="Text Box 5"/>
          <p:cNvSpPr txBox="1">
            <a:spLocks noChangeArrowheads="1"/>
          </p:cNvSpPr>
          <p:nvPr/>
        </p:nvSpPr>
        <p:spPr bwMode="auto">
          <a:xfrm>
            <a:off x="5940425" y="1773238"/>
            <a:ext cx="1460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Where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3188" name="Text Box 6"/>
          <p:cNvSpPr txBox="1">
            <a:spLocks noChangeArrowheads="1"/>
          </p:cNvSpPr>
          <p:nvPr/>
        </p:nvSpPr>
        <p:spPr bwMode="auto">
          <a:xfrm>
            <a:off x="1619250" y="2349500"/>
            <a:ext cx="1233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going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3189" name="Text Box 7"/>
          <p:cNvSpPr txBox="1">
            <a:spLocks noChangeArrowheads="1"/>
          </p:cNvSpPr>
          <p:nvPr/>
        </p:nvSpPr>
        <p:spPr bwMode="auto">
          <a:xfrm>
            <a:off x="3563938" y="2997200"/>
            <a:ext cx="1233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study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3190" name="Text Box 8"/>
          <p:cNvSpPr txBox="1">
            <a:spLocks noChangeArrowheads="1"/>
          </p:cNvSpPr>
          <p:nvPr/>
        </p:nvSpPr>
        <p:spPr bwMode="auto">
          <a:xfrm>
            <a:off x="1258888" y="3644900"/>
            <a:ext cx="1323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>
            <a:off x="3708400" y="4292600"/>
            <a:ext cx="996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/>
      <p:bldP spid="93189" grpId="0"/>
      <p:bldP spid="93190" grpId="0"/>
      <p:bldP spid="9319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3752850" y="836613"/>
            <a:ext cx="458788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4932363" y="836613"/>
            <a:ext cx="316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 b="1">
              <a:solidFill>
                <a:schemeClr val="accent2"/>
              </a:solidFill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4419600" y="1981200"/>
            <a:ext cx="338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zh-CN">
              <a:solidFill>
                <a:schemeClr val="accent2"/>
              </a:solidFill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5076825" y="836613"/>
            <a:ext cx="3455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94214" name="WordArt 6"/>
          <p:cNvSpPr>
            <a:spLocks noChangeArrowheads="1" noChangeShapeType="1" noTextEdit="1"/>
          </p:cNvSpPr>
          <p:nvPr/>
        </p:nvSpPr>
        <p:spPr bwMode="auto">
          <a:xfrm>
            <a:off x="228600" y="1600200"/>
            <a:ext cx="8534400" cy="1676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60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楷体_GB2312"/>
              </a:rPr>
              <a:t>Life will be more enjoyable in the future!</a:t>
            </a:r>
            <a:endParaRPr lang="zh-CN" altLang="en-US" sz="60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楷体_GB2312"/>
            </a:endParaRPr>
          </a:p>
        </p:txBody>
      </p:sp>
      <p:sp>
        <p:nvSpPr>
          <p:cNvPr id="94215" name="WordArt 7"/>
          <p:cNvSpPr>
            <a:spLocks noChangeArrowheads="1" noChangeShapeType="1" noTextEdit="1"/>
          </p:cNvSpPr>
          <p:nvPr/>
        </p:nvSpPr>
        <p:spPr bwMode="auto">
          <a:xfrm>
            <a:off x="1143000" y="3657600"/>
            <a:ext cx="69151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8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Thanks for </a:t>
            </a:r>
            <a:r>
              <a:rPr lang="en-US" altLang="zh-CN" sz="4800" b="1" kern="1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listening!</a:t>
            </a:r>
            <a:endParaRPr lang="zh-CN" altLang="en-US" sz="48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椭圆 3"/>
          <p:cNvSpPr>
            <a:spLocks noChangeArrowheads="1"/>
          </p:cNvSpPr>
          <p:nvPr/>
        </p:nvSpPr>
        <p:spPr bwMode="auto">
          <a:xfrm>
            <a:off x="571500" y="836613"/>
            <a:ext cx="1192213" cy="7000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2d</a:t>
            </a:r>
          </a:p>
        </p:txBody>
      </p:sp>
      <p:sp>
        <p:nvSpPr>
          <p:cNvPr id="73731" name="Rectangle 2"/>
          <p:cNvSpPr>
            <a:spLocks noChangeArrowheads="1"/>
          </p:cNvSpPr>
          <p:nvPr/>
        </p:nvSpPr>
        <p:spPr bwMode="auto">
          <a:xfrm>
            <a:off x="1908175" y="836613"/>
            <a:ext cx="5688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Role-play the conversation.</a:t>
            </a:r>
          </a:p>
        </p:txBody>
      </p:sp>
      <p:pic>
        <p:nvPicPr>
          <p:cNvPr id="7373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2636838"/>
            <a:ext cx="2951162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Oval 4"/>
          <p:cNvSpPr>
            <a:spLocks noChangeArrowheads="1"/>
          </p:cNvSpPr>
          <p:nvPr/>
        </p:nvSpPr>
        <p:spPr bwMode="auto">
          <a:xfrm>
            <a:off x="323850" y="620713"/>
            <a:ext cx="790575" cy="6492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2d</a:t>
            </a:r>
          </a:p>
        </p:txBody>
      </p:sp>
      <p:sp>
        <p:nvSpPr>
          <p:cNvPr id="74755" name="Rectangle 6"/>
          <p:cNvSpPr>
            <a:spLocks noChangeArrowheads="1"/>
          </p:cNvSpPr>
          <p:nvPr/>
        </p:nvSpPr>
        <p:spPr bwMode="auto">
          <a:xfrm>
            <a:off x="323850" y="1700213"/>
            <a:ext cx="856932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 What is Ken doing?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_______________________________________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 How is Ken going to become a writer?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______________________________________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Does Andy want to be a doctor?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_______________________________________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4756" name="Text Box 8"/>
          <p:cNvSpPr txBox="1">
            <a:spLocks noChangeArrowheads="1"/>
          </p:cNvSpPr>
          <p:nvPr/>
        </p:nvSpPr>
        <p:spPr bwMode="auto">
          <a:xfrm>
            <a:off x="539750" y="2276475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He’s reading a book </a:t>
            </a:r>
            <a:r>
              <a:rPr lang="en-US" altLang="zh-CN" sz="2800" b="1" dirty="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The Old Man and the Sea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4757" name="Text Box 9"/>
          <p:cNvSpPr txBox="1">
            <a:spLocks noChangeArrowheads="1"/>
          </p:cNvSpPr>
          <p:nvPr/>
        </p:nvSpPr>
        <p:spPr bwMode="auto">
          <a:xfrm>
            <a:off x="539750" y="3429000"/>
            <a:ext cx="8137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He’s going to keep on writing stories.</a:t>
            </a:r>
          </a:p>
        </p:txBody>
      </p:sp>
      <p:sp>
        <p:nvSpPr>
          <p:cNvPr id="74758" name="Text Box 11"/>
          <p:cNvSpPr txBox="1">
            <a:spLocks noChangeArrowheads="1"/>
          </p:cNvSpPr>
          <p:nvPr/>
        </p:nvSpPr>
        <p:spPr bwMode="auto">
          <a:xfrm>
            <a:off x="539750" y="4508500"/>
            <a:ext cx="828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No, she doesn’t . She is not sure about that.</a:t>
            </a:r>
          </a:p>
        </p:txBody>
      </p:sp>
      <p:sp>
        <p:nvSpPr>
          <p:cNvPr id="74759" name="Rectangle 2"/>
          <p:cNvSpPr>
            <a:spLocks noChangeArrowheads="1"/>
          </p:cNvSpPr>
          <p:nvPr/>
        </p:nvSpPr>
        <p:spPr bwMode="auto">
          <a:xfrm>
            <a:off x="1187450" y="692150"/>
            <a:ext cx="5688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Role-play the conversation.</a:t>
            </a:r>
          </a:p>
        </p:txBody>
      </p:sp>
      <p:pic>
        <p:nvPicPr>
          <p:cNvPr id="7476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260350"/>
            <a:ext cx="2232025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324107" y="281940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00113" y="1989138"/>
            <a:ext cx="7704137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3200" b="1" dirty="0">
                <a:latin typeface="Times New Roman" panose="02020603050405020304" pitchFamily="18" charset="0"/>
              </a:rPr>
              <a:t>将来时用于表示未来将做的事，常用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 + going to+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动词原形”</a:t>
            </a:r>
            <a:r>
              <a:rPr lang="zh-CN" altLang="en-US" sz="3200" b="1" dirty="0">
                <a:latin typeface="Times New Roman" panose="02020603050405020304" pitchFamily="18" charset="0"/>
              </a:rPr>
              <a:t>来表达，</a:t>
            </a: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表示计划或根据某些现象或征兆预测不久即将发生的事情。含有“打算”之意。常与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tomorrow, next Sunday, next month, the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day after tomorrow</a:t>
            </a: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等表示将来的时间状语连用。</a:t>
            </a:r>
          </a:p>
        </p:txBody>
      </p:sp>
      <p:sp>
        <p:nvSpPr>
          <p:cNvPr id="75779" name="WordArt 3"/>
          <p:cNvSpPr>
            <a:spLocks noChangeArrowheads="1" noChangeShapeType="1" noTextEdit="1"/>
          </p:cNvSpPr>
          <p:nvPr/>
        </p:nvSpPr>
        <p:spPr bwMode="auto">
          <a:xfrm>
            <a:off x="3059113" y="836613"/>
            <a:ext cx="3095625" cy="9366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altLang="zh-CN" sz="3600" b="1" kern="10" dirty="0">
                <a:ln w="9525">
                  <a:solidFill>
                    <a:srgbClr val="FF99CC"/>
                  </a:solidFill>
                  <a:round/>
                </a:ln>
                <a:solidFill>
                  <a:srgbClr val="FF00FF"/>
                </a:solidFill>
                <a:latin typeface="Times New Roman" panose="02020603050405020304"/>
                <a:cs typeface="Times New Roman" panose="02020603050405020304"/>
              </a:rPr>
              <a:t>Grammar</a:t>
            </a:r>
            <a:endParaRPr lang="zh-CN" altLang="en-US" sz="3600" b="1" kern="10" dirty="0">
              <a:ln w="9525">
                <a:solidFill>
                  <a:srgbClr val="FF99CC"/>
                </a:solidFill>
                <a:round/>
              </a:ln>
              <a:solidFill>
                <a:srgbClr val="FF00FF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900113" y="1268413"/>
            <a:ext cx="756126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Mary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is going to </a:t>
            </a:r>
            <a:r>
              <a:rPr lang="en-US" altLang="zh-CN" sz="3200" b="1" dirty="0">
                <a:latin typeface="Times New Roman" panose="02020603050405020304" pitchFamily="18" charset="0"/>
              </a:rPr>
              <a:t>sell her car 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next month</a:t>
            </a:r>
            <a:r>
              <a:rPr lang="en-US" altLang="zh-CN" sz="3200" b="1" dirty="0">
                <a:latin typeface="Times New Roman" panose="02020603050405020304" pitchFamily="18" charset="0"/>
              </a:rPr>
              <a:t>. </a:t>
            </a:r>
          </a:p>
          <a:p>
            <a:pPr algn="l"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</a:rPr>
              <a:t>玛丽下个月要卖她的车子。</a:t>
            </a:r>
          </a:p>
          <a:p>
            <a:pPr algn="l">
              <a:spcBef>
                <a:spcPct val="1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I'm not going to </a:t>
            </a:r>
            <a:r>
              <a:rPr lang="en-US" altLang="zh-CN" sz="3200" b="1" dirty="0">
                <a:latin typeface="Times New Roman" panose="02020603050405020304" pitchFamily="18" charset="0"/>
              </a:rPr>
              <a:t>have breakfast this morning. </a:t>
            </a:r>
          </a:p>
          <a:p>
            <a:pPr algn="l"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</a:rPr>
              <a:t>今天早上我将不吃早餐。</a:t>
            </a:r>
          </a:p>
          <a:p>
            <a:pPr algn="l">
              <a:spcBef>
                <a:spcPct val="1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Are you going to</a:t>
            </a:r>
            <a:r>
              <a:rPr lang="en-US" altLang="zh-CN" sz="3200" b="1" dirty="0">
                <a:latin typeface="Times New Roman" panose="02020603050405020304" pitchFamily="18" charset="0"/>
              </a:rPr>
              <a:t> invite John to your party?</a:t>
            </a:r>
          </a:p>
          <a:p>
            <a:pPr algn="l"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</a:rPr>
              <a:t>你打算邀请约翰参加你的聚会吗？</a:t>
            </a:r>
          </a:p>
          <a:p>
            <a:pPr algn="l">
              <a:spcBef>
                <a:spcPct val="1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 are you going to</a:t>
            </a:r>
            <a:r>
              <a:rPr lang="en-US" altLang="zh-CN" sz="3200" b="1" dirty="0">
                <a:latin typeface="Times New Roman" panose="02020603050405020304" pitchFamily="18" charset="0"/>
              </a:rPr>
              <a:t> buy?</a:t>
            </a:r>
          </a:p>
          <a:p>
            <a:pPr algn="l"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</a:rPr>
              <a:t>你打算买什么？ </a:t>
            </a:r>
            <a:r>
              <a:rPr lang="zh-CN" altLang="en-US" sz="3200" b="1" dirty="0">
                <a:latin typeface="Times New Roman" panose="02020603050405020304" pitchFamily="18" charset="0"/>
                <a:hlinkClick r:id="rId2"/>
              </a:rPr>
              <a:t> 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2771775" y="476250"/>
            <a:ext cx="4391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Sentence pattern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6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4"/>
          <p:cNvSpPr txBox="1">
            <a:spLocks noChangeArrowheads="1"/>
          </p:cNvSpPr>
          <p:nvPr/>
        </p:nvSpPr>
        <p:spPr bwMode="auto">
          <a:xfrm>
            <a:off x="684213" y="1371600"/>
            <a:ext cx="7796212" cy="417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spcBef>
                <a:spcPct val="15000"/>
              </a:spcBef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1. be </a:t>
            </a:r>
            <a:r>
              <a:rPr lang="en-US" altLang="zh-CN" sz="3200" b="1" dirty="0">
                <a:latin typeface="Times New Roman" panose="02020603050405020304" pitchFamily="18" charset="0"/>
              </a:rPr>
              <a:t>going to</a:t>
            </a:r>
            <a:r>
              <a:rPr lang="zh-CN" altLang="en-US" sz="3200" b="1" dirty="0">
                <a:latin typeface="Times New Roman" panose="02020603050405020304" pitchFamily="18" charset="0"/>
              </a:rPr>
              <a:t>的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肯定式</a:t>
            </a:r>
            <a:r>
              <a:rPr lang="zh-CN" altLang="en-US" sz="3200" b="1" dirty="0">
                <a:latin typeface="Times New Roman" panose="02020603050405020304" pitchFamily="18" charset="0"/>
              </a:rPr>
              <a:t>是“主语 </a:t>
            </a:r>
            <a:r>
              <a:rPr lang="en-US" altLang="zh-CN" sz="3200" b="1" dirty="0">
                <a:latin typeface="Times New Roman" panose="02020603050405020304" pitchFamily="18" charset="0"/>
              </a:rPr>
              <a:t>+ be going to + do(</a:t>
            </a:r>
            <a:r>
              <a:rPr lang="zh-CN" altLang="en-US" sz="3200" b="1" dirty="0">
                <a:latin typeface="Times New Roman" panose="02020603050405020304" pitchFamily="18" charset="0"/>
              </a:rPr>
              <a:t>动词原形</a:t>
            </a:r>
            <a:r>
              <a:rPr lang="en-US" altLang="zh-CN" sz="3200" b="1" dirty="0">
                <a:latin typeface="Times New Roman" panose="02020603050405020304" pitchFamily="18" charset="0"/>
              </a:rPr>
              <a:t>) + ...”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  <a:p>
            <a:pPr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 be going to</a:t>
            </a:r>
            <a:r>
              <a:rPr lang="zh-CN" altLang="en-US" sz="3200" b="1" dirty="0">
                <a:latin typeface="Times New Roman" panose="02020603050405020304" pitchFamily="18" charset="0"/>
              </a:rPr>
              <a:t>的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否定式</a:t>
            </a:r>
            <a:r>
              <a:rPr lang="zh-CN" altLang="en-US" sz="3200" b="1" dirty="0">
                <a:latin typeface="Times New Roman" panose="02020603050405020304" pitchFamily="18" charset="0"/>
              </a:rPr>
              <a:t>是在助动词</a:t>
            </a:r>
            <a:r>
              <a:rPr lang="en-US" altLang="zh-CN" sz="3200" b="1" dirty="0">
                <a:latin typeface="Times New Roman" panose="02020603050405020304" pitchFamily="18" charset="0"/>
              </a:rPr>
              <a:t>be</a:t>
            </a:r>
            <a:r>
              <a:rPr lang="zh-CN" altLang="en-US" sz="3200" b="1" dirty="0">
                <a:latin typeface="Times New Roman" panose="02020603050405020304" pitchFamily="18" charset="0"/>
              </a:rPr>
              <a:t>后加</a:t>
            </a:r>
            <a:r>
              <a:rPr lang="en-US" altLang="zh-CN" sz="3200" b="1" dirty="0">
                <a:latin typeface="Times New Roman" panose="02020603050405020304" pitchFamily="18" charset="0"/>
              </a:rPr>
              <a:t>not</a:t>
            </a:r>
            <a:r>
              <a:rPr lang="zh-CN" altLang="en-US" sz="3200" b="1" dirty="0">
                <a:latin typeface="Times New Roman" panose="02020603050405020304" pitchFamily="18" charset="0"/>
              </a:rPr>
              <a:t>，即：主语 </a:t>
            </a:r>
            <a:r>
              <a:rPr lang="en-US" altLang="zh-CN" sz="3200" b="1" dirty="0">
                <a:latin typeface="Times New Roman" panose="02020603050405020304" pitchFamily="18" charset="0"/>
              </a:rPr>
              <a:t>+ be + not + going to + do +... </a:t>
            </a:r>
            <a:r>
              <a:rPr lang="zh-CN" altLang="en-US" sz="3200" b="1" dirty="0">
                <a:latin typeface="Times New Roman" panose="02020603050405020304" pitchFamily="18" charset="0"/>
              </a:rPr>
              <a:t>。 </a:t>
            </a:r>
          </a:p>
          <a:p>
            <a:pPr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be going to</a:t>
            </a:r>
            <a:r>
              <a:rPr lang="zh-CN" altLang="en-US" sz="3200" b="1" dirty="0">
                <a:latin typeface="Times New Roman" panose="02020603050405020304" pitchFamily="18" charset="0"/>
              </a:rPr>
              <a:t>的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疑问式</a:t>
            </a:r>
            <a:r>
              <a:rPr lang="zh-CN" altLang="en-US" sz="3200" b="1" dirty="0">
                <a:latin typeface="Times New Roman" panose="02020603050405020304" pitchFamily="18" charset="0"/>
              </a:rPr>
              <a:t>是把助动词</a:t>
            </a:r>
            <a:r>
              <a:rPr lang="en-US" altLang="zh-CN" sz="3200" b="1" dirty="0">
                <a:latin typeface="Times New Roman" panose="02020603050405020304" pitchFamily="18" charset="0"/>
              </a:rPr>
              <a:t>be</a:t>
            </a:r>
            <a:r>
              <a:rPr lang="zh-CN" altLang="en-US" sz="3200" b="1" dirty="0">
                <a:latin typeface="Times New Roman" panose="02020603050405020304" pitchFamily="18" charset="0"/>
              </a:rPr>
              <a:t>移到句首，即：</a:t>
            </a:r>
            <a:r>
              <a:rPr lang="en-US" altLang="zh-CN" sz="3200" b="1" dirty="0">
                <a:latin typeface="Times New Roman" panose="02020603050405020304" pitchFamily="18" charset="0"/>
              </a:rPr>
              <a:t>Be+</a:t>
            </a:r>
            <a:r>
              <a:rPr lang="zh-CN" altLang="en-US" sz="3200" b="1" dirty="0">
                <a:latin typeface="Times New Roman" panose="02020603050405020304" pitchFamily="18" charset="0"/>
              </a:rPr>
              <a:t>主语</a:t>
            </a:r>
            <a:r>
              <a:rPr lang="en-US" altLang="zh-CN" sz="3200" b="1" dirty="0">
                <a:latin typeface="Times New Roman" panose="02020603050405020304" pitchFamily="18" charset="0"/>
              </a:rPr>
              <a:t>+going to do+...</a:t>
            </a:r>
            <a:r>
              <a:rPr lang="zh-CN" altLang="en-US" sz="3200" b="1" dirty="0">
                <a:latin typeface="Times New Roman" panose="02020603050405020304" pitchFamily="18" charset="0"/>
              </a:rPr>
              <a:t>？这和</a:t>
            </a:r>
            <a:r>
              <a:rPr lang="en-US" altLang="zh-CN" sz="3200" b="1" dirty="0">
                <a:latin typeface="Times New Roman" panose="02020603050405020304" pitchFamily="18" charset="0"/>
              </a:rPr>
              <a:t>be</a:t>
            </a:r>
            <a:r>
              <a:rPr lang="zh-CN" altLang="en-US" sz="3200" b="1" dirty="0">
                <a:latin typeface="Times New Roman" panose="02020603050405020304" pitchFamily="18" charset="0"/>
              </a:rPr>
              <a:t>作连系动词时的用法相似。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746125" y="1219200"/>
            <a:ext cx="7959725" cy="428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将来时也可以用 “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 + doing</a:t>
            </a:r>
            <a:r>
              <a:rPr lang="en-US" altLang="zh-CN" sz="3200" b="1" dirty="0">
                <a:latin typeface="Times New Roman" panose="02020603050405020304" pitchFamily="18" charset="0"/>
              </a:rPr>
              <a:t> ”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来表达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</a:rPr>
              <a:t>，表示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按计划和安排</a:t>
            </a:r>
            <a:r>
              <a:rPr lang="zh-CN" altLang="en-US" sz="3200" b="1" dirty="0">
                <a:latin typeface="Times New Roman" panose="02020603050405020304" pitchFamily="18" charset="0"/>
              </a:rPr>
              <a:t>即将发生的动作，语气较婉转，动词多是一些“来、去”移动词。如：</a:t>
            </a:r>
          </a:p>
          <a:p>
            <a:pPr algn="l">
              <a:spcBef>
                <a:spcPct val="20000"/>
              </a:spcBef>
            </a:pP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go, come, leave, start, move, sail, arrive, reach, return, drive, travel, remain, land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 is leaving for Beijing tomorrow.</a:t>
            </a:r>
            <a:b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他明天去北京。</a:t>
            </a:r>
          </a:p>
          <a:p>
            <a:pPr algn="l"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plane is landing soon.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飞机即将着陆。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ChangeArrowheads="1"/>
          </p:cNvSpPr>
          <p:nvPr/>
        </p:nvSpPr>
        <p:spPr bwMode="auto">
          <a:xfrm>
            <a:off x="1116013" y="404813"/>
            <a:ext cx="72009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Match what these people want to do with what they are going to do.</a:t>
            </a:r>
          </a:p>
        </p:txBody>
      </p:sp>
      <p:sp>
        <p:nvSpPr>
          <p:cNvPr id="79875" name="Oval 20"/>
          <p:cNvSpPr>
            <a:spLocks noChangeArrowheads="1"/>
          </p:cNvSpPr>
          <p:nvPr/>
        </p:nvSpPr>
        <p:spPr bwMode="auto">
          <a:xfrm>
            <a:off x="179388" y="476250"/>
            <a:ext cx="790575" cy="6492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3a</a:t>
            </a:r>
          </a:p>
        </p:txBody>
      </p:sp>
      <p:sp>
        <p:nvSpPr>
          <p:cNvPr id="79876" name="Text Box 21"/>
          <p:cNvSpPr txBox="1">
            <a:spLocks noChangeArrowheads="1"/>
          </p:cNvSpPr>
          <p:nvPr/>
        </p:nvSpPr>
        <p:spPr bwMode="auto">
          <a:xfrm>
            <a:off x="17462" y="1989138"/>
            <a:ext cx="5545138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___ 1. My friend wants to be an engineer.</a:t>
            </a:r>
          </a:p>
          <a:p>
            <a:pPr>
              <a:lnSpc>
                <a:spcPct val="11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___ 2. My brother wants to be an actor.</a:t>
            </a:r>
          </a:p>
          <a:p>
            <a:pPr>
              <a:lnSpc>
                <a:spcPct val="11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___ 3. I want to be a scientist.</a:t>
            </a:r>
          </a:p>
          <a:p>
            <a:pPr>
              <a:lnSpc>
                <a:spcPct val="11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___ 4. My sister wants to be a school teacher.</a:t>
            </a:r>
          </a:p>
          <a:p>
            <a:pPr>
              <a:lnSpc>
                <a:spcPct val="11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___ 5. Those boys want to be soccer players.</a:t>
            </a:r>
          </a:p>
          <a:p>
            <a:pPr>
              <a:lnSpc>
                <a:spcPct val="11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___ 6. My friend and I want to be singers.</a:t>
            </a:r>
          </a:p>
          <a:p>
            <a:pPr>
              <a:lnSpc>
                <a:spcPct val="11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___ 7. My cousin wants to be a cook.</a:t>
            </a:r>
          </a:p>
          <a:p>
            <a:pPr>
              <a:lnSpc>
                <a:spcPct val="11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___ 8. I want to be a race car driver.</a:t>
            </a:r>
          </a:p>
        </p:txBody>
      </p:sp>
      <p:sp>
        <p:nvSpPr>
          <p:cNvPr id="79877" name="Text Box 22"/>
          <p:cNvSpPr txBox="1">
            <a:spLocks noChangeArrowheads="1"/>
          </p:cNvSpPr>
          <p:nvPr/>
        </p:nvSpPr>
        <p:spPr bwMode="auto">
          <a:xfrm>
            <a:off x="179388" y="1916113"/>
            <a:ext cx="3952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79878" name="Text Box 23"/>
          <p:cNvSpPr txBox="1">
            <a:spLocks noChangeArrowheads="1"/>
          </p:cNvSpPr>
          <p:nvPr/>
        </p:nvSpPr>
        <p:spPr bwMode="auto">
          <a:xfrm>
            <a:off x="179388" y="2349500"/>
            <a:ext cx="409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79879" name="Text Box 24"/>
          <p:cNvSpPr txBox="1">
            <a:spLocks noChangeArrowheads="1"/>
          </p:cNvSpPr>
          <p:nvPr/>
        </p:nvSpPr>
        <p:spPr bwMode="auto">
          <a:xfrm>
            <a:off x="179388" y="2781300"/>
            <a:ext cx="319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79880" name="Text Box 25"/>
          <p:cNvSpPr txBox="1">
            <a:spLocks noChangeArrowheads="1"/>
          </p:cNvSpPr>
          <p:nvPr/>
        </p:nvSpPr>
        <p:spPr bwMode="auto">
          <a:xfrm>
            <a:off x="179388" y="3141663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79881" name="Text Box 26"/>
          <p:cNvSpPr txBox="1">
            <a:spLocks noChangeArrowheads="1"/>
          </p:cNvSpPr>
          <p:nvPr/>
        </p:nvSpPr>
        <p:spPr bwMode="auto">
          <a:xfrm>
            <a:off x="179388" y="393382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9882" name="Text Box 27"/>
          <p:cNvSpPr txBox="1">
            <a:spLocks noChangeArrowheads="1"/>
          </p:cNvSpPr>
          <p:nvPr/>
        </p:nvSpPr>
        <p:spPr bwMode="auto">
          <a:xfrm>
            <a:off x="179388" y="4724400"/>
            <a:ext cx="36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79883" name="Text Box 28"/>
          <p:cNvSpPr txBox="1">
            <a:spLocks noChangeArrowheads="1"/>
          </p:cNvSpPr>
          <p:nvPr/>
        </p:nvSpPr>
        <p:spPr bwMode="auto">
          <a:xfrm>
            <a:off x="5399088" y="1916113"/>
            <a:ext cx="3744912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spcBef>
                <a:spcPct val="5000"/>
              </a:spcBef>
            </a:pPr>
            <a:r>
              <a:rPr lang="en-US" altLang="zh-CN" sz="20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a. They’re going to practice</a:t>
            </a:r>
          </a:p>
          <a:p>
            <a:pPr>
              <a:lnSpc>
                <a:spcPct val="115000"/>
              </a:lnSpc>
              <a:spcBef>
                <a:spcPct val="5000"/>
              </a:spcBef>
            </a:pPr>
            <a:r>
              <a:rPr lang="en-US" altLang="zh-CN" sz="20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every day.</a:t>
            </a:r>
          </a:p>
          <a:p>
            <a:pPr>
              <a:lnSpc>
                <a:spcPct val="115000"/>
              </a:lnSpc>
              <a:spcBef>
                <a:spcPct val="5000"/>
              </a:spcBef>
            </a:pPr>
            <a:r>
              <a:rPr lang="en-US" altLang="zh-CN" sz="20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b. I’m going to buy a fast car.</a:t>
            </a:r>
          </a:p>
          <a:p>
            <a:pPr>
              <a:lnSpc>
                <a:spcPct val="115000"/>
              </a:lnSpc>
              <a:spcBef>
                <a:spcPct val="5000"/>
              </a:spcBef>
            </a:pPr>
            <a:r>
              <a:rPr lang="en-US" altLang="zh-CN" sz="20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c. We’re going to take singing</a:t>
            </a:r>
          </a:p>
          <a:p>
            <a:pPr>
              <a:lnSpc>
                <a:spcPct val="115000"/>
              </a:lnSpc>
              <a:spcBef>
                <a:spcPct val="5000"/>
              </a:spcBef>
            </a:pPr>
            <a:r>
              <a:rPr lang="en-US" altLang="zh-CN" sz="20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lessons.</a:t>
            </a:r>
          </a:p>
          <a:p>
            <a:pPr>
              <a:lnSpc>
                <a:spcPct val="115000"/>
              </a:lnSpc>
              <a:spcBef>
                <a:spcPct val="5000"/>
              </a:spcBef>
            </a:pPr>
            <a:r>
              <a:rPr lang="en-US" altLang="zh-CN" sz="20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d. She’s going to study education.</a:t>
            </a:r>
          </a:p>
          <a:p>
            <a:pPr>
              <a:lnSpc>
                <a:spcPct val="115000"/>
              </a:lnSpc>
              <a:spcBef>
                <a:spcPct val="5000"/>
              </a:spcBef>
            </a:pPr>
            <a:r>
              <a:rPr lang="en-US" altLang="zh-CN" sz="20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e. She’s going to study math.</a:t>
            </a:r>
          </a:p>
          <a:p>
            <a:pPr>
              <a:lnSpc>
                <a:spcPct val="115000"/>
              </a:lnSpc>
              <a:spcBef>
                <a:spcPct val="5000"/>
              </a:spcBef>
            </a:pPr>
            <a:r>
              <a:rPr lang="en-US" altLang="zh-CN" sz="20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f. I’m going to study science.</a:t>
            </a:r>
          </a:p>
          <a:p>
            <a:pPr>
              <a:lnSpc>
                <a:spcPct val="115000"/>
              </a:lnSpc>
              <a:spcBef>
                <a:spcPct val="5000"/>
              </a:spcBef>
            </a:pPr>
            <a:r>
              <a:rPr lang="en-US" altLang="zh-CN" sz="20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g. He’s going to go to a cooking</a:t>
            </a:r>
          </a:p>
          <a:p>
            <a:pPr>
              <a:lnSpc>
                <a:spcPct val="115000"/>
              </a:lnSpc>
              <a:spcBef>
                <a:spcPct val="5000"/>
              </a:spcBef>
            </a:pPr>
            <a:r>
              <a:rPr lang="en-US" altLang="zh-CN" sz="20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school.</a:t>
            </a:r>
          </a:p>
          <a:p>
            <a:pPr>
              <a:lnSpc>
                <a:spcPct val="115000"/>
              </a:lnSpc>
              <a:spcBef>
                <a:spcPct val="5000"/>
              </a:spcBef>
            </a:pPr>
            <a:r>
              <a:rPr lang="en-US" altLang="zh-CN" sz="20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h. He’s going to take acting</a:t>
            </a:r>
          </a:p>
          <a:p>
            <a:pPr>
              <a:lnSpc>
                <a:spcPct val="115000"/>
              </a:lnSpc>
              <a:spcBef>
                <a:spcPct val="5000"/>
              </a:spcBef>
            </a:pPr>
            <a:r>
              <a:rPr lang="en-US" altLang="zh-CN" sz="20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lessons.</a:t>
            </a:r>
          </a:p>
        </p:txBody>
      </p:sp>
      <p:sp>
        <p:nvSpPr>
          <p:cNvPr id="79884" name="Text Box 30"/>
          <p:cNvSpPr txBox="1">
            <a:spLocks noChangeArrowheads="1"/>
          </p:cNvSpPr>
          <p:nvPr/>
        </p:nvSpPr>
        <p:spPr bwMode="auto">
          <a:xfrm>
            <a:off x="179388" y="5157788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79885" name="Text Box 31"/>
          <p:cNvSpPr txBox="1">
            <a:spLocks noChangeArrowheads="1"/>
          </p:cNvSpPr>
          <p:nvPr/>
        </p:nvSpPr>
        <p:spPr bwMode="auto">
          <a:xfrm>
            <a:off x="179388" y="558958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78" grpId="0"/>
      <p:bldP spid="79879" grpId="0"/>
      <p:bldP spid="79880" grpId="0"/>
      <p:bldP spid="79881" grpId="0"/>
      <p:bldP spid="79882" grpId="0"/>
      <p:bldP spid="79884" grpId="0"/>
      <p:bldP spid="798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539750" y="981075"/>
            <a:ext cx="8280400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例：</a:t>
            </a:r>
            <a:r>
              <a:rPr lang="en-US" altLang="zh-CN" sz="3200" b="1">
                <a:latin typeface="Times New Roman" panose="02020603050405020304" pitchFamily="18" charset="0"/>
              </a:rPr>
              <a:t>I’m going ______ (go) school by bike tomorrow. 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A. go      B. to go to       C. go to     D to go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468313" y="4286250"/>
            <a:ext cx="82804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05000"/>
              </a:lnSpc>
              <a:spcBef>
                <a:spcPct val="5000"/>
              </a:spcBef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答案：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1022</Words>
  <Application>Microsoft Office PowerPoint</Application>
  <PresentationFormat>全屏显示(4:3)</PresentationFormat>
  <Paragraphs>174</Paragraphs>
  <Slides>19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华文行楷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2023-01-16T15:58:04Z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3D32893A3AA746A1987195DCEC2389DF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