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71" r:id="rId3"/>
    <p:sldId id="291" r:id="rId4"/>
    <p:sldId id="290" r:id="rId5"/>
    <p:sldId id="326" r:id="rId6"/>
    <p:sldId id="293" r:id="rId7"/>
    <p:sldId id="295" r:id="rId8"/>
    <p:sldId id="297" r:id="rId9"/>
    <p:sldId id="298" r:id="rId10"/>
    <p:sldId id="294" r:id="rId11"/>
    <p:sldId id="327" r:id="rId12"/>
    <p:sldId id="300" r:id="rId13"/>
    <p:sldId id="301" r:id="rId14"/>
    <p:sldId id="302" r:id="rId15"/>
    <p:sldId id="303" r:id="rId16"/>
    <p:sldId id="304" r:id="rId17"/>
    <p:sldId id="30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D8D7"/>
    <a:srgbClr val="CD9DAD"/>
    <a:srgbClr val="FB9795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99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C4441-4DA8-43E1-8BFD-BF8D32D4434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CB2E4-DC2B-4C3D-B775-A914578697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CB2E4-DC2B-4C3D-B775-A914578697C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CB2E4-DC2B-4C3D-B775-A914578697C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CB2E4-DC2B-4C3D-B775-A914578697C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CB2E4-DC2B-4C3D-B775-A914578697C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CB2E4-DC2B-4C3D-B775-A914578697C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CB2E4-DC2B-4C3D-B775-A914578697C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64000" y="594000"/>
            <a:ext cx="9120000" cy="568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22800"/>
            <a:ext cx="10515600" cy="4665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E37306F5-1743-4670-B80E-A44DBF993FD1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A8D99C69-C23A-4640-8AB2-8317B8600B9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95969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95969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ibaotu.com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2296085" y="1445559"/>
            <a:ext cx="8155641" cy="4007223"/>
          </a:xfrm>
          <a:prstGeom prst="roundRect">
            <a:avLst>
              <a:gd name="adj" fmla="val 14318"/>
            </a:avLst>
          </a:prstGeom>
          <a:solidFill>
            <a:srgbClr val="CD9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-94130"/>
            <a:ext cx="4316506" cy="4316506"/>
          </a:xfrm>
          <a:prstGeom prst="rect">
            <a:avLst/>
          </a:prstGeom>
        </p:spPr>
      </p:pic>
      <p:sp>
        <p:nvSpPr>
          <p:cNvPr id="5" name="矩形: 圆角 4"/>
          <p:cNvSpPr/>
          <p:nvPr/>
        </p:nvSpPr>
        <p:spPr>
          <a:xfrm>
            <a:off x="2003612" y="1290918"/>
            <a:ext cx="8740588" cy="4316506"/>
          </a:xfrm>
          <a:prstGeom prst="roundRect">
            <a:avLst/>
          </a:prstGeom>
          <a:noFill/>
          <a:ln w="28575">
            <a:solidFill>
              <a:srgbClr val="CD9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538620" y="2782345"/>
            <a:ext cx="491018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6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7.6 </a:t>
            </a:r>
            <a:r>
              <a:rPr lang="en-US" altLang="zh-CN" sz="66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66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立</a:t>
            </a:r>
            <a:r>
              <a:rPr lang="zh-CN" altLang="en-US" sz="6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方根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8691245" y="2882900"/>
            <a:ext cx="3500755" cy="39751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04228" y="650704"/>
            <a:ext cx="356362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青</a:t>
            </a:r>
            <a:r>
              <a:rPr lang="zh-CN" altLang="en-US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岛版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八年级下册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6032372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ripple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再探新知</a:t>
            </a:r>
          </a:p>
        </p:txBody>
      </p:sp>
      <p:sp>
        <p:nvSpPr>
          <p:cNvPr id="6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04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22529" name="Rectangle 3"/>
          <p:cNvSpPr>
            <a:spLocks noGrp="1"/>
          </p:cNvSpPr>
          <p:nvPr/>
        </p:nvSpPr>
        <p:spPr>
          <a:xfrm>
            <a:off x="461010" y="867410"/>
            <a:ext cx="4895850" cy="762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800" u="none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 u="none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u="none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:求下列各式的值:</a:t>
            </a:r>
          </a:p>
        </p:txBody>
      </p:sp>
      <p:graphicFrame>
        <p:nvGraphicFramePr>
          <p:cNvPr id="22530" name="对象 23555"/>
          <p:cNvGraphicFramePr/>
          <p:nvPr/>
        </p:nvGraphicFramePr>
        <p:xfrm>
          <a:off x="1045686" y="1541463"/>
          <a:ext cx="2442210" cy="797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r:id="rId3" imgW="736600" imgH="241300" progId="Equation.3">
                  <p:embed/>
                </p:oleObj>
              </mc:Choice>
              <mc:Fallback>
                <p:oleObj r:id="rId3" imgW="736600" imgH="2413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686" y="1541463"/>
                        <a:ext cx="2442210" cy="7975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对象 23556"/>
          <p:cNvGraphicFramePr/>
          <p:nvPr/>
        </p:nvGraphicFramePr>
        <p:xfrm>
          <a:off x="4575810" y="1522254"/>
          <a:ext cx="2438400" cy="79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r:id="rId5" imgW="736600" imgH="241300" progId="Equation.3">
                  <p:embed/>
                </p:oleObj>
              </mc:Choice>
              <mc:Fallback>
                <p:oleObj r:id="rId5" imgW="736600" imgH="2413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5810" y="1522254"/>
                        <a:ext cx="2438400" cy="7988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4"/>
          <p:cNvSpPr txBox="1"/>
          <p:nvPr/>
        </p:nvSpPr>
        <p:spPr>
          <a:xfrm>
            <a:off x="113030" y="1666240"/>
            <a:ext cx="10705465" cy="1968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            （</a:t>
            </a:r>
            <a:r>
              <a:rPr lang="en-US" altLang="zh-CN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u="none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（</a:t>
            </a:r>
            <a:r>
              <a:rPr lang="en-US" altLang="zh-CN" sz="3200" u="none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200" u="none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        </a:t>
            </a:r>
          </a:p>
          <a:p>
            <a:pPr>
              <a:spcBef>
                <a:spcPct val="50000"/>
              </a:spcBef>
            </a:pPr>
            <a:endParaRPr lang="zh-CN" altLang="en-US" sz="2800" u="none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             </a:t>
            </a:r>
            <a:r>
              <a:rPr lang="en-US" altLang="zh-CN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(5)          </a:t>
            </a:r>
            <a:r>
              <a:rPr lang="zh-CN" altLang="en-US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（</a:t>
            </a:r>
            <a:r>
              <a:rPr lang="en-US" altLang="zh-CN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3200" u="none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graphicFrame>
        <p:nvGraphicFramePr>
          <p:cNvPr id="22533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797324" y="1522413"/>
          <a:ext cx="2821305" cy="789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r:id="rId7" imgW="862965" imgH="241300" progId="Equation.KSEE3">
                  <p:embed/>
                </p:oleObj>
              </mc:Choice>
              <mc:Fallback>
                <p:oleObj r:id="rId7" imgW="862965" imgH="241300" progId="Equation.KSEE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97324" y="1522413"/>
                        <a:ext cx="2821305" cy="7893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24890" y="2910999"/>
          <a:ext cx="229362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r:id="rId9" imgW="787400" imgH="241300" progId="Equation.KSEE3">
                  <p:embed/>
                </p:oleObj>
              </mc:Choice>
              <mc:Fallback>
                <p:oleObj r:id="rId9" imgW="787400" imgH="241300" progId="Equation.KSEE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24890" y="2910999"/>
                        <a:ext cx="2293620" cy="704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461010" y="3766185"/>
            <a:ext cx="1102995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u="none">
                <a:latin typeface="黑体" panose="02010609060101010101" pitchFamily="2" charset="-122"/>
                <a:ea typeface="黑体" panose="02010609060101010101" pitchFamily="2" charset="-122"/>
              </a:rPr>
              <a:t>小明认为这其中存在着某种规律,于是他就试图用一个含字母a的式子来表示这个规律,你认为小明写出的式子应该是：</a:t>
            </a:r>
          </a:p>
        </p:txBody>
      </p:sp>
      <p:sp>
        <p:nvSpPr>
          <p:cNvPr id="15375" name="Text Box 15"/>
          <p:cNvSpPr txBox="1"/>
          <p:nvPr/>
        </p:nvSpPr>
        <p:spPr>
          <a:xfrm>
            <a:off x="2263140" y="6053455"/>
            <a:ext cx="834866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ClrTx/>
              <a:buSzPct val="60000"/>
            </a:pPr>
            <a:r>
              <a:rPr lang="zh-CN" altLang="en-US" sz="2800" b="1" u="none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互为相反数的两个数的立方根也互为相反数</a:t>
            </a:r>
            <a:endParaRPr lang="zh-CN" altLang="en-US" sz="3200" b="1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441575" y="4719003"/>
            <a:ext cx="7258050" cy="1023937"/>
            <a:chOff x="0" y="0"/>
            <a:chExt cx="4783" cy="859"/>
          </a:xfrm>
        </p:grpSpPr>
        <p:sp>
          <p:nvSpPr>
            <p:cNvPr id="17" name="Rectangle 10"/>
            <p:cNvSpPr/>
            <p:nvPr/>
          </p:nvSpPr>
          <p:spPr>
            <a:xfrm>
              <a:off x="0" y="0"/>
              <a:ext cx="4783" cy="859"/>
            </a:xfrm>
            <a:prstGeom prst="rect">
              <a:avLst/>
            </a:prstGeom>
            <a:solidFill>
              <a:srgbClr val="92D05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aphicFrame>
          <p:nvGraphicFramePr>
            <p:cNvPr id="18" name="对象 23561"/>
            <p:cNvGraphicFramePr/>
            <p:nvPr/>
          </p:nvGraphicFramePr>
          <p:xfrm>
            <a:off x="1467" y="136"/>
            <a:ext cx="801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7" r:id="rId11" imgW="357505" imgH="229870" progId="Equation.3">
                    <p:embed/>
                  </p:oleObj>
                </mc:Choice>
                <mc:Fallback>
                  <p:oleObj r:id="rId11" imgW="357505" imgH="229870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467" y="136"/>
                          <a:ext cx="801" cy="59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对象 23562"/>
            <p:cNvGraphicFramePr/>
            <p:nvPr/>
          </p:nvGraphicFramePr>
          <p:xfrm>
            <a:off x="2812" y="91"/>
            <a:ext cx="892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8" r:id="rId13" imgW="357505" imgH="229870" progId="Equation.3">
                    <p:embed/>
                  </p:oleObj>
                </mc:Choice>
                <mc:Fallback>
                  <p:oleObj r:id="rId13" imgW="357505" imgH="229870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812" y="91"/>
                          <a:ext cx="892" cy="6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ctangle 14"/>
            <p:cNvSpPr/>
            <p:nvPr/>
          </p:nvSpPr>
          <p:spPr>
            <a:xfrm>
              <a:off x="272" y="272"/>
              <a:ext cx="4473" cy="4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000" u="none" dirty="0">
                  <a:solidFill>
                    <a:srgbClr val="FF0000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小结论：                </a:t>
              </a:r>
              <a:r>
                <a:rPr lang="en-US" altLang="zh-CN" sz="3000" u="none" dirty="0">
                  <a:solidFill>
                    <a:srgbClr val="FF0000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=                </a:t>
              </a:r>
              <a:r>
                <a:rPr lang="zh-CN" altLang="en-US" sz="3000" dirty="0">
                  <a:solidFill>
                    <a:srgbClr val="FF0000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  </a:t>
              </a:r>
            </a:p>
          </p:txBody>
        </p:sp>
      </p:grpSp>
      <p:graphicFrame>
        <p:nvGraphicFramePr>
          <p:cNvPr id="21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543108" y="2662555"/>
          <a:ext cx="2012950" cy="1005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r:id="rId15" imgW="889000" imgH="444500" progId="Equation.KSEE3">
                  <p:embed/>
                </p:oleObj>
              </mc:Choice>
              <mc:Fallback>
                <p:oleObj r:id="rId15" imgW="889000" imgH="4445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43108" y="2662555"/>
                        <a:ext cx="2012950" cy="1005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859078" y="2760980"/>
          <a:ext cx="2184400" cy="1005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r:id="rId17" imgW="965200" imgH="444500" progId="Equation.KSEE3">
                  <p:embed/>
                </p:oleObj>
              </mc:Choice>
              <mc:Fallback>
                <p:oleObj r:id="rId17" imgW="965200" imgH="4445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859078" y="2760980"/>
                        <a:ext cx="2184400" cy="1005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628265" y="1640840"/>
            <a:ext cx="105600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600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-2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36970" y="1645920"/>
            <a:ext cx="105600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600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-2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641840" y="1672590"/>
            <a:ext cx="105600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600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-3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28265" y="2940685"/>
            <a:ext cx="105600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600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-3</a:t>
            </a:r>
          </a:p>
        </p:txBody>
      </p:sp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38825" y="2621280"/>
          <a:ext cx="595630" cy="1087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r:id="rId19" imgW="215900" imgH="393700" progId="Equation.KSEE3">
                  <p:embed/>
                </p:oleObj>
              </mc:Choice>
              <mc:Fallback>
                <p:oleObj r:id="rId19" imgW="215900" imgH="3937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838825" y="2621280"/>
                        <a:ext cx="595630" cy="1087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138285" y="2719070"/>
          <a:ext cx="595630" cy="1087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r:id="rId21" imgW="215900" imgH="393700" progId="Equation.KSEE3">
                  <p:embed/>
                </p:oleObj>
              </mc:Choice>
              <mc:Fallback>
                <p:oleObj r:id="rId21" imgW="215900" imgH="3937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138285" y="2719070"/>
                        <a:ext cx="595630" cy="1087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15375" grpId="0"/>
      <p:bldP spid="3" grpId="0"/>
      <p:bldP spid="4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再探新知</a:t>
            </a:r>
          </a:p>
        </p:txBody>
      </p:sp>
      <p:sp>
        <p:nvSpPr>
          <p:cNvPr id="6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04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87328" y="577215"/>
            <a:ext cx="4817345" cy="1200329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perspectiveRight"/>
              <a:lightRig rig="threePt" dir="t">
                <a:rot lat="0" lon="0" rev="0"/>
              </a:lightRig>
            </a:scene3d>
            <a:sp3d extrusionH="311150" prstMaterial="plastic">
              <a:extrusionClr>
                <a:srgbClr val="D6C0C9"/>
              </a:extrusionClr>
            </a:sp3d>
          </a:bodyPr>
          <a:lstStyle/>
          <a:p>
            <a:pPr algn="ctr"/>
            <a:r>
              <a:rPr lang="zh-CN" altLang="en-US" sz="7200" b="1" dirty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srgbClr val="B4B1D6">
                      <a:alpha val="60000"/>
                    </a:srgbClr>
                  </a:outerShdw>
                </a:effectLst>
              </a:rPr>
              <a:t>课堂小游戏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2160" y="1776095"/>
            <a:ext cx="1064831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请同学们从老师手中抽取一张卡片，说出它的立方根，同桌说出它的平方根。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表格 25601"/>
          <p:cNvGraphicFramePr/>
          <p:nvPr/>
        </p:nvGraphicFramePr>
        <p:xfrm>
          <a:off x="572135" y="1303020"/>
          <a:ext cx="10882630" cy="5498465"/>
        </p:xfrm>
        <a:graphic>
          <a:graphicData uri="http://schemas.openxmlformats.org/drawingml/2006/table">
            <a:tbl>
              <a:tblPr/>
              <a:tblGrid>
                <a:gridCol w="765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5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240">
                <a:tc gridSpan="2"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平方根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立方根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870">
                <a:tc gridSpan="2"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定</a:t>
                      </a: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义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065">
                <a:tc rowSpan="3"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性</a:t>
                      </a: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20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质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正</a:t>
                      </a: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数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7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负</a:t>
                      </a: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数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9355">
                <a:tc gridSpan="2"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表</a:t>
                      </a: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示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6640">
                <a:tc gridSpan="2"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被开方数</a:t>
                      </a:r>
                      <a:r>
                        <a:rPr lang="en-US" altLang="x-none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的取值范围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en-US" altLang="x-none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en-US" altLang="x-none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b="0" kern="1200"/>
                      </a:lvl2pPr>
                      <a:lvl3pPr marL="1143000" lvl="2" indent="-228600">
                        <a:defRPr sz="2000" b="0" kern="1200"/>
                      </a:lvl3pPr>
                      <a:lvl4pPr marL="1600200" lvl="3" indent="-228600">
                        <a:defRPr sz="1800" b="0" kern="1200"/>
                      </a:lvl4pPr>
                      <a:lvl5pPr marL="2057400" lvl="4" indent="-228600">
                        <a:defRPr sz="1800" b="0" kern="1200"/>
                      </a:lvl5pPr>
                    </a:lstStyle>
                    <a:p>
                      <a:pPr marL="0" lvl="0" indent="0" algn="l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642" name="Text Box 38"/>
          <p:cNvSpPr txBox="1"/>
          <p:nvPr/>
        </p:nvSpPr>
        <p:spPr>
          <a:xfrm>
            <a:off x="2108200" y="1796415"/>
            <a:ext cx="458787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如果一个数的平方等于</a:t>
            </a:r>
            <a:r>
              <a:rPr lang="en-US" altLang="zh-CN" sz="24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，那么</a:t>
            </a:r>
          </a:p>
          <a:p>
            <a:pPr algn="ctr" eaLnBrk="0" hangingPunct="0"/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这个数就叫</a:t>
            </a:r>
            <a:r>
              <a:rPr lang="en-US" altLang="zh-CN" sz="24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的平方根。 </a:t>
            </a:r>
          </a:p>
        </p:txBody>
      </p:sp>
      <p:sp>
        <p:nvSpPr>
          <p:cNvPr id="25643" name="Text Box 39"/>
          <p:cNvSpPr txBox="1"/>
          <p:nvPr/>
        </p:nvSpPr>
        <p:spPr>
          <a:xfrm>
            <a:off x="7024370" y="1796415"/>
            <a:ext cx="442976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如果一个数的立方等于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，那么</a:t>
            </a:r>
          </a:p>
          <a:p>
            <a:pPr algn="ctr" eaLnBrk="0" hangingPunct="0"/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这个数就叫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的立方根。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</p:txBody>
      </p:sp>
      <p:sp>
        <p:nvSpPr>
          <p:cNvPr id="25644" name="Text Box 40"/>
          <p:cNvSpPr txBox="1"/>
          <p:nvPr/>
        </p:nvSpPr>
        <p:spPr>
          <a:xfrm>
            <a:off x="2295208" y="2685098"/>
            <a:ext cx="400939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/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有两个平方根，互为相反数 </a:t>
            </a:r>
          </a:p>
        </p:txBody>
      </p:sp>
      <p:sp>
        <p:nvSpPr>
          <p:cNvPr id="25645" name="Text Box 41"/>
          <p:cNvSpPr txBox="1"/>
          <p:nvPr/>
        </p:nvSpPr>
        <p:spPr>
          <a:xfrm>
            <a:off x="2534920" y="3363913"/>
            <a:ext cx="29387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/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有一个平方根，是</a:t>
            </a:r>
            <a:r>
              <a:rPr lang="en-US" altLang="zh-CN" sz="24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0 </a:t>
            </a:r>
          </a:p>
        </p:txBody>
      </p:sp>
      <p:sp>
        <p:nvSpPr>
          <p:cNvPr id="25646" name="Text Box 42"/>
          <p:cNvSpPr txBox="1"/>
          <p:nvPr/>
        </p:nvSpPr>
        <p:spPr>
          <a:xfrm>
            <a:off x="2965450" y="4051300"/>
            <a:ext cx="186690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/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没有平方根 </a:t>
            </a:r>
          </a:p>
        </p:txBody>
      </p:sp>
      <p:sp>
        <p:nvSpPr>
          <p:cNvPr id="24623" name="Rectangle 44"/>
          <p:cNvSpPr/>
          <p:nvPr/>
        </p:nvSpPr>
        <p:spPr>
          <a:xfrm>
            <a:off x="5078730" y="361061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/>
            <a:endParaRPr lang="zh-CN" altLang="en-US" b="1" u="none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5649" name="组合 25648"/>
          <p:cNvGrpSpPr/>
          <p:nvPr/>
        </p:nvGrpSpPr>
        <p:grpSpPr>
          <a:xfrm>
            <a:off x="2611121" y="4698048"/>
            <a:ext cx="4260850" cy="830263"/>
            <a:chOff x="58" y="-358"/>
            <a:chExt cx="2684" cy="523"/>
          </a:xfrm>
        </p:grpSpPr>
        <p:sp>
          <p:nvSpPr>
            <p:cNvPr id="24625" name="Text Box 46"/>
            <p:cNvSpPr txBox="1"/>
            <p:nvPr/>
          </p:nvSpPr>
          <p:spPr>
            <a:xfrm>
              <a:off x="58" y="-358"/>
              <a:ext cx="2684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/>
              <a:r>
                <a:rPr lang="en-US" altLang="zh-CN" sz="2400" b="1" u="none" dirty="0">
                  <a:solidFill>
                    <a:srgbClr val="0000FF"/>
                  </a:solidFill>
                  <a:latin typeface="楷体_GB2312" panose="02010609030101010101" charset="-122"/>
                  <a:ea typeface="楷体_GB2312" panose="02010609030101010101" charset="-122"/>
                </a:rPr>
                <a:t>     </a:t>
              </a:r>
              <a:r>
                <a:rPr lang="zh-CN" altLang="en-US" sz="2400" b="1" u="none" dirty="0">
                  <a:solidFill>
                    <a:srgbClr val="0000FF"/>
                  </a:solidFill>
                  <a:latin typeface="楷体_GB2312" panose="02010609030101010101" charset="-122"/>
                  <a:ea typeface="楷体_GB2312" panose="02010609030101010101" charset="-122"/>
                </a:rPr>
                <a:t>，其中</a:t>
              </a:r>
              <a:r>
                <a:rPr lang="en-US" altLang="zh-CN" sz="2400" b="1" u="none" dirty="0">
                  <a:solidFill>
                    <a:srgbClr val="0000FF"/>
                  </a:solidFill>
                  <a:latin typeface="楷体_GB2312" panose="02010609030101010101" charset="-122"/>
                  <a:ea typeface="楷体_GB2312" panose="02010609030101010101" charset="-122"/>
                </a:rPr>
                <a:t>a </a:t>
              </a:r>
              <a:r>
                <a:rPr lang="zh-CN" altLang="en-US" sz="2400" b="1" u="none" dirty="0">
                  <a:solidFill>
                    <a:srgbClr val="0000FF"/>
                  </a:solidFill>
                  <a:latin typeface="楷体_GB2312" panose="02010609030101010101" charset="-122"/>
                  <a:ea typeface="楷体_GB2312" panose="02010609030101010101" charset="-122"/>
                </a:rPr>
                <a:t>是被开方数，</a:t>
              </a:r>
            </a:p>
            <a:p>
              <a:pPr algn="ctr" eaLnBrk="0" hangingPunct="0"/>
              <a:r>
                <a:rPr lang="en-US" altLang="zh-CN" sz="2400" b="1" u="none" dirty="0">
                  <a:solidFill>
                    <a:srgbClr val="0000FF"/>
                  </a:solidFill>
                  <a:latin typeface="楷体_GB2312" panose="02010609030101010101" charset="-122"/>
                  <a:ea typeface="楷体_GB2312" panose="02010609030101010101" charset="-122"/>
                </a:rPr>
                <a:t>2</a:t>
              </a:r>
              <a:r>
                <a:rPr lang="zh-CN" altLang="en-US" sz="2400" b="1" u="none" dirty="0">
                  <a:solidFill>
                    <a:srgbClr val="0000FF"/>
                  </a:solidFill>
                  <a:latin typeface="楷体_GB2312" panose="02010609030101010101" charset="-122"/>
                  <a:ea typeface="楷体_GB2312" panose="02010609030101010101" charset="-122"/>
                </a:rPr>
                <a:t>是根指数（省略） </a:t>
              </a:r>
            </a:p>
          </p:txBody>
        </p:sp>
        <p:graphicFrame>
          <p:nvGraphicFramePr>
            <p:cNvPr id="24626" name="对象 25650"/>
            <p:cNvGraphicFramePr>
              <a:graphicFrameLocks noChangeAspect="1"/>
            </p:cNvGraphicFramePr>
            <p:nvPr/>
          </p:nvGraphicFramePr>
          <p:xfrm>
            <a:off x="156" y="-332"/>
            <a:ext cx="450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r:id="rId3" imgW="357505" imgH="229870" progId="Equation.3">
                    <p:embed/>
                  </p:oleObj>
                </mc:Choice>
                <mc:Fallback>
                  <p:oleObj r:id="rId3" imgW="357505" imgH="229870" progId="Equation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6" y="-332"/>
                          <a:ext cx="450" cy="2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53" name="Text Box 49"/>
          <p:cNvSpPr txBox="1"/>
          <p:nvPr/>
        </p:nvSpPr>
        <p:spPr>
          <a:xfrm>
            <a:off x="7273925" y="4005580"/>
            <a:ext cx="370332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/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有一个立方根，也是负数 </a:t>
            </a:r>
          </a:p>
        </p:txBody>
      </p:sp>
      <p:sp>
        <p:nvSpPr>
          <p:cNvPr id="25654" name="Text Box 50"/>
          <p:cNvSpPr txBox="1"/>
          <p:nvPr/>
        </p:nvSpPr>
        <p:spPr>
          <a:xfrm>
            <a:off x="7564120" y="3363913"/>
            <a:ext cx="29387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/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有一个立方根，是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0 </a:t>
            </a:r>
          </a:p>
        </p:txBody>
      </p:sp>
      <p:sp>
        <p:nvSpPr>
          <p:cNvPr id="25655" name="Text Box 51"/>
          <p:cNvSpPr txBox="1"/>
          <p:nvPr/>
        </p:nvSpPr>
        <p:spPr>
          <a:xfrm>
            <a:off x="7112635" y="2715578"/>
            <a:ext cx="370332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/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有一个立方根，也是正数 </a:t>
            </a:r>
          </a:p>
        </p:txBody>
      </p:sp>
      <p:sp>
        <p:nvSpPr>
          <p:cNvPr id="24631" name="Rectangle 52"/>
          <p:cNvSpPr/>
          <p:nvPr/>
        </p:nvSpPr>
        <p:spPr>
          <a:xfrm>
            <a:off x="5078730" y="361061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/>
            <a:endParaRPr lang="zh-CN" altLang="en-US" b="1" u="none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5657" name="组合 25656"/>
          <p:cNvGrpSpPr/>
          <p:nvPr/>
        </p:nvGrpSpPr>
        <p:grpSpPr>
          <a:xfrm>
            <a:off x="7229158" y="4658361"/>
            <a:ext cx="4149725" cy="949325"/>
            <a:chOff x="807" y="-383"/>
            <a:chExt cx="2614" cy="598"/>
          </a:xfrm>
        </p:grpSpPr>
        <p:sp>
          <p:nvSpPr>
            <p:cNvPr id="24633" name="Text Box 54"/>
            <p:cNvSpPr txBox="1"/>
            <p:nvPr/>
          </p:nvSpPr>
          <p:spPr>
            <a:xfrm>
              <a:off x="807" y="-308"/>
              <a:ext cx="2614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/>
              <a:r>
                <a:rPr lang="en-US" altLang="zh-CN" sz="2400" b="1" u="none" dirty="0">
                  <a:solidFill>
                    <a:srgbClr val="FF0000"/>
                  </a:solidFill>
                  <a:latin typeface="楷体_GB2312" panose="02010609030101010101" charset="-122"/>
                  <a:ea typeface="楷体_GB2312" panose="02010609030101010101" charset="-122"/>
                </a:rPr>
                <a:t>     </a:t>
              </a:r>
              <a:r>
                <a:rPr lang="zh-CN" altLang="en-US" sz="2400" b="1" u="none" dirty="0">
                  <a:solidFill>
                    <a:srgbClr val="FF0000"/>
                  </a:solidFill>
                  <a:latin typeface="楷体_GB2312" panose="02010609030101010101" charset="-122"/>
                  <a:ea typeface="楷体_GB2312" panose="02010609030101010101" charset="-122"/>
                </a:rPr>
                <a:t>，其中</a:t>
              </a:r>
              <a:r>
                <a:rPr lang="en-US" altLang="zh-CN" sz="2400" b="1" u="none" dirty="0">
                  <a:solidFill>
                    <a:srgbClr val="FF0000"/>
                  </a:solidFill>
                  <a:latin typeface="楷体_GB2312" panose="02010609030101010101" charset="-122"/>
                  <a:ea typeface="楷体_GB2312" panose="02010609030101010101" charset="-122"/>
                </a:rPr>
                <a:t>a </a:t>
              </a:r>
              <a:r>
                <a:rPr lang="zh-CN" altLang="en-US" sz="2400" b="1" u="none" dirty="0">
                  <a:solidFill>
                    <a:srgbClr val="FF0000"/>
                  </a:solidFill>
                  <a:latin typeface="楷体_GB2312" panose="02010609030101010101" charset="-122"/>
                  <a:ea typeface="楷体_GB2312" panose="02010609030101010101" charset="-122"/>
                </a:rPr>
                <a:t>是被开方数，</a:t>
              </a:r>
            </a:p>
            <a:p>
              <a:pPr algn="ctr" eaLnBrk="0" hangingPunct="0"/>
              <a:r>
                <a:rPr lang="en-US" altLang="zh-CN" sz="2400" b="1" u="none" dirty="0">
                  <a:solidFill>
                    <a:srgbClr val="FF0000"/>
                  </a:solidFill>
                  <a:latin typeface="楷体_GB2312" panose="02010609030101010101" charset="-122"/>
                  <a:ea typeface="楷体_GB2312" panose="02010609030101010101" charset="-122"/>
                </a:rPr>
                <a:t>3</a:t>
              </a:r>
              <a:r>
                <a:rPr lang="zh-CN" altLang="en-US" sz="2400" b="1" u="none" dirty="0">
                  <a:solidFill>
                    <a:srgbClr val="FF0000"/>
                  </a:solidFill>
                  <a:latin typeface="楷体_GB2312" panose="02010609030101010101" charset="-122"/>
                  <a:ea typeface="楷体_GB2312" panose="02010609030101010101" charset="-122"/>
                </a:rPr>
                <a:t>是根指数（不能省略） </a:t>
              </a:r>
            </a:p>
          </p:txBody>
        </p:sp>
        <p:graphicFrame>
          <p:nvGraphicFramePr>
            <p:cNvPr id="24634" name="对象 25658"/>
            <p:cNvGraphicFramePr>
              <a:graphicFrameLocks noChangeAspect="1"/>
            </p:cNvGraphicFramePr>
            <p:nvPr/>
          </p:nvGraphicFramePr>
          <p:xfrm>
            <a:off x="1021" y="-383"/>
            <a:ext cx="376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r:id="rId5" imgW="241300" imgH="228600" progId="Equation.3">
                    <p:embed/>
                  </p:oleObj>
                </mc:Choice>
                <mc:Fallback>
                  <p:oleObj r:id="rId5" imgW="241300" imgH="228600" progId="Equation.3">
                    <p:embed/>
                    <p:pic>
                      <p:nvPicPr>
                        <p:cNvPr id="0" name="图片 308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021" y="-383"/>
                          <a:ext cx="376" cy="36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61" name="TextBox 59"/>
          <p:cNvSpPr txBox="1"/>
          <p:nvPr/>
        </p:nvSpPr>
        <p:spPr>
          <a:xfrm>
            <a:off x="2718118" y="6007418"/>
            <a:ext cx="257175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a≥0</a:t>
            </a:r>
          </a:p>
        </p:txBody>
      </p:sp>
      <p:sp>
        <p:nvSpPr>
          <p:cNvPr id="25662" name="TextBox 60"/>
          <p:cNvSpPr txBox="1"/>
          <p:nvPr/>
        </p:nvSpPr>
        <p:spPr>
          <a:xfrm>
            <a:off x="7711758" y="6164580"/>
            <a:ext cx="2643187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为任何数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再探新知</a:t>
            </a:r>
          </a:p>
        </p:txBody>
      </p:sp>
      <p:sp>
        <p:nvSpPr>
          <p:cNvPr id="6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04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441960" y="760095"/>
            <a:ext cx="91071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问题6：请同学们回顾平方根与立方根的有关知识，完成下列表格：</a:t>
            </a:r>
            <a:endParaRPr lang="zh-CN" altLang="en-US" sz="24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10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10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10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2" grpId="0"/>
      <p:bldP spid="25643" grpId="0"/>
      <p:bldP spid="25644" grpId="0"/>
      <p:bldP spid="25645" grpId="0"/>
      <p:bldP spid="25646" grpId="0"/>
      <p:bldP spid="25653" grpId="0"/>
      <p:bldP spid="25654" grpId="0"/>
      <p:bldP spid="25655" grpId="0"/>
      <p:bldP spid="25661" grpId="0"/>
      <p:bldP spid="25662" grpId="0"/>
      <p:bldP spid="5" grpId="0" bldLvl="0" animBg="1"/>
      <p:bldP spid="6" grpId="0" bldLvl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闯关训练</a:t>
            </a:r>
          </a:p>
        </p:txBody>
      </p:sp>
      <p:sp>
        <p:nvSpPr>
          <p:cNvPr id="6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05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9730" y="935355"/>
            <a:ext cx="5080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判断下列说法是否正确</a:t>
            </a:r>
            <a:endParaRPr lang="zh-CN" altLang="en-US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8440" y="1710055"/>
            <a:ext cx="1021842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的立方根；                                 （     ）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      是</a:t>
            </a:r>
            <a:r>
              <a:rPr lang="en-US" alt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64</a:t>
            </a:r>
            <a:r>
              <a:rPr lang="zh-CN" alt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的立方根；</a:t>
            </a:r>
            <a:r>
              <a:rPr 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              （     ）</a:t>
            </a:r>
            <a:endParaRPr lang="zh-CN" altLang="en-US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    是      的立方根；</a:t>
            </a:r>
            <a:r>
              <a:rPr 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              （     ）</a:t>
            </a:r>
            <a:endParaRPr lang="zh-CN" altLang="en-US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         的立方根是</a:t>
            </a:r>
            <a:r>
              <a:rPr lang="en-US" alt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-4.</a:t>
            </a:r>
            <a:r>
              <a:rPr 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              （     ）</a:t>
            </a:r>
            <a:endParaRPr lang="en-US" altLang="zh-CN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63015" y="2636520"/>
          <a:ext cx="816610" cy="559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3" imgW="241300" imgH="165100" progId="Equation.KSEE3">
                  <p:embed/>
                </p:oleObj>
              </mc:Choice>
              <mc:Fallback>
                <p:oleObj r:id="rId3" imgW="241300" imgH="1651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3015" y="2636520"/>
                        <a:ext cx="816610" cy="559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-2147482590"/>
          <p:cNvGraphicFramePr>
            <a:graphicFrameLocks noChangeAspect="1"/>
          </p:cNvGraphicFramePr>
          <p:nvPr/>
        </p:nvGraphicFramePr>
        <p:xfrm>
          <a:off x="1256665" y="3267075"/>
          <a:ext cx="558800" cy="79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5" imgW="215900" imgH="393700" progId="Equation.KSEE3">
                  <p:embed/>
                </p:oleObj>
              </mc:Choice>
              <mc:Fallback>
                <p:oleObj r:id="rId5" imgW="215900" imgH="3937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6665" y="3267075"/>
                        <a:ext cx="558800" cy="7988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-2147482589"/>
          <p:cNvGraphicFramePr>
            <a:graphicFrameLocks noChangeAspect="1"/>
          </p:cNvGraphicFramePr>
          <p:nvPr/>
        </p:nvGraphicFramePr>
        <p:xfrm>
          <a:off x="2281555" y="3295650"/>
          <a:ext cx="61214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7" imgW="304800" imgH="393700" progId="Equation.KSEE3">
                  <p:embed/>
                </p:oleObj>
              </mc:Choice>
              <mc:Fallback>
                <p:oleObj r:id="rId7" imgW="304800" imgH="393700" progId="Equation.KSEE3">
                  <p:embed/>
                  <p:pic>
                    <p:nvPicPr>
                      <p:cNvPr id="0" name="图片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1555" y="3295650"/>
                        <a:ext cx="612140" cy="790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-2147482608"/>
          <p:cNvGraphicFramePr>
            <a:graphicFrameLocks noChangeAspect="1"/>
          </p:cNvGraphicFramePr>
          <p:nvPr/>
        </p:nvGraphicFramePr>
        <p:xfrm>
          <a:off x="1256665" y="4163695"/>
          <a:ext cx="119253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9" imgW="457200" imgH="203200" progId="Equation.KSEE3">
                  <p:embed/>
                </p:oleObj>
              </mc:Choice>
              <mc:Fallback>
                <p:oleObj r:id="rId9" imgW="457200" imgH="203200" progId="Equation.KSEE3">
                  <p:embed/>
                  <p:pic>
                    <p:nvPicPr>
                      <p:cNvPr id="0" name="图片 1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56665" y="4163695"/>
                        <a:ext cx="1192530" cy="530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8660130" y="1610995"/>
            <a:ext cx="11430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C00000"/>
                </a:solidFill>
              </a:rPr>
              <a:t>√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650605" y="3165475"/>
            <a:ext cx="11430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C00000"/>
                </a:solidFill>
              </a:rPr>
              <a:t>√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657590" y="3870960"/>
            <a:ext cx="11430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C00000"/>
                </a:solidFill>
              </a:rPr>
              <a:t>√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600440" y="2451735"/>
            <a:ext cx="11430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>
                <a:solidFill>
                  <a:srgbClr val="C00000"/>
                </a:solidFill>
              </a:rPr>
              <a:t>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闯关训练</a:t>
            </a:r>
          </a:p>
        </p:txBody>
      </p:sp>
      <p:sp>
        <p:nvSpPr>
          <p:cNvPr id="6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05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379730" y="1130935"/>
            <a:ext cx="1183386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立方根是它本身的数是</a:t>
            </a:r>
            <a:r>
              <a:rPr lang="en-US" sz="3200" b="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，平方根是它本身的数是</a:t>
            </a:r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3200" b="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.</a:t>
            </a:r>
            <a:endParaRPr lang="en-US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算术平方根是它本身的数是</a:t>
            </a:r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_______.</a:t>
            </a:r>
          </a:p>
          <a:p>
            <a:pPr indent="0"/>
            <a:endParaRPr lang="en-US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en-US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en-US" altLang="en-US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9730" y="2959100"/>
            <a:ext cx="1118108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想一想，在绝对值不大于</a:t>
            </a:r>
            <a:r>
              <a:rPr lang="en-US" alt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</a:t>
            </a:r>
            <a:r>
              <a:rPr lang="zh-CN" alt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的数中，哪些整数的立方根仍是整数？其他整数的立方根是怎样的数？</a:t>
            </a:r>
          </a:p>
          <a:p>
            <a:pPr indent="0"/>
            <a:endParaRPr lang="zh-CN" altLang="en-US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en-US" altLang="zh-CN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595" name="Text Box 3"/>
          <p:cNvSpPr txBox="1"/>
          <p:nvPr/>
        </p:nvSpPr>
        <p:spPr>
          <a:xfrm>
            <a:off x="4903470" y="1216660"/>
            <a:ext cx="185737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u="none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1, -1, 0</a:t>
            </a:r>
          </a:p>
        </p:txBody>
      </p:sp>
      <p:sp>
        <p:nvSpPr>
          <p:cNvPr id="9" name="Text Box 3"/>
          <p:cNvSpPr txBox="1"/>
          <p:nvPr/>
        </p:nvSpPr>
        <p:spPr>
          <a:xfrm>
            <a:off x="10898505" y="1181735"/>
            <a:ext cx="6629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u="none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 0</a:t>
            </a:r>
          </a:p>
        </p:txBody>
      </p:sp>
      <p:sp>
        <p:nvSpPr>
          <p:cNvPr id="10" name="Text Box 3"/>
          <p:cNvSpPr txBox="1"/>
          <p:nvPr/>
        </p:nvSpPr>
        <p:spPr>
          <a:xfrm>
            <a:off x="5695315" y="1663065"/>
            <a:ext cx="18573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u="none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1,  0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3" grpId="0"/>
      <p:bldP spid="24595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闯关训练</a:t>
            </a:r>
          </a:p>
        </p:txBody>
      </p:sp>
      <p:sp>
        <p:nvSpPr>
          <p:cNvPr id="6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05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444500" y="960755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根据下表你能发现什么规律？</a:t>
            </a:r>
            <a:endParaRPr lang="zh-CN" altLang="en-US" sz="2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528320" y="1767840"/>
          <a:ext cx="9664700" cy="14179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0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1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9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a</a:t>
                      </a:r>
                      <a:endParaRPr lang="en-US" altLang="en-US" sz="3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0.001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1000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1000000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9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7A77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760095" y="2497455"/>
            <a:ext cx="676910" cy="6946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265430" y="3820795"/>
            <a:ext cx="508000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indent="0"/>
            <a:endParaRPr lang="zh-CN" sz="2800" b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indent="0"/>
            <a:r>
              <a:rPr lang="zh-CN" sz="2800" b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归纳：</a:t>
            </a:r>
            <a:endParaRPr lang="zh-CN" altLang="en-US" sz="2800" b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58390" y="2546985"/>
            <a:ext cx="120523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600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570730" y="2526665"/>
            <a:ext cx="76136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600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69330" y="2546985"/>
            <a:ext cx="81407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600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247380" y="2546985"/>
            <a:ext cx="112077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600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437005" y="4230370"/>
            <a:ext cx="103238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被开方数扩大(缩小)1000倍时,它的立方根扩大(缩小)10倍.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课堂小结</a:t>
            </a:r>
          </a:p>
        </p:txBody>
      </p:sp>
      <p:sp>
        <p:nvSpPr>
          <p:cNvPr id="6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06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25602" name="内容占位符 2"/>
          <p:cNvSpPr>
            <a:spLocks noGrp="1"/>
          </p:cNvSpPr>
          <p:nvPr/>
        </p:nvSpPr>
        <p:spPr>
          <a:xfrm>
            <a:off x="486410" y="1202373"/>
            <a:ext cx="7886700" cy="7747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>
            <a:normAutofit/>
          </a:bodyPr>
          <a:lstStyle>
            <a:lvl1pPr marL="342900" indent="-342900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2" charset="-122"/>
                <a:cs typeface="+mn-cs"/>
                <a:sym typeface="Arial" panose="020B0604020202020204" pitchFamily="34" charset="0"/>
              </a:defRPr>
            </a:lvl1pPr>
            <a:lvl2pPr marL="742950" indent="-285750" algn="l" defTabSz="6858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2" charset="-122"/>
                <a:cs typeface="+mn-cs"/>
                <a:sym typeface="Arial" panose="020B0604020202020204" pitchFamily="34" charset="0"/>
              </a:defRPr>
            </a:lvl2pPr>
            <a:lvl3pPr marL="1143000" indent="-228600" algn="l" defTabSz="6858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2" charset="-122"/>
                <a:cs typeface="+mn-cs"/>
                <a:sym typeface="Arial" panose="020B0604020202020204" pitchFamily="34" charset="0"/>
              </a:defRPr>
            </a:lvl3pPr>
            <a:lvl4pPr marL="1600200" indent="-228600" algn="l" defTabSz="6858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2" charset="-122"/>
                <a:cs typeface="+mn-cs"/>
                <a:sym typeface="Arial" panose="020B0604020202020204" pitchFamily="34" charset="0"/>
              </a:defRPr>
            </a:lvl4pPr>
            <a:lvl5pPr marL="2057400" indent="-228600" algn="l" defTabSz="6858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2" charset="-122"/>
                <a:cs typeface="+mn-cs"/>
                <a:sym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buFont typeface="Arial" panose="020B0604020202020204" pitchFamily="34" charset="0"/>
              <a:buNone/>
            </a:pPr>
            <a:r>
              <a:rPr lang="zh-CN" altLang="en-US" sz="2800" b="1" kern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通过本节课的学习，你收获了哪些知识？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0710" y="1864360"/>
            <a:ext cx="75723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、立方根的定义、表示方法、性质；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03885" y="2637473"/>
            <a:ext cx="7635875" cy="517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、立方根与平方根的区别</a:t>
            </a:r>
          </a:p>
        </p:txBody>
      </p:sp>
      <p:sp>
        <p:nvSpPr>
          <p:cNvPr id="3" name="内容占位符 2"/>
          <p:cNvSpPr>
            <a:spLocks noGrp="1"/>
          </p:cNvSpPr>
          <p:nvPr/>
        </p:nvSpPr>
        <p:spPr>
          <a:xfrm>
            <a:off x="386398" y="3369310"/>
            <a:ext cx="8377237" cy="7747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>
              <a:spcBef>
                <a:spcPct val="20000"/>
              </a:spcBef>
            </a:pPr>
            <a:r>
              <a:rPr lang="zh-CN" altLang="en-US" sz="2800" b="1" u="none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本节课的学习过程当中你体味到了哪些数学思想方法？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25602" grpId="0"/>
      <p:bldP spid="4" grpId="0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45224" y="161364"/>
            <a:ext cx="6342529" cy="634252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5269565" y="2240049"/>
            <a:ext cx="2971801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感谢指导！</a:t>
            </a:r>
          </a:p>
          <a:p>
            <a:endParaRPr lang="zh-CN" altLang="en-US" sz="8000" b="1" dirty="0">
              <a:solidFill>
                <a:srgbClr val="CD9DA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探索新知</a:t>
            </a:r>
          </a:p>
        </p:txBody>
      </p:sp>
      <p:sp>
        <p:nvSpPr>
          <p:cNvPr id="3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pic>
        <p:nvPicPr>
          <p:cNvPr id="5" name="图片 4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985" y="1279525"/>
            <a:ext cx="3568700" cy="4759325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4772660" y="2399665"/>
            <a:ext cx="690499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当遇到复杂的数学问题时，要善于退，足够的退，退到最简单而又不失关键的地方。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animBg="1"/>
      <p:bldP spid="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探索新知</a:t>
            </a:r>
          </a:p>
        </p:txBody>
      </p:sp>
      <p:sp>
        <p:nvSpPr>
          <p:cNvPr id="3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5430" y="876300"/>
            <a:ext cx="117538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问题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：下表中已知正方体的体积，你会求边长吗？</a:t>
            </a:r>
          </a:p>
        </p:txBody>
      </p:sp>
      <p:graphicFrame>
        <p:nvGraphicFramePr>
          <p:cNvPr id="7" name="表格 6"/>
          <p:cNvGraphicFramePr/>
          <p:nvPr/>
        </p:nvGraphicFramePr>
        <p:xfrm>
          <a:off x="416243" y="1584325"/>
          <a:ext cx="10940415" cy="1645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719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1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3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3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正方体的体积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/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/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/>
                        <a:t>...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/>
                        <a:t>正方体的边长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/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/>
                        <a:t>...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416560" y="3568700"/>
            <a:ext cx="117538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上述问题实质上是已知什么，求什么？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39665" y="2541270"/>
            <a:ext cx="402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567170" y="2541270"/>
            <a:ext cx="402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450580" y="2541270"/>
            <a:ext cx="402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6560" y="4873625"/>
            <a:ext cx="117538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/>
              <a:t>类比平方根的学习，对于立方根你认为应该研究它的哪些内容？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/>
      <p:bldP spid="8" grpId="0"/>
      <p:bldP spid="9" grpId="0"/>
      <p:bldP spid="10" grpId="0"/>
      <p:bldP spid="11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探索新知</a:t>
            </a:r>
          </a:p>
        </p:txBody>
      </p:sp>
      <p:sp>
        <p:nvSpPr>
          <p:cNvPr id="6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6386" name="AutoShape 4"/>
          <p:cNvSpPr/>
          <p:nvPr/>
        </p:nvSpPr>
        <p:spPr>
          <a:xfrm>
            <a:off x="1917700" y="1756093"/>
            <a:ext cx="8137525" cy="3622675"/>
          </a:xfrm>
          <a:prstGeom prst="roundRect">
            <a:avLst>
              <a:gd name="adj" fmla="val 7912"/>
            </a:avLst>
          </a:prstGeom>
          <a:solidFill>
            <a:srgbClr val="9FD8D7"/>
          </a:solidFill>
          <a:ln w="9525">
            <a:noFill/>
          </a:ln>
        </p:spPr>
        <p:txBody>
          <a:bodyPr wrap="none" anchor="ctr"/>
          <a:lstStyle/>
          <a:p>
            <a:pPr algn="ctr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89" name="Text Box 5"/>
          <p:cNvSpPr txBox="1"/>
          <p:nvPr/>
        </p:nvSpPr>
        <p:spPr>
          <a:xfrm>
            <a:off x="2062163" y="1891030"/>
            <a:ext cx="7848600" cy="3476625"/>
          </a:xfrm>
          <a:prstGeom prst="rect">
            <a:avLst/>
          </a:prstGeom>
          <a:solidFill>
            <a:srgbClr val="CD9DAD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一般的，如果一个数</a:t>
            </a:r>
            <a:r>
              <a:rPr lang="en-US" altLang="zh-CN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       等</a:t>
            </a:r>
          </a:p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</a:t>
            </a:r>
            <a:r>
              <a:rPr lang="en-US" altLang="zh-CN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a,</a:t>
            </a:r>
            <a:r>
              <a:rPr lang="zh-CN" altLang="en-US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那么这个数</a:t>
            </a:r>
            <a:r>
              <a:rPr lang="en-US" altLang="zh-CN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叫做</a:t>
            </a:r>
            <a:r>
              <a:rPr lang="en-US" altLang="zh-CN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           </a:t>
            </a:r>
          </a:p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或者               。 这就是说，如</a:t>
            </a:r>
          </a:p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果         ，那么</a:t>
            </a:r>
            <a:r>
              <a:rPr lang="en-US" altLang="zh-CN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叫做</a:t>
            </a:r>
            <a:r>
              <a:rPr lang="en-US" altLang="zh-CN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4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   </a:t>
            </a:r>
            <a:r>
              <a:rPr lang="zh-CN" altLang="en-US" sz="4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。</a:t>
            </a:r>
          </a:p>
        </p:txBody>
      </p:sp>
      <p:pic>
        <p:nvPicPr>
          <p:cNvPr id="16390" name="Picture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42088" y="3881755"/>
            <a:ext cx="114300" cy="249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1" name="Text Box 7"/>
          <p:cNvSpPr txBox="1"/>
          <p:nvPr/>
        </p:nvSpPr>
        <p:spPr>
          <a:xfrm>
            <a:off x="8110538" y="1891030"/>
            <a:ext cx="1223962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平方</a:t>
            </a:r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16392" name="Text Box 8"/>
          <p:cNvSpPr txBox="1"/>
          <p:nvPr/>
        </p:nvSpPr>
        <p:spPr>
          <a:xfrm>
            <a:off x="7750175" y="2837180"/>
            <a:ext cx="1873250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平方根</a:t>
            </a:r>
          </a:p>
        </p:txBody>
      </p:sp>
      <p:sp>
        <p:nvSpPr>
          <p:cNvPr id="16393" name="Text Box 9"/>
          <p:cNvSpPr txBox="1"/>
          <p:nvPr/>
        </p:nvSpPr>
        <p:spPr>
          <a:xfrm>
            <a:off x="3140075" y="3719830"/>
            <a:ext cx="2305050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二次方根</a:t>
            </a:r>
          </a:p>
        </p:txBody>
      </p:sp>
      <p:sp>
        <p:nvSpPr>
          <p:cNvPr id="16394" name="Text Box 10"/>
          <p:cNvSpPr txBox="1"/>
          <p:nvPr/>
        </p:nvSpPr>
        <p:spPr>
          <a:xfrm>
            <a:off x="7461250" y="4654868"/>
            <a:ext cx="1873250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平方根</a:t>
            </a:r>
          </a:p>
        </p:txBody>
      </p:sp>
      <p:sp>
        <p:nvSpPr>
          <p:cNvPr id="16395" name="Text Box 11"/>
          <p:cNvSpPr txBox="1"/>
          <p:nvPr/>
        </p:nvSpPr>
        <p:spPr>
          <a:xfrm>
            <a:off x="2711450" y="4654868"/>
            <a:ext cx="1366838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en-US" altLang="zh-CN" sz="4000" baseline="300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</a:rPr>
              <a:t>=a</a:t>
            </a:r>
          </a:p>
        </p:txBody>
      </p:sp>
      <p:sp>
        <p:nvSpPr>
          <p:cNvPr id="16396" name="Text Box 12"/>
          <p:cNvSpPr txBox="1"/>
          <p:nvPr/>
        </p:nvSpPr>
        <p:spPr>
          <a:xfrm>
            <a:off x="8157210" y="1873250"/>
            <a:ext cx="1223963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立方</a:t>
            </a:r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16397" name="Text Box 13"/>
          <p:cNvSpPr txBox="1"/>
          <p:nvPr/>
        </p:nvSpPr>
        <p:spPr>
          <a:xfrm>
            <a:off x="7777480" y="2810510"/>
            <a:ext cx="1873250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立方根</a:t>
            </a:r>
          </a:p>
        </p:txBody>
      </p:sp>
      <p:sp>
        <p:nvSpPr>
          <p:cNvPr id="16398" name="Text Box 14"/>
          <p:cNvSpPr txBox="1"/>
          <p:nvPr/>
        </p:nvSpPr>
        <p:spPr>
          <a:xfrm>
            <a:off x="3139758" y="3719513"/>
            <a:ext cx="2305050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三次方根</a:t>
            </a:r>
          </a:p>
        </p:txBody>
      </p:sp>
      <p:sp>
        <p:nvSpPr>
          <p:cNvPr id="16399" name="Text Box 15"/>
          <p:cNvSpPr txBox="1"/>
          <p:nvPr/>
        </p:nvSpPr>
        <p:spPr>
          <a:xfrm>
            <a:off x="7508240" y="4610735"/>
            <a:ext cx="1873250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立方根</a:t>
            </a:r>
          </a:p>
        </p:txBody>
      </p:sp>
      <p:sp>
        <p:nvSpPr>
          <p:cNvPr id="16400" name="Text Box 16"/>
          <p:cNvSpPr txBox="1"/>
          <p:nvPr/>
        </p:nvSpPr>
        <p:spPr>
          <a:xfrm>
            <a:off x="2709863" y="4637405"/>
            <a:ext cx="1366837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en-US" altLang="zh-CN" sz="4000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4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=a</a:t>
            </a:r>
          </a:p>
        </p:txBody>
      </p:sp>
      <p:sp>
        <p:nvSpPr>
          <p:cNvPr id="24" name="Text Box 17"/>
          <p:cNvSpPr txBox="1"/>
          <p:nvPr/>
        </p:nvSpPr>
        <p:spPr>
          <a:xfrm>
            <a:off x="3648075" y="741045"/>
            <a:ext cx="6480175" cy="922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4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什么叫做数</a:t>
            </a:r>
            <a:r>
              <a:rPr lang="en-US" altLang="zh-CN" sz="5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4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           ？</a:t>
            </a:r>
          </a:p>
        </p:txBody>
      </p:sp>
      <p:sp>
        <p:nvSpPr>
          <p:cNvPr id="16402" name="Text Box 18"/>
          <p:cNvSpPr txBox="1"/>
          <p:nvPr/>
        </p:nvSpPr>
        <p:spPr>
          <a:xfrm>
            <a:off x="2244408" y="874395"/>
            <a:ext cx="1584325" cy="76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latin typeface="微软雅黑" panose="020B0503020204020204" charset="-122"/>
                <a:ea typeface="微软雅黑" panose="020B0503020204020204" charset="-122"/>
              </a:rPr>
              <a:t>回忆</a:t>
            </a:r>
          </a:p>
        </p:txBody>
      </p:sp>
      <p:sp>
        <p:nvSpPr>
          <p:cNvPr id="16403" name="Text Box 19"/>
          <p:cNvSpPr txBox="1"/>
          <p:nvPr/>
        </p:nvSpPr>
        <p:spPr>
          <a:xfrm>
            <a:off x="7687310" y="905828"/>
            <a:ext cx="2233613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  <a:scene3d>
              <a:camera prst="orthographicFront"/>
              <a:lightRig rig="threePt" dir="t"/>
            </a:scene3d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平方根</a:t>
            </a:r>
          </a:p>
        </p:txBody>
      </p:sp>
      <p:sp>
        <p:nvSpPr>
          <p:cNvPr id="16405" name="Text Box 21"/>
          <p:cNvSpPr txBox="1"/>
          <p:nvPr/>
        </p:nvSpPr>
        <p:spPr>
          <a:xfrm>
            <a:off x="7667625" y="884873"/>
            <a:ext cx="2233613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立方根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51155" y="820420"/>
            <a:ext cx="18592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4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4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5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23" grpId="0"/>
      <p:bldP spid="16391" grpId="0"/>
      <p:bldP spid="16392" grpId="0"/>
      <p:bldP spid="16393" grpId="0"/>
      <p:bldP spid="16394" grpId="0"/>
      <p:bldP spid="16395" grpId="0"/>
      <p:bldP spid="16396" grpId="0"/>
      <p:bldP spid="16397" grpId="0"/>
      <p:bldP spid="16398" grpId="0"/>
      <p:bldP spid="16399" grpId="0"/>
      <p:bldP spid="16400" grpId="0"/>
      <p:bldP spid="16402" grpId="0"/>
      <p:bldP spid="16403" grpId="0"/>
      <p:bldP spid="164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文本框 7177"/>
          <p:cNvSpPr txBox="1"/>
          <p:nvPr/>
        </p:nvSpPr>
        <p:spPr>
          <a:xfrm>
            <a:off x="1566545" y="2820988"/>
            <a:ext cx="760793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u="none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求一个数的立方根的运算</a:t>
            </a:r>
            <a:r>
              <a:rPr lang="en-US" altLang="zh-CN" sz="3600" u="none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3600" u="none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叫做</a:t>
            </a:r>
            <a:r>
              <a:rPr lang="zh-CN" altLang="en-US" sz="3600" u="none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开立方</a:t>
            </a:r>
          </a:p>
        </p:txBody>
      </p:sp>
      <p:sp>
        <p:nvSpPr>
          <p:cNvPr id="7179" name="文本框 7178"/>
          <p:cNvSpPr txBox="1"/>
          <p:nvPr/>
        </p:nvSpPr>
        <p:spPr>
          <a:xfrm>
            <a:off x="2851150" y="4389755"/>
            <a:ext cx="12954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立方</a:t>
            </a:r>
          </a:p>
        </p:txBody>
      </p:sp>
      <p:sp>
        <p:nvSpPr>
          <p:cNvPr id="7180" name="矩形 7179"/>
          <p:cNvSpPr/>
          <p:nvPr/>
        </p:nvSpPr>
        <p:spPr>
          <a:xfrm>
            <a:off x="6880225" y="4465955"/>
            <a:ext cx="213677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开立方</a:t>
            </a:r>
          </a:p>
        </p:txBody>
      </p:sp>
      <p:grpSp>
        <p:nvGrpSpPr>
          <p:cNvPr id="7181" name="组合 7180"/>
          <p:cNvGrpSpPr/>
          <p:nvPr/>
        </p:nvGrpSpPr>
        <p:grpSpPr>
          <a:xfrm>
            <a:off x="4213225" y="4542155"/>
            <a:ext cx="2590800" cy="152400"/>
            <a:chOff x="0" y="0"/>
            <a:chExt cx="1632" cy="96"/>
          </a:xfrm>
        </p:grpSpPr>
        <p:sp>
          <p:nvSpPr>
            <p:cNvPr id="18449" name="直接连接符 7181"/>
            <p:cNvSpPr/>
            <p:nvPr/>
          </p:nvSpPr>
          <p:spPr>
            <a:xfrm>
              <a:off x="0" y="96"/>
              <a:ext cx="1632" cy="0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50" name="直接连接符 7182"/>
            <p:cNvSpPr/>
            <p:nvPr/>
          </p:nvSpPr>
          <p:spPr>
            <a:xfrm>
              <a:off x="1536" y="0"/>
              <a:ext cx="96" cy="96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184" name="组合 7183"/>
          <p:cNvGrpSpPr/>
          <p:nvPr/>
        </p:nvGrpSpPr>
        <p:grpSpPr>
          <a:xfrm>
            <a:off x="4289425" y="4846955"/>
            <a:ext cx="2514600" cy="152400"/>
            <a:chOff x="0" y="0"/>
            <a:chExt cx="1584" cy="96"/>
          </a:xfrm>
        </p:grpSpPr>
        <p:sp>
          <p:nvSpPr>
            <p:cNvPr id="18452" name="直接连接符 7184"/>
            <p:cNvSpPr/>
            <p:nvPr/>
          </p:nvSpPr>
          <p:spPr>
            <a:xfrm>
              <a:off x="0" y="0"/>
              <a:ext cx="1584" cy="0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53" name="直接连接符 7185"/>
            <p:cNvSpPr/>
            <p:nvPr/>
          </p:nvSpPr>
          <p:spPr>
            <a:xfrm>
              <a:off x="0" y="0"/>
              <a:ext cx="96" cy="96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454" name="文本框 7186"/>
          <p:cNvSpPr txBox="1"/>
          <p:nvPr/>
        </p:nvSpPr>
        <p:spPr>
          <a:xfrm>
            <a:off x="4959350" y="418338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sz="1800" u="none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88" name="矩形 7187"/>
          <p:cNvSpPr/>
          <p:nvPr/>
        </p:nvSpPr>
        <p:spPr>
          <a:xfrm>
            <a:off x="5051425" y="4161155"/>
            <a:ext cx="79502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 b="1" u="none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</a:rPr>
              <a:t>互逆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探索新知</a:t>
            </a:r>
          </a:p>
        </p:txBody>
      </p:sp>
      <p:sp>
        <p:nvSpPr>
          <p:cNvPr id="6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7680" y="1069340"/>
            <a:ext cx="86328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</a:rPr>
              <a:t>问题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</a:rPr>
              <a:t>：你能举例说明怎样求一个数的立方根吗？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353185" y="1818640"/>
            <a:ext cx="806450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+mn-cs"/>
              </a:rPr>
              <a:t>例如：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+mn-cs"/>
              </a:rPr>
              <a:t>3</a:t>
            </a:r>
            <a:r>
              <a:rPr kumimoji="0" lang="en-US" altLang="zh-CN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+mn-cs"/>
              </a:rPr>
              <a:t>3 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+mn-cs"/>
              </a:rPr>
              <a:t>=27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+mn-cs"/>
              </a:rPr>
              <a:t>，所以３是２７的立方根。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8" grpId="0"/>
      <p:bldP spid="5" grpId="0" bldLvl="0" animBg="1"/>
      <p:bldP spid="6" grpId="0" bldLvl="0" animBg="1"/>
      <p:bldP spid="23" grpId="0"/>
      <p:bldP spid="4" grpId="0"/>
      <p:bldP spid="1024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探索新知</a:t>
            </a:r>
          </a:p>
        </p:txBody>
      </p:sp>
      <p:sp>
        <p:nvSpPr>
          <p:cNvPr id="3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620078" y="1296670"/>
            <a:ext cx="6840538" cy="568325"/>
          </a:xfrm>
          <a:ln>
            <a:miter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zh-CN" altLang="en-US" sz="4400" strike="noStrike" noProof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问题</a:t>
            </a:r>
            <a:r>
              <a:rPr lang="en-US" altLang="zh-CN" sz="4400" strike="noStrike" noProof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4400" strike="noStrike" noProof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：立方根如何表示</a:t>
            </a:r>
            <a:r>
              <a:rPr lang="zh-CN" altLang="en-US" sz="4400" strike="noStrike" noProof="1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？</a:t>
            </a:r>
            <a:endParaRPr lang="zh-CN" altLang="en-US" sz="4400" strike="noStrike" noProof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Text Box 3"/>
          <p:cNvSpPr txBox="1"/>
          <p:nvPr/>
        </p:nvSpPr>
        <p:spPr>
          <a:xfrm>
            <a:off x="1703388" y="3641090"/>
            <a:ext cx="8713787" cy="13220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32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其中</a:t>
            </a:r>
            <a:r>
              <a:rPr lang="en-US" altLang="zh-CN" sz="32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32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lang="zh-CN" altLang="en-US" sz="3200" u="none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被开方数</a:t>
            </a:r>
            <a:r>
              <a:rPr lang="zh-CN" altLang="en-US" sz="32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，３是</a:t>
            </a:r>
            <a:r>
              <a:rPr lang="zh-CN" altLang="en-US" sz="3200" u="none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根指数（不可省略）</a:t>
            </a:r>
            <a:r>
              <a:rPr lang="zh-CN" altLang="en-US" sz="32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，符号“　　   ”读做“</a:t>
            </a:r>
            <a:r>
              <a:rPr lang="zh-CN" altLang="en-US" sz="3200" u="none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三次根号</a:t>
            </a:r>
            <a:r>
              <a:rPr lang="zh-CN" altLang="en-US" sz="32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”．　</a:t>
            </a:r>
            <a:r>
              <a:rPr lang="zh-CN" altLang="en-US" sz="40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</a:p>
        </p:txBody>
      </p:sp>
      <p:grpSp>
        <p:nvGrpSpPr>
          <p:cNvPr id="22532" name="组合 22532"/>
          <p:cNvGrpSpPr/>
          <p:nvPr/>
        </p:nvGrpSpPr>
        <p:grpSpPr>
          <a:xfrm>
            <a:off x="2895600" y="4206240"/>
            <a:ext cx="1214438" cy="742950"/>
            <a:chOff x="0" y="0"/>
            <a:chExt cx="637" cy="589"/>
          </a:xfrm>
        </p:grpSpPr>
        <p:graphicFrame>
          <p:nvGraphicFramePr>
            <p:cNvPr id="18436" name="对象 22533"/>
            <p:cNvGraphicFramePr>
              <a:graphicFrameLocks noChangeAspect="1"/>
            </p:cNvGraphicFramePr>
            <p:nvPr/>
          </p:nvGraphicFramePr>
          <p:xfrm>
            <a:off x="2" y="90"/>
            <a:ext cx="635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r:id="rId4" imgW="232410" imgH="257810" progId="Equation.3">
                    <p:embed/>
                  </p:oleObj>
                </mc:Choice>
                <mc:Fallback>
                  <p:oleObj r:id="rId4" imgW="232410" imgH="257810" progId="Equation.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" y="90"/>
                          <a:ext cx="635" cy="49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7" name="Text Box 6"/>
            <p:cNvSpPr txBox="1"/>
            <p:nvPr/>
          </p:nvSpPr>
          <p:spPr>
            <a:xfrm>
              <a:off x="0" y="0"/>
              <a:ext cx="362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u="none" dirty="0">
                  <a:latin typeface="微软雅黑" panose="020B0503020204020204" charset="-122"/>
                  <a:ea typeface="微软雅黑" panose="020B0503020204020204" charset="-122"/>
                </a:rPr>
                <a:t>３</a:t>
              </a:r>
            </a:p>
          </p:txBody>
        </p:sp>
      </p:grpSp>
      <p:graphicFrame>
        <p:nvGraphicFramePr>
          <p:cNvPr id="22535" name="对象 22535"/>
          <p:cNvGraphicFramePr>
            <a:graphicFrameLocks noChangeAspect="1"/>
          </p:cNvGraphicFramePr>
          <p:nvPr/>
        </p:nvGraphicFramePr>
        <p:xfrm>
          <a:off x="4151313" y="2056765"/>
          <a:ext cx="295275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6" imgW="281940" imgH="230505" progId="Equation.3">
                  <p:embed/>
                </p:oleObj>
              </mc:Choice>
              <mc:Fallback>
                <p:oleObj r:id="rId6" imgW="281940" imgH="230505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51313" y="2056765"/>
                        <a:ext cx="2952750" cy="1655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/>
          <p:cNvSpPr txBox="1"/>
          <p:nvPr/>
        </p:nvSpPr>
        <p:spPr>
          <a:xfrm>
            <a:off x="7608888" y="2459990"/>
            <a:ext cx="2735262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u="none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被开方数</a:t>
            </a:r>
          </a:p>
        </p:txBody>
      </p:sp>
      <p:sp>
        <p:nvSpPr>
          <p:cNvPr id="22538" name="Text Box 10"/>
          <p:cNvSpPr txBox="1"/>
          <p:nvPr/>
        </p:nvSpPr>
        <p:spPr>
          <a:xfrm>
            <a:off x="2495550" y="2056765"/>
            <a:ext cx="1554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u="none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根指数</a:t>
            </a:r>
          </a:p>
        </p:txBody>
      </p:sp>
      <p:sp>
        <p:nvSpPr>
          <p:cNvPr id="22539" name="Text Box 11"/>
          <p:cNvSpPr txBox="1"/>
          <p:nvPr/>
        </p:nvSpPr>
        <p:spPr>
          <a:xfrm>
            <a:off x="1919288" y="2993390"/>
            <a:ext cx="20116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u="none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三次根号</a:t>
            </a:r>
          </a:p>
        </p:txBody>
      </p:sp>
      <p:sp>
        <p:nvSpPr>
          <p:cNvPr id="22540" name="Line 12"/>
          <p:cNvSpPr/>
          <p:nvPr/>
        </p:nvSpPr>
        <p:spPr>
          <a:xfrm>
            <a:off x="4079875" y="2388553"/>
            <a:ext cx="576263" cy="21590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541" name="Line 13"/>
          <p:cNvSpPr/>
          <p:nvPr/>
        </p:nvSpPr>
        <p:spPr>
          <a:xfrm flipV="1">
            <a:off x="4079875" y="3325178"/>
            <a:ext cx="936625" cy="73025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542" name="Line 14"/>
          <p:cNvSpPr/>
          <p:nvPr/>
        </p:nvSpPr>
        <p:spPr>
          <a:xfrm flipH="1">
            <a:off x="6383338" y="2820353"/>
            <a:ext cx="1296987" cy="21590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9885" y="5027295"/>
            <a:ext cx="10876280" cy="138366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假如你是柏拉图，</a:t>
            </a:r>
            <a:r>
              <a:rPr lang="zh-CN" altLang="en-US" sz="2800" dirty="0"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把体积为</a:t>
            </a:r>
            <a:r>
              <a:rPr lang="en-US" altLang="zh-CN" sz="2800" dirty="0"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的祭坛扩大</a:t>
            </a:r>
            <a:r>
              <a:rPr lang="en-US" altLang="zh-CN" sz="2800" dirty="0"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倍，你能说出扩大后的祭坛的边长吗？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/>
      <p:bldP spid="6" grpId="0" animBg="1"/>
      <p:bldP spid="7" grpId="0"/>
      <p:bldP spid="22537" grpId="0"/>
      <p:bldP spid="22538" grpId="0"/>
      <p:bldP spid="22539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/>
          <p:nvPr/>
        </p:nvSpPr>
        <p:spPr>
          <a:xfrm>
            <a:off x="735965" y="971550"/>
            <a:ext cx="70758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3300"/>
                </a:solidFill>
                <a:latin typeface="微软雅黑" panose="020B0503020204020204" charset="-122"/>
                <a:ea typeface="微软雅黑" panose="020B0503020204020204" charset="-122"/>
              </a:rPr>
              <a:t>怎样求一个数的立方根？</a:t>
            </a:r>
          </a:p>
        </p:txBody>
      </p:sp>
      <p:sp>
        <p:nvSpPr>
          <p:cNvPr id="11267" name="Text Box 4"/>
          <p:cNvSpPr txBox="1"/>
          <p:nvPr/>
        </p:nvSpPr>
        <p:spPr>
          <a:xfrm>
            <a:off x="3203893" y="3145155"/>
            <a:ext cx="602773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endParaRPr lang="zh-CN" altLang="en-US" sz="32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16" name="Text Box 5"/>
          <p:cNvSpPr txBox="1"/>
          <p:nvPr/>
        </p:nvSpPr>
        <p:spPr>
          <a:xfrm>
            <a:off x="2188845" y="1764665"/>
            <a:ext cx="4751388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例：试求8的立方根。</a:t>
            </a:r>
          </a:p>
        </p:txBody>
      </p:sp>
      <p:sp>
        <p:nvSpPr>
          <p:cNvPr id="13317" name="AutoShape 14"/>
          <p:cNvSpPr/>
          <p:nvPr/>
        </p:nvSpPr>
        <p:spPr>
          <a:xfrm flipH="1">
            <a:off x="8928735" y="2354580"/>
            <a:ext cx="2157095" cy="1588135"/>
          </a:xfrm>
          <a:prstGeom prst="cloudCallout">
            <a:avLst>
              <a:gd name="adj1" fmla="val 66528"/>
              <a:gd name="adj2" fmla="val -25657"/>
            </a:avLst>
          </a:prstGeom>
          <a:solidFill>
            <a:srgbClr val="FCE5FB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你可以</a:t>
            </a:r>
          </a:p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这样想</a:t>
            </a:r>
          </a:p>
        </p:txBody>
      </p:sp>
      <p:sp>
        <p:nvSpPr>
          <p:cNvPr id="13318" name="Text Box 7"/>
          <p:cNvSpPr txBox="1"/>
          <p:nvPr/>
        </p:nvSpPr>
        <p:spPr>
          <a:xfrm>
            <a:off x="2351723" y="2561273"/>
            <a:ext cx="62579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因为2</a:t>
            </a:r>
            <a:r>
              <a:rPr lang="zh-CN" altLang="en-US" sz="2800" baseline="40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  </a:t>
            </a:r>
            <a:r>
              <a:rPr lang="zh-CN" altLang="en-US" sz="28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 </a:t>
            </a:r>
            <a:r>
              <a:rPr lang="zh-CN" altLang="en-US" sz="32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8，所以8的立方根是2。</a:t>
            </a:r>
          </a:p>
        </p:txBody>
      </p:sp>
      <p:sp>
        <p:nvSpPr>
          <p:cNvPr id="13319" name="AutoShape 17"/>
          <p:cNvSpPr/>
          <p:nvPr/>
        </p:nvSpPr>
        <p:spPr>
          <a:xfrm flipH="1">
            <a:off x="7011670" y="4018280"/>
            <a:ext cx="2527300" cy="1162685"/>
          </a:xfrm>
          <a:prstGeom prst="cloudCallout">
            <a:avLst>
              <a:gd name="adj1" fmla="val 63208"/>
              <a:gd name="adj2" fmla="val -43898"/>
            </a:avLst>
          </a:prstGeom>
          <a:solidFill>
            <a:srgbClr val="FCE5FB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endParaRPr lang="zh-CN" altLang="en-US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你要这样写！</a:t>
            </a:r>
          </a:p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endParaRPr lang="zh-CN" altLang="en-US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3320" name="Group 8"/>
          <p:cNvGrpSpPr/>
          <p:nvPr/>
        </p:nvGrpSpPr>
        <p:grpSpPr>
          <a:xfrm>
            <a:off x="2188845" y="3587433"/>
            <a:ext cx="4365914" cy="1076325"/>
            <a:chOff x="0" y="0"/>
            <a:chExt cx="6876" cy="1695"/>
          </a:xfrm>
        </p:grpSpPr>
        <p:graphicFrame>
          <p:nvGraphicFramePr>
            <p:cNvPr id="11276" name="Object 9"/>
            <p:cNvGraphicFramePr>
              <a:graphicFrameLocks noChangeAspect="1"/>
            </p:cNvGraphicFramePr>
            <p:nvPr/>
          </p:nvGraphicFramePr>
          <p:xfrm>
            <a:off x="3742" y="0"/>
            <a:ext cx="894" cy="1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r:id="rId3" imgW="231775" imgH="231775" progId="">
                    <p:embed/>
                  </p:oleObj>
                </mc:Choice>
                <mc:Fallback>
                  <p:oleObj r:id="rId3" imgW="231775" imgH="231775" progId="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742" y="0"/>
                          <a:ext cx="894" cy="11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7" name="Text Box 13"/>
            <p:cNvSpPr txBox="1"/>
            <p:nvPr/>
          </p:nvSpPr>
          <p:spPr>
            <a:xfrm>
              <a:off x="0" y="0"/>
              <a:ext cx="6299" cy="16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57505" indent="-357505" algn="l" rtl="0" fontAlgn="base">
                <a:lnSpc>
                  <a:spcPct val="110000"/>
                </a:lnSpc>
                <a:spcBef>
                  <a:spcPts val="18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"/>
                <a:defRPr sz="2000">
                  <a:solidFill>
                    <a:srgbClr val="B23737"/>
                  </a:solidFill>
                  <a:latin typeface="+mn-lt"/>
                  <a:ea typeface="+mn-ea"/>
                  <a:cs typeface="+mn-cs"/>
                </a:defRPr>
              </a:lvl1pPr>
              <a:lvl2pPr marL="357505" indent="-357505" algn="l" rtl="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Font typeface="Calibri" panose="020F0502020204030204" charset="0"/>
                <a:buChar char=" "/>
                <a:defRPr sz="1600">
                  <a:solidFill>
                    <a:srgbClr val="7F7F7F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Calibri" panose="020F050202020403020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Calibri" panose="020F050202020403020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Calibri" panose="020F0502020204030204" charset="0"/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ClrTx/>
                <a:buSzPct val="100000"/>
                <a:buFont typeface="Arial" panose="020B0604020202020204" pitchFamily="34" charset="0"/>
                <a:buNone/>
              </a:pPr>
              <a:r>
                <a:rPr lang="zh-CN" altLang="en-US" sz="32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    </a:t>
              </a:r>
              <a:r>
                <a:rPr lang="zh-CN" altLang="en-US" sz="3200" b="1" dirty="0">
                  <a:solidFill>
                    <a:srgbClr val="FF33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解： </a:t>
              </a:r>
              <a:r>
                <a:rPr lang="zh-CN" altLang="en-US" sz="32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  = 2</a:t>
              </a:r>
            </a:p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ClrTx/>
                <a:buSzPct val="100000"/>
                <a:buFont typeface="Arial" panose="020B0604020202020204" pitchFamily="34" charset="0"/>
                <a:buNone/>
              </a:pPr>
              <a:r>
                <a:rPr lang="zh-CN" altLang="en-US" sz="32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</a:t>
              </a:r>
            </a:p>
          </p:txBody>
        </p:sp>
        <p:sp>
          <p:nvSpPr>
            <p:cNvPr id="11278" name="Line 14"/>
            <p:cNvSpPr/>
            <p:nvPr/>
          </p:nvSpPr>
          <p:spPr>
            <a:xfrm>
              <a:off x="1319" y="1084"/>
              <a:ext cx="5557" cy="1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36227" y="188396"/>
            <a:ext cx="2622178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应用新知</a:t>
            </a:r>
          </a:p>
        </p:txBody>
      </p:sp>
      <p:sp>
        <p:nvSpPr>
          <p:cNvPr id="3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03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3316" grpId="0" bldLvl="0"/>
      <p:bldP spid="13317" grpId="0" bldLvl="0" animBg="1"/>
      <p:bldP spid="13318" grpId="0" bldLvl="0"/>
      <p:bldP spid="13319" grpId="0" bldLvl="0" animBg="1"/>
      <p:bldP spid="2" grpId="0" bldLvl="0" animBg="1"/>
      <p:bldP spid="3" grpId="0" bldLvl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389890" y="1082675"/>
            <a:ext cx="10805160" cy="4665980"/>
          </a:xfrm>
        </p:spPr>
        <p:txBody>
          <a:bodyPr wrap="square" lIns="91440" tIns="45720" rIns="91440" bIns="45720" anchor="t"/>
          <a:lstStyle/>
          <a:p>
            <a:pPr marL="0" indent="0" defTabSz="685800">
              <a:buFont typeface="Arial" panose="020B0604020202020204" pitchFamily="34" charset="0"/>
              <a:buNone/>
            </a:pPr>
            <a:r>
              <a:rPr lang="zh-CN" sz="2800" kern="1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+mn-cs"/>
                <a:sym typeface="Arial" panose="020B0604020202020204" pitchFamily="34" charset="0"/>
              </a:rPr>
              <a:t>例</a:t>
            </a:r>
            <a:r>
              <a:rPr lang="en-US" altLang="zh-CN" sz="2800" kern="1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+mn-cs"/>
                <a:sym typeface="Arial" panose="020B0604020202020204" pitchFamily="34" charset="0"/>
              </a:rPr>
              <a:t>1</a:t>
            </a:r>
            <a:r>
              <a:rPr lang="zh-CN" altLang="en-US" sz="2800" kern="1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+mn-cs"/>
                <a:sym typeface="Arial" panose="020B0604020202020204" pitchFamily="34" charset="0"/>
              </a:rPr>
              <a:t>：求下列各数的立方根。</a:t>
            </a:r>
            <a:endParaRPr sz="2800" kern="120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  <a:cs typeface="+mn-cs"/>
              <a:sym typeface="Arial" panose="020B0604020202020204" pitchFamily="34" charset="0"/>
            </a:endParaRPr>
          </a:p>
          <a:p>
            <a:pPr marL="0" indent="0" defTabSz="685800">
              <a:buFont typeface="Arial" panose="020B0604020202020204" pitchFamily="34" charset="0"/>
              <a:buNone/>
            </a:pPr>
            <a:endParaRPr lang="zh-CN" altLang="en-US" kern="1200">
              <a:latin typeface="Arial" panose="020B0604020202020204" pitchFamily="34" charset="0"/>
              <a:ea typeface="黑体" panose="0201060906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35965" y="188595"/>
            <a:ext cx="6084570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再探新知：立方根的性质</a:t>
            </a:r>
          </a:p>
        </p:txBody>
      </p:sp>
      <p:sp>
        <p:nvSpPr>
          <p:cNvPr id="3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04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94055" y="1858645"/>
            <a:ext cx="11137900" cy="1715135"/>
            <a:chOff x="1093" y="2927"/>
            <a:chExt cx="17540" cy="2701"/>
          </a:xfrm>
        </p:grpSpPr>
        <p:sp>
          <p:nvSpPr>
            <p:cNvPr id="7" name="文本框 6"/>
            <p:cNvSpPr txBox="1"/>
            <p:nvPr/>
          </p:nvSpPr>
          <p:spPr>
            <a:xfrm>
              <a:off x="1093" y="2927"/>
              <a:ext cx="17541" cy="2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）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64                                            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）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-64      </a:t>
              </a:r>
            </a:p>
            <a:p>
              <a:endPara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    </a:t>
              </a:r>
            </a:p>
            <a:p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）                                                （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）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-0.125</a:t>
              </a:r>
            </a:p>
          </p:txBody>
        </p:sp>
        <p:graphicFrame>
          <p:nvGraphicFramePr>
            <p:cNvPr id="8" name="对象 7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373" y="4398"/>
            <a:ext cx="714" cy="1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r:id="rId3" imgW="228600" imgH="393700" progId="Equation.KSEE3">
                    <p:embed/>
                  </p:oleObj>
                </mc:Choice>
                <mc:Fallback>
                  <p:oleObj r:id="rId3" imgW="228600" imgH="3937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73" y="4398"/>
                          <a:ext cx="714" cy="12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00405" y="914400"/>
            <a:ext cx="107041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问题</a:t>
            </a: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：由例</a:t>
            </a: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，你能发现正数、0和负数的立方根各有什么特点吗？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35965" y="188595"/>
            <a:ext cx="6032500" cy="5835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D9DAD"/>
                </a:solidFill>
                <a:latin typeface="微软雅黑" panose="020B0503020204020204" charset="-122"/>
                <a:ea typeface="微软雅黑" panose="020B0503020204020204" charset="-122"/>
              </a:rPr>
              <a:t>再探新知：立方根的性质</a:t>
            </a:r>
          </a:p>
        </p:txBody>
      </p:sp>
      <p:sp>
        <p:nvSpPr>
          <p:cNvPr id="3" name="矩形: 对角圆角 2"/>
          <p:cNvSpPr/>
          <p:nvPr/>
        </p:nvSpPr>
        <p:spPr>
          <a:xfrm>
            <a:off x="265580" y="188396"/>
            <a:ext cx="470647" cy="523220"/>
          </a:xfrm>
          <a:prstGeom prst="round2DiagRect">
            <a:avLst/>
          </a:prstGeom>
          <a:solidFill>
            <a:srgbClr val="CD9DA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65580" y="249951"/>
            <a:ext cx="770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04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4338" name="Rectangle 4"/>
          <p:cNvSpPr/>
          <p:nvPr/>
        </p:nvSpPr>
        <p:spPr>
          <a:xfrm>
            <a:off x="3267710" y="2011045"/>
            <a:ext cx="478409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正数的立方根是</a:t>
            </a: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_________,</a:t>
            </a:r>
          </a:p>
        </p:txBody>
      </p:sp>
      <p:sp>
        <p:nvSpPr>
          <p:cNvPr id="14339" name="Rectangle 5"/>
          <p:cNvSpPr/>
          <p:nvPr/>
        </p:nvSpPr>
        <p:spPr>
          <a:xfrm>
            <a:off x="3267710" y="2803525"/>
            <a:ext cx="624649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负数的立方根是</a:t>
            </a: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_________,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340" name="Rectangle 6"/>
          <p:cNvSpPr/>
          <p:nvPr/>
        </p:nvSpPr>
        <p:spPr>
          <a:xfrm>
            <a:off x="3267710" y="3452495"/>
            <a:ext cx="3343275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的立方根是 </a:t>
            </a: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___,</a:t>
            </a:r>
          </a:p>
        </p:txBody>
      </p:sp>
      <p:sp>
        <p:nvSpPr>
          <p:cNvPr id="14341" name="Rectangle 7"/>
          <p:cNvSpPr/>
          <p:nvPr/>
        </p:nvSpPr>
        <p:spPr>
          <a:xfrm>
            <a:off x="3196273" y="4171633"/>
            <a:ext cx="557688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任何数都有</a:t>
            </a: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</a:t>
            </a:r>
            <a:r>
              <a:rPr lang="zh-CN" altLang="en-US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立方根</a:t>
            </a:r>
            <a:r>
              <a:rPr lang="en-US" altLang="zh-CN" sz="32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6390" name="Text Box 8"/>
          <p:cNvSpPr txBox="1"/>
          <p:nvPr/>
        </p:nvSpPr>
        <p:spPr>
          <a:xfrm>
            <a:off x="6580823" y="1939608"/>
            <a:ext cx="9969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正数</a:t>
            </a:r>
          </a:p>
        </p:txBody>
      </p:sp>
      <p:sp>
        <p:nvSpPr>
          <p:cNvPr id="16391" name="Text Box 9"/>
          <p:cNvSpPr txBox="1"/>
          <p:nvPr/>
        </p:nvSpPr>
        <p:spPr>
          <a:xfrm>
            <a:off x="6580823" y="2731770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负数</a:t>
            </a:r>
          </a:p>
        </p:txBody>
      </p:sp>
      <p:sp>
        <p:nvSpPr>
          <p:cNvPr id="16392" name="Text Box 10"/>
          <p:cNvSpPr txBox="1"/>
          <p:nvPr/>
        </p:nvSpPr>
        <p:spPr>
          <a:xfrm>
            <a:off x="5860098" y="3452495"/>
            <a:ext cx="4095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</a:p>
        </p:txBody>
      </p:sp>
      <p:sp>
        <p:nvSpPr>
          <p:cNvPr id="16393" name="Text Box 11"/>
          <p:cNvSpPr txBox="1"/>
          <p:nvPr/>
        </p:nvSpPr>
        <p:spPr>
          <a:xfrm>
            <a:off x="4885055" y="4171633"/>
            <a:ext cx="23764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57505" indent="-357505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"/>
              <a:defRPr sz="2000">
                <a:solidFill>
                  <a:srgbClr val="B23737"/>
                </a:solidFill>
                <a:latin typeface="+mn-lt"/>
                <a:ea typeface="+mn-ea"/>
                <a:cs typeface="+mn-cs"/>
              </a:defRPr>
            </a:lvl1pPr>
            <a:lvl2pPr marL="357505" indent="-357505" algn="l" rtl="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 "/>
              <a:defRPr sz="1600">
                <a:solidFill>
                  <a:srgbClr val="7F7F7F"/>
                </a:solidFill>
                <a:latin typeface="+mn-lt"/>
                <a:ea typeface="+mn-ea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Pct val="100000"/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唯一一个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ldLvl="0" animBg="1"/>
      <p:bldP spid="3" grpId="0" bldLvl="0" animBg="1"/>
      <p:bldP spid="6" grpId="0"/>
      <p:bldP spid="14338" grpId="0"/>
      <p:bldP spid="14339" grpId="0"/>
      <p:bldP spid="14340" grpId="0"/>
      <p:bldP spid="14341" grpId="0"/>
      <p:bldP spid="1639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WWW.2PPT.COM&#10;">
  <a:themeElements>
    <a:clrScheme name="自定义 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909</Words>
  <Application>Microsoft Office PowerPoint</Application>
  <PresentationFormat>宽屏</PresentationFormat>
  <Paragraphs>195</Paragraphs>
  <Slides>17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等线</vt:lpstr>
      <vt:lpstr>等线 Light</vt:lpstr>
      <vt:lpstr>黑体</vt:lpstr>
      <vt:lpstr>楷体_GB2312</vt:lpstr>
      <vt:lpstr>迷你简卡通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2017-08-18T03:02:00Z</dcterms:created>
  <dcterms:modified xsi:type="dcterms:W3CDTF">2023-01-16T15:58:17Z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C24551F6FF344AB19E72CF44AEA05246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