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24E3E-9F33-4168-8AC7-64B2EF1F9FC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5C0EC-FEB9-4D0B-9BA1-C2032BA111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0" y="797883"/>
            <a:ext cx="914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800" b="1" spc="300" dirty="0" smtClean="0">
                <a:ln w="9525">
                  <a:noFill/>
                </a:ln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1.1 </a:t>
            </a:r>
            <a:r>
              <a:rPr lang="zh-CN" altLang="en-US" sz="4800" b="1" spc="300" dirty="0" smtClean="0">
                <a:ln w="9525">
                  <a:noFill/>
                </a:ln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等腰三角形</a:t>
            </a:r>
            <a:endParaRPr lang="en-US" altLang="zh-CN" sz="4800" b="1" spc="300" dirty="0" smtClean="0">
              <a:ln w="9525">
                <a:noFill/>
              </a:ln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800" b="1" spc="300" dirty="0" smtClean="0">
                <a:ln w="9525">
                  <a:noFill/>
                </a:ln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spc="300" dirty="0" smtClean="0">
                <a:ln w="9525">
                  <a:noFill/>
                </a:ln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 spc="300" dirty="0" smtClean="0">
                <a:ln w="9525">
                  <a:noFill/>
                </a:ln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  <a:endParaRPr lang="zh-CN" altLang="en-US" sz="2800" b="1" spc="300" dirty="0">
              <a:ln w="9525">
                <a:noFill/>
              </a:ln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733800" y="280035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年级下册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41719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9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变式训练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0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1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228600" y="819152"/>
            <a:ext cx="880504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indent="266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如图，在△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AB=AC=8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上的动点（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不重合），且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DE∥AC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DF∥AB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，则四边形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DEAF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的周长是</a:t>
            </a:r>
            <a:r>
              <a:rPr kumimoji="0" lang="zh-CN" altLang="en-US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1745" name="图片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95600" y="2266951"/>
            <a:ext cx="2322211" cy="1666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矩形 13"/>
          <p:cNvSpPr/>
          <p:nvPr/>
        </p:nvSpPr>
        <p:spPr>
          <a:xfrm>
            <a:off x="4037000" y="150495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16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9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变式训练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0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1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矩形 1"/>
          <p:cNvSpPr/>
          <p:nvPr/>
        </p:nvSpPr>
        <p:spPr>
          <a:xfrm>
            <a:off x="643754" y="742950"/>
            <a:ext cx="81192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2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如图，三角形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AB=AC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A=36 º,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的平分线交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于点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的中点，连接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ED.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zh-CN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）求∠</a:t>
            </a:r>
            <a:r>
              <a:rPr lang="en-US" altLang="zh-CN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AED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的度数；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zh-CN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）若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CE=5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，求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的长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76989" y="2963819"/>
            <a:ext cx="45515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</a:t>
            </a:r>
            <a:r>
              <a:rPr lang="zh-CN" altLang="zh-CN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）∠</a:t>
            </a:r>
            <a:r>
              <a:rPr lang="en-US" altLang="zh-CN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AED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=54 º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，（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BC=5.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2001113"/>
            <a:ext cx="140208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05204" y="1925021"/>
            <a:ext cx="2804403" cy="2182557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304800" y="666750"/>
            <a:ext cx="86106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7970">
              <a:lnSpc>
                <a:spcPct val="150000"/>
              </a:lnSpc>
            </a:pP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探究点三、反正法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797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问题：在一个三角形中，如果两个角不相等，那么这两个角所对的边也不相等．你认为这个结论成立吗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如果成立，你能证明它吗</a:t>
            </a:r>
            <a:r>
              <a:rPr lang="en-US" altLang="zh-CN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68126" y="687229"/>
            <a:ext cx="84948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已知：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图，在△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中，已知∠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≠∠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，此时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要么相等，要么不相等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假设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那么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根据“等边对等角”定理可得∠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C=∠B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但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已知条件是∠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B≠∠C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C=∠B”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与已知条件“∠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B≠∠C”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相矛盾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因此 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AB≠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019800" y="1428752"/>
            <a:ext cx="2804403" cy="2182557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5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成果展示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6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33400" y="1831163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反证法是一种重要的数学证明方法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在解决某些问题时常常会有出人意料的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作用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4" name="组合 3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5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归纳小结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6" name="直接连接符 5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文本框 7"/>
          <p:cNvSpPr txBox="1"/>
          <p:nvPr/>
        </p:nvSpPr>
        <p:spPr>
          <a:xfrm>
            <a:off x="533400" y="89535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先假设命题的结论不成立，然后由此推导出了与已知或基本事实或已证明过的定理相矛盾，从而证明命题的结论一定成立．这种证明方法称为反证法．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762000" y="895352"/>
            <a:ext cx="7848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zh-CN" altLang="en-US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活动</a:t>
            </a:r>
            <a:r>
              <a:rPr lang="en-US" altLang="zh-CN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在一个三角形中</a:t>
            </a:r>
            <a:r>
              <a:rPr lang="zh-CN" altLang="en-US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，能不能有两个直角吗？你</a:t>
            </a: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</a:t>
            </a:r>
            <a:r>
              <a:rPr lang="zh-CN" altLang="en-US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证明你的结论吗</a:t>
            </a:r>
            <a:r>
              <a:rPr lang="en-US" altLang="zh-CN" sz="2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endParaRPr lang="zh-CN" altLang="en-US" sz="2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09600" y="895350"/>
            <a:ext cx="82448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：△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中不能有两个角是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直角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：假设∠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中有两个角是直角，不妨设∠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是直角，即∠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A=90°, ∠B=90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于是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A+∠B+∠C=90°+90°+∠C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180°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与三角形内角和 定理相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矛盾，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因此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“∠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都是直角”的假设不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成立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所以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，一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这与三角形内角和 定理相矛盾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中不能有两个角是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直角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7" name="组合 6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8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9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0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41956" y="770248"/>
            <a:ext cx="8397244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判定等腰三角形的的方法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）在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同一三角形中，有两条边相等的三角形是等腰三角形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定义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 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）在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同一三角形中，有两个角相等的三角形是等腰三角形（简称：在同一三角形中，等角对等边）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用反证法说理的基本思路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）假设命题反面成立；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）从假设出发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经过推理得出与定义、基本事实、定理或已知条件相矛盾矛盾的结果；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）得出假设命题不成立是错误的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即所求证命题成立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课堂总结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6112" cy="510845"/>
            <a:chOff x="279260" y="218396"/>
            <a:chExt cx="2176037" cy="515092"/>
          </a:xfrm>
        </p:grpSpPr>
        <p:sp>
          <p:nvSpPr>
            <p:cNvPr id="3" name="TextBox 5"/>
            <p:cNvSpPr txBox="1"/>
            <p:nvPr/>
          </p:nvSpPr>
          <p:spPr bwMode="auto">
            <a:xfrm>
              <a:off x="1058587" y="298327"/>
              <a:ext cx="1396710" cy="355228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prstTxWarp prst="textPlain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dirty="0">
                  <a:latin typeface="隶书" panose="02010509060101010101" pitchFamily="49" charset="-122"/>
                  <a:ea typeface="隶书" panose="02010509060101010101" pitchFamily="49" charset="-122"/>
                </a:rPr>
                <a:t>课堂</a:t>
              </a:r>
              <a:r>
                <a:rPr lang="zh-CN" altLang="zh-CN" sz="2400" b="1" dirty="0" smtClean="0">
                  <a:latin typeface="隶书" panose="02010509060101010101" pitchFamily="49" charset="-122"/>
                  <a:ea typeface="隶书" panose="02010509060101010101" pitchFamily="49" charset="-122"/>
                </a:rPr>
                <a:t>检测</a:t>
              </a:r>
              <a:endParaRPr lang="en-US" altLang="zh-CN" sz="2400" b="1" kern="0" dirty="0"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5257800" y="895350"/>
            <a:ext cx="23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50059" y="777303"/>
            <a:ext cx="81534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．在△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B=∠C,AB=5,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则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的长（　　）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 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   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．用反证法证明“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a&lt;b”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时，应该假设（　　）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a&gt;b          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a≥b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a=b   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a≤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．如图，在△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平分∠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，且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AD∥BC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一定是（　　）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．任意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．等边三角形         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．等腰三角形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．直角三角形 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766846" y="1606721"/>
            <a:ext cx="33855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8600" y="3020979"/>
            <a:ext cx="2200000" cy="1514286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7848600" y="2444921"/>
            <a:ext cx="33855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3352800" y="142875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2309" y="1613418"/>
            <a:ext cx="1968495" cy="1927768"/>
          </a:xfrm>
          <a:prstGeom prst="rect">
            <a:avLst/>
          </a:prstGeom>
        </p:spPr>
      </p:pic>
      <p:grpSp>
        <p:nvGrpSpPr>
          <p:cNvPr id="9" name="组合 5"/>
          <p:cNvGrpSpPr/>
          <p:nvPr/>
        </p:nvGrpSpPr>
        <p:grpSpPr bwMode="auto">
          <a:xfrm>
            <a:off x="268126" y="122841"/>
            <a:ext cx="2176112" cy="510845"/>
            <a:chOff x="279260" y="218396"/>
            <a:chExt cx="2176037" cy="515092"/>
          </a:xfrm>
        </p:grpSpPr>
        <p:sp>
          <p:nvSpPr>
            <p:cNvPr id="10" name="TextBox 5"/>
            <p:cNvSpPr txBox="1"/>
            <p:nvPr/>
          </p:nvSpPr>
          <p:spPr bwMode="auto">
            <a:xfrm>
              <a:off x="1058587" y="298327"/>
              <a:ext cx="1396710" cy="355228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prstTxWarp prst="textPlain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dirty="0">
                  <a:latin typeface="隶书" panose="02010509060101010101" pitchFamily="49" charset="-122"/>
                  <a:ea typeface="隶书" panose="02010509060101010101" pitchFamily="49" charset="-122"/>
                </a:rPr>
                <a:t>课堂</a:t>
              </a:r>
              <a:r>
                <a:rPr lang="zh-CN" altLang="zh-CN" sz="2400" b="1" dirty="0" smtClean="0">
                  <a:latin typeface="隶书" panose="02010509060101010101" pitchFamily="49" charset="-122"/>
                  <a:ea typeface="隶书" panose="02010509060101010101" pitchFamily="49" charset="-122"/>
                </a:rPr>
                <a:t>检测</a:t>
              </a:r>
              <a:endParaRPr lang="en-US" altLang="zh-CN" sz="2400" b="1" kern="0" dirty="0"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  <p:cxnSp>
          <p:nvCxnSpPr>
            <p:cNvPr id="11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2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矩形 12"/>
          <p:cNvSpPr/>
          <p:nvPr/>
        </p:nvSpPr>
        <p:spPr>
          <a:xfrm>
            <a:off x="685804" y="666752"/>
            <a:ext cx="79592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lang="zh-CN" altLang="zh-CN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图，在已知三角形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是∠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平分线，∠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ABD=36</a:t>
            </a:r>
            <a:r>
              <a:rPr lang="en-US" altLang="zh-CN" kern="1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C=72</a:t>
            </a:r>
            <a:r>
              <a:rPr lang="en-US" altLang="zh-CN" kern="1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，则图中等腰三角形的个数</a:t>
            </a:r>
            <a:r>
              <a:rPr lang="en-US" altLang="zh-CN" u="sng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21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2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3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矩形 23"/>
          <p:cNvSpPr/>
          <p:nvPr/>
        </p:nvSpPr>
        <p:spPr>
          <a:xfrm>
            <a:off x="1428733" y="1581152"/>
            <a:ext cx="6419871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等腰三角形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的判定定理，并会运用其进行简单的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" name="PA_矩形 6"/>
          <p:cNvSpPr/>
          <p:nvPr>
            <p:custDataLst>
              <p:tags r:id="rId1"/>
            </p:custDataLst>
          </p:nvPr>
        </p:nvSpPr>
        <p:spPr>
          <a:xfrm>
            <a:off x="1500166" y="2926099"/>
            <a:ext cx="4976834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理解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反证法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的基本证明思路，并能简单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应用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6" name="燕尾形箭头 25"/>
          <p:cNvSpPr/>
          <p:nvPr>
            <p:custDataLst>
              <p:tags r:id="rId2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27" name="圆角矩形 26"/>
          <p:cNvSpPr/>
          <p:nvPr>
            <p:custDataLst>
              <p:tags r:id="rId3"/>
            </p:custDataLst>
          </p:nvPr>
        </p:nvSpPr>
        <p:spPr bwMode="auto">
          <a:xfrm>
            <a:off x="1142957" y="1630775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" name="圆角矩形 27"/>
          <p:cNvSpPr/>
          <p:nvPr>
            <p:custDataLst>
              <p:tags r:id="rId4"/>
            </p:custDataLst>
          </p:nvPr>
        </p:nvSpPr>
        <p:spPr bwMode="auto">
          <a:xfrm>
            <a:off x="1190603" y="3057316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99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3400" y="633682"/>
            <a:ext cx="830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如图，在△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平分∠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角平分线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等腰三角形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AB=AC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∴∠ABC=∠ACB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等边对等角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是角平分线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DBC=½∠ABC=½∠ACB=∠BCD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l-GR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Δ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等腰三角形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1657350"/>
            <a:ext cx="2209800" cy="2209800"/>
          </a:xfrm>
          <a:prstGeom prst="rect">
            <a:avLst/>
          </a:prstGeom>
        </p:spPr>
      </p:pic>
      <p:grpSp>
        <p:nvGrpSpPr>
          <p:cNvPr id="8" name="组合 5"/>
          <p:cNvGrpSpPr/>
          <p:nvPr/>
        </p:nvGrpSpPr>
        <p:grpSpPr bwMode="auto">
          <a:xfrm>
            <a:off x="268126" y="122841"/>
            <a:ext cx="2176112" cy="510845"/>
            <a:chOff x="279260" y="218396"/>
            <a:chExt cx="2176037" cy="515092"/>
          </a:xfrm>
        </p:grpSpPr>
        <p:sp>
          <p:nvSpPr>
            <p:cNvPr id="9" name="TextBox 5"/>
            <p:cNvSpPr txBox="1"/>
            <p:nvPr/>
          </p:nvSpPr>
          <p:spPr bwMode="auto">
            <a:xfrm>
              <a:off x="1058587" y="298327"/>
              <a:ext cx="1396710" cy="355228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prstTxWarp prst="textPlain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dirty="0">
                  <a:latin typeface="隶书" panose="02010509060101010101" pitchFamily="49" charset="-122"/>
                  <a:ea typeface="隶书" panose="02010509060101010101" pitchFamily="49" charset="-122"/>
                </a:rPr>
                <a:t>课堂</a:t>
              </a:r>
              <a:r>
                <a:rPr lang="zh-CN" altLang="zh-CN" sz="2400" b="1" dirty="0" smtClean="0">
                  <a:latin typeface="隶书" panose="02010509060101010101" pitchFamily="49" charset="-122"/>
                  <a:ea typeface="隶书" panose="02010509060101010101" pitchFamily="49" charset="-122"/>
                </a:rPr>
                <a:t>检测</a:t>
              </a:r>
              <a:endParaRPr lang="en-US" altLang="zh-CN" sz="2400" b="1" kern="0" dirty="0"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  <p:cxnSp>
          <p:nvCxnSpPr>
            <p:cNvPr id="10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1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3400" y="729532"/>
            <a:ext cx="769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fontAlgn="ctr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6.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用反证法证明：在一个三角形中，至少有一个角大于或等于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</a:t>
            </a:r>
          </a:p>
          <a:p>
            <a:pPr indent="457200" fontAlgn="ctr">
              <a:lnSpc>
                <a:spcPct val="200000"/>
              </a:lnSpc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证明：假设在一个三角形中，没有一个内角大于或等于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°，即均小于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 fontAlgn="ctr">
              <a:lnSpc>
                <a:spcPct val="200000"/>
              </a:lnSpc>
            </a:pP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则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三内角和小于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180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°，与三角形中三内角和等于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180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°矛盾，</a:t>
            </a:r>
          </a:p>
          <a:p>
            <a:pPr indent="457200" fontAlgn="ctr">
              <a:lnSpc>
                <a:spcPct val="200000"/>
              </a:lnSpc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故假设不成立．原命题成立．</a:t>
            </a:r>
          </a:p>
        </p:txBody>
      </p:sp>
      <p:grpSp>
        <p:nvGrpSpPr>
          <p:cNvPr id="7" name="组合 5"/>
          <p:cNvGrpSpPr/>
          <p:nvPr/>
        </p:nvGrpSpPr>
        <p:grpSpPr bwMode="auto">
          <a:xfrm>
            <a:off x="268126" y="122841"/>
            <a:ext cx="2176112" cy="510845"/>
            <a:chOff x="279260" y="218396"/>
            <a:chExt cx="2176037" cy="515092"/>
          </a:xfrm>
        </p:grpSpPr>
        <p:sp>
          <p:nvSpPr>
            <p:cNvPr id="8" name="TextBox 5"/>
            <p:cNvSpPr txBox="1"/>
            <p:nvPr/>
          </p:nvSpPr>
          <p:spPr bwMode="auto">
            <a:xfrm>
              <a:off x="1058587" y="298327"/>
              <a:ext cx="1396710" cy="355228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prstTxWarp prst="textPlain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dirty="0">
                  <a:latin typeface="隶书" panose="02010509060101010101" pitchFamily="49" charset="-122"/>
                  <a:ea typeface="隶书" panose="02010509060101010101" pitchFamily="49" charset="-122"/>
                </a:rPr>
                <a:t>课堂</a:t>
              </a:r>
              <a:r>
                <a:rPr lang="zh-CN" altLang="zh-CN" sz="2400" b="1" dirty="0" smtClean="0">
                  <a:latin typeface="隶书" panose="02010509060101010101" pitchFamily="49" charset="-122"/>
                  <a:ea typeface="隶书" panose="02010509060101010101" pitchFamily="49" charset="-122"/>
                </a:rPr>
                <a:t>检测</a:t>
              </a:r>
              <a:endParaRPr lang="en-US" altLang="zh-CN" sz="2400" b="1" kern="0" dirty="0"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  <p:cxnSp>
          <p:nvCxnSpPr>
            <p:cNvPr id="9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0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304800" y="66675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7.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的边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的延长线上有一点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，过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作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DF⊥AC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于点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，交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于点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，且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BD=BE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 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等腰三角形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证明：∵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DF⊥AC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DFA=∠EFC=90°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A=∠DFA-∠D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C=∠EFC-∠CEF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BD=BE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BED=∠D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BED=∠CEF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D=∠CEF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A=∠C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为等腰三角形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885952"/>
            <a:ext cx="3022440" cy="1987359"/>
          </a:xfrm>
          <a:prstGeom prst="rect">
            <a:avLst/>
          </a:prstGeom>
        </p:spPr>
      </p:pic>
      <p:grpSp>
        <p:nvGrpSpPr>
          <p:cNvPr id="8" name="组合 5"/>
          <p:cNvGrpSpPr/>
          <p:nvPr/>
        </p:nvGrpSpPr>
        <p:grpSpPr bwMode="auto">
          <a:xfrm>
            <a:off x="268126" y="122841"/>
            <a:ext cx="2176112" cy="510845"/>
            <a:chOff x="279260" y="218396"/>
            <a:chExt cx="2176037" cy="515092"/>
          </a:xfrm>
        </p:grpSpPr>
        <p:sp>
          <p:nvSpPr>
            <p:cNvPr id="9" name="TextBox 5"/>
            <p:cNvSpPr txBox="1"/>
            <p:nvPr/>
          </p:nvSpPr>
          <p:spPr bwMode="auto">
            <a:xfrm>
              <a:off x="1058587" y="298327"/>
              <a:ext cx="1396710" cy="355228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prstTxWarp prst="textPlain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dirty="0">
                  <a:latin typeface="隶书" panose="02010509060101010101" pitchFamily="49" charset="-122"/>
                  <a:ea typeface="隶书" panose="02010509060101010101" pitchFamily="49" charset="-122"/>
                </a:rPr>
                <a:t>课堂</a:t>
              </a:r>
              <a:r>
                <a:rPr lang="zh-CN" altLang="zh-CN" sz="2400" b="1" dirty="0" smtClean="0">
                  <a:latin typeface="隶书" panose="02010509060101010101" pitchFamily="49" charset="-122"/>
                  <a:ea typeface="隶书" panose="02010509060101010101" pitchFamily="49" charset="-122"/>
                </a:rPr>
                <a:t>检测</a:t>
              </a:r>
              <a:endParaRPr lang="en-US" altLang="zh-CN" sz="2400" b="1" kern="0" dirty="0"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  <p:cxnSp>
          <p:nvCxnSpPr>
            <p:cNvPr id="10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1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14287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1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预习检测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2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3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文本框 13"/>
          <p:cNvSpPr txBox="1"/>
          <p:nvPr/>
        </p:nvSpPr>
        <p:spPr>
          <a:xfrm>
            <a:off x="3692370" y="945224"/>
            <a:ext cx="651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相等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91359" y="821679"/>
            <a:ext cx="85002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等腰三角形的两底角   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．简写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成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”；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等腰三角形的顶角的平分线、底边上的中线、底边上的高互相 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 简写成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”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等腰三角形的两个底角相等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把这个定理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反过来说，这个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定理的条件和结论进行交换，这句话怎么说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               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简述为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：“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702191" y="964448"/>
            <a:ext cx="1384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等边对等角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981818" y="2114550"/>
            <a:ext cx="694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重合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3326899" y="2050018"/>
            <a:ext cx="940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三线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合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90600" y="3726418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有两个角相等的三角形是等腰三角形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705604" y="3752037"/>
            <a:ext cx="1610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等角对等边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491359" y="895352"/>
            <a:ext cx="79668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zh-CN" altLang="en-US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：前面证明了等腰三角形的两底角相等，反过来，有两个角相等的三角形是等腰三角形吗？如是，你能说明理由吗？与同伴交流</a:t>
            </a:r>
            <a:r>
              <a:rPr lang="en-US" altLang="zh-CN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2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_文本框 1"/>
          <p:cNvSpPr txBox="1"/>
          <p:nvPr>
            <p:custDataLst>
              <p:tags r:id="rId1"/>
            </p:custDataLst>
          </p:nvPr>
        </p:nvSpPr>
        <p:spPr>
          <a:xfrm>
            <a:off x="838204" y="2021963"/>
            <a:ext cx="44819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证法一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AD⊥BC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如图所示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∵∠B=∠C, ∠BDA=∠CDA, AD=AD, 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 △ABD≌△ACD (AAS).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 AB=AC 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全等三角形的对应边相等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).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29404" y="1470027"/>
            <a:ext cx="1781175" cy="232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等腰三角形 3"/>
          <p:cNvSpPr/>
          <p:nvPr/>
        </p:nvSpPr>
        <p:spPr>
          <a:xfrm>
            <a:off x="7425829" y="1851025"/>
            <a:ext cx="180000" cy="1548000"/>
          </a:xfrm>
          <a:prstGeom prst="triangle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7425829" y="3451225"/>
            <a:ext cx="180000" cy="280800"/>
          </a:xfrm>
          <a:prstGeom prst="round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91359" y="729844"/>
            <a:ext cx="85002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：如图在△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中，∠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B=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，要证明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AB=AC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，你是怎样构造的两个三角形全等的，你是怎样证明的？与同伴交流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11" name="组合 10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2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3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4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89"/>
                            </p:stCondLst>
                            <p:childTnLst>
                              <p:par>
                                <p:cTn id="9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89"/>
                            </p:stCondLst>
                            <p:childTnLst>
                              <p:par>
                                <p:cTn id="13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_文本框 1"/>
          <p:cNvSpPr txBox="1"/>
          <p:nvPr>
            <p:custDataLst>
              <p:tags r:id="rId1"/>
            </p:custDataLst>
          </p:nvPr>
        </p:nvSpPr>
        <p:spPr>
          <a:xfrm>
            <a:off x="643054" y="893462"/>
            <a:ext cx="64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证法二：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作△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顶角的平分线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交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如图所示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∵∠B=∠C, ∠BAD=∠CAD, AD=AD,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 △ABD≌△ACD (AAS).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 AB=AC 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全等三角形的对应边相等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有两个角相等的三角形是等腰三角形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52175" y="438152"/>
            <a:ext cx="1781175" cy="232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等腰三角形 3"/>
          <p:cNvSpPr/>
          <p:nvPr/>
        </p:nvSpPr>
        <p:spPr>
          <a:xfrm>
            <a:off x="7848600" y="819150"/>
            <a:ext cx="180000" cy="1548000"/>
          </a:xfrm>
          <a:prstGeom prst="triangle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7848600" y="2419350"/>
            <a:ext cx="180000" cy="280800"/>
          </a:xfrm>
          <a:prstGeom prst="round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2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3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4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9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0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1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文本框 11"/>
          <p:cNvSpPr txBox="1"/>
          <p:nvPr/>
        </p:nvSpPr>
        <p:spPr>
          <a:xfrm>
            <a:off x="1295400" y="97155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定理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有两个角相等的三角形是等腰三角形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这一定理可以简述为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等角对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等边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316421" y="2038350"/>
            <a:ext cx="32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几何语言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B=∠C(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AB=AC(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等角对等边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).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9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变式训练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0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1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矩形 1"/>
          <p:cNvSpPr/>
          <p:nvPr/>
        </p:nvSpPr>
        <p:spPr>
          <a:xfrm>
            <a:off x="512380" y="895350"/>
            <a:ext cx="83439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满足下列条件不是等腰三角形的是（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有两个内角相等的三角形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B.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有一个角是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45º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的直角三角形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有一个角是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50º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的直角三角形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D.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有两个角是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15º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150º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的三角形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有一个三角形不同顶点的外角的度数比是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，则这个三角形是</a:t>
            </a:r>
            <a:r>
              <a:rPr lang="en-US" altLang="zh-CN" u="sng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en-US" altLang="zh-CN" u="sng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364485" y="895352"/>
            <a:ext cx="3599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467600" y="2495552"/>
            <a:ext cx="1170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等腰</a:t>
            </a:r>
            <a:r>
              <a:rPr lang="zh-CN" altLang="zh-CN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直角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62604" y="2114550"/>
            <a:ext cx="256310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/>
        </p:nvSpPr>
        <p:spPr>
          <a:xfrm>
            <a:off x="465081" y="655918"/>
            <a:ext cx="841238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探究点二、运用定理</a:t>
            </a: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问题：已知：如图，</a:t>
            </a:r>
            <a:r>
              <a:rPr lang="en-US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</a:t>
            </a:r>
            <a:r>
              <a:rPr lang="en-US" altLang="zh-CN" sz="1600" kern="1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DC,BD</a:t>
            </a:r>
            <a:r>
              <a:rPr lang="en-US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altLang="zh-CN" sz="1600" kern="1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CA,BD</a:t>
            </a: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</a:t>
            </a: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相交于点</a:t>
            </a:r>
            <a:r>
              <a:rPr lang="en-US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，△</a:t>
            </a:r>
            <a:r>
              <a:rPr lang="en-US" altLang="zh-CN" sz="1600" kern="1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AED</a:t>
            </a: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是等腰三角形吗？请你说明理由，并与同伴交流</a:t>
            </a:r>
            <a:r>
              <a:rPr lang="en-US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zh-CN" sz="1600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91355" y="2038352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证明：∵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</a:t>
            </a:r>
            <a:r>
              <a:rPr lang="en-US" altLang="zh-CN" sz="16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DC,BD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altLang="zh-CN" sz="16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CA,AD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=DA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ABD≌△</a:t>
            </a:r>
            <a:r>
              <a:rPr lang="en-US" altLang="zh-CN" sz="16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DCA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(SSS)</a:t>
            </a:r>
          </a:p>
          <a:p>
            <a:pPr>
              <a:lnSpc>
                <a:spcPct val="20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sz="16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ADB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=∠</a:t>
            </a:r>
            <a:r>
              <a:rPr lang="en-US" altLang="zh-CN" sz="16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DAC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全等三角形的对应角相等）</a:t>
            </a:r>
          </a:p>
          <a:p>
            <a:pPr>
              <a:lnSpc>
                <a:spcPct val="20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AE=DE(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等角对等边）</a:t>
            </a:r>
          </a:p>
          <a:p>
            <a:pPr>
              <a:lnSpc>
                <a:spcPct val="20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 △</a:t>
            </a:r>
            <a:r>
              <a:rPr lang="en-US" altLang="zh-CN" sz="16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等腰三角形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1451</Words>
  <Application>Microsoft Office PowerPoint</Application>
  <PresentationFormat>全屏显示(16:9)</PresentationFormat>
  <Paragraphs>138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1" baseType="lpstr">
      <vt:lpstr>华文行楷</vt:lpstr>
      <vt:lpstr>隶书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2023-01-16T15:58:23Z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7D6A29CB312143DFA35A2B4AD84F46E3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