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89FE-8281-43DD-BBBA-8F7A368942B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4FA8E-B6D9-433D-A997-0720181AD5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0D222-B122-47BF-BC3D-A50DDE02E130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2CB39E-B5ED-41D5-A494-D25ADA54395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36E-3BB3-424B-9CBA-765C2BB73B6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87E3AF-AB06-41C4-A7C9-8B702B5B492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376E26-F387-4E00-9510-B16CD861254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B2A989-DAB4-4E02-8C72-8884AF5A801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6F87B8-E8FB-482D-9482-5B1A83CBE87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2DC441-1AAA-40F0-A571-19390A48C45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C4CFEA-7D67-4A7A-93AC-C0FD3B13F8C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532856-7966-4632-B560-AFD8FEA6062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9D77B5-38B1-4105-88EF-A96B97480FD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048D4F-F77A-45CA-9F5F-11FFBF1F4C2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CDB4-349D-4DF8-90B8-5D1CDCF31E9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5F0B80A-3332-456E-8B66-937F9C5A074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1"/>
          <p:cNvSpPr>
            <a:spLocks noChangeArrowheads="1"/>
          </p:cNvSpPr>
          <p:nvPr/>
        </p:nvSpPr>
        <p:spPr bwMode="auto">
          <a:xfrm>
            <a:off x="2445604" y="3351215"/>
            <a:ext cx="40174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Section B 1a— 2e</a:t>
            </a:r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sym typeface="宋体" panose="02010600030101010101" pitchFamily="2" charset="-122"/>
            </a:endParaRPr>
          </a:p>
        </p:txBody>
      </p:sp>
      <p:sp>
        <p:nvSpPr>
          <p:cNvPr id="219139" name="矩形 4"/>
          <p:cNvSpPr>
            <a:spLocks noChangeArrowheads="1"/>
          </p:cNvSpPr>
          <p:nvPr/>
        </p:nvSpPr>
        <p:spPr bwMode="auto">
          <a:xfrm>
            <a:off x="0" y="1196752"/>
            <a:ext cx="9144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Unit 8</a:t>
            </a:r>
            <a:endParaRPr lang="en-US" sz="4800" b="1" spc="-150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b="1" spc="-150" dirty="0">
                <a:solidFill>
                  <a:srgbClr val="00206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Have you read </a:t>
            </a:r>
            <a:r>
              <a:rPr lang="en-US" sz="4000" b="1" i="1" spc="-150" dirty="0">
                <a:solidFill>
                  <a:srgbClr val="00206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Treasure Island </a:t>
            </a:r>
            <a:r>
              <a:rPr lang="en-US" sz="4000" b="1" spc="-150" dirty="0">
                <a:solidFill>
                  <a:srgbClr val="00206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yet?</a:t>
            </a:r>
            <a:endParaRPr lang="en-US" altLang="zh-CN" sz="4000" spc="-150" dirty="0">
              <a:solidFill>
                <a:srgbClr val="00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65870" y="530120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标题 1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b="1" dirty="0"/>
              <a:t>Key points</a:t>
            </a:r>
            <a:endParaRPr lang="zh-CN" altLang="en-US" b="1" dirty="0"/>
          </a:p>
        </p:txBody>
      </p:sp>
      <p:sp>
        <p:nvSpPr>
          <p:cNvPr id="228355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1412776"/>
            <a:ext cx="850728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Garth is one of the most successful musicians in American history.</a:t>
            </a:r>
            <a:endParaRPr lang="zh-CN" altLang="en-US" dirty="0"/>
          </a:p>
          <a:p>
            <a:r>
              <a:rPr lang="en-US" dirty="0" smtClean="0"/>
              <a:t>one </a:t>
            </a:r>
            <a:r>
              <a:rPr lang="en-US" dirty="0"/>
              <a:t>of the most successful musicians </a:t>
            </a:r>
            <a:endParaRPr lang="zh-CN" altLang="en-US" dirty="0"/>
          </a:p>
          <a:p>
            <a:r>
              <a:rPr lang="zh-CN" altLang="en-US" dirty="0"/>
              <a:t>译成：最成功的音乐家之一</a:t>
            </a:r>
          </a:p>
          <a:p>
            <a:r>
              <a:rPr lang="zh-CN" altLang="en-US" dirty="0"/>
              <a:t>结构：</a:t>
            </a:r>
            <a:r>
              <a:rPr lang="en-US" dirty="0"/>
              <a:t>One of + </a:t>
            </a:r>
            <a:r>
              <a:rPr lang="zh-CN" altLang="en-US" dirty="0"/>
              <a:t>形容词最高级</a:t>
            </a:r>
            <a:r>
              <a:rPr lang="en-US" dirty="0"/>
              <a:t>+ </a:t>
            </a:r>
            <a:r>
              <a:rPr lang="zh-CN" altLang="en-US" dirty="0"/>
              <a:t>可数名词复数 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8" name="图片 3" descr="1dc769fde36538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7188"/>
            <a:ext cx="8575675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357188"/>
            <a:ext cx="3214687" cy="2000250"/>
          </a:xfrm>
          <a:noFill/>
        </p:spPr>
        <p:txBody>
          <a:bodyPr/>
          <a:lstStyle/>
          <a:p>
            <a:pPr algn="l"/>
            <a:r>
              <a:rPr lang="en-US" sz="5400" b="1" dirty="0">
                <a:solidFill>
                  <a:srgbClr val="FF0000"/>
                </a:solidFill>
              </a:rPr>
              <a:t>Writing</a:t>
            </a:r>
            <a:endParaRPr lang="zh-CN" altLang="en-US" sz="5400" b="1" dirty="0">
              <a:solidFill>
                <a:srgbClr val="FF0000"/>
              </a:solidFill>
            </a:endParaRPr>
          </a:p>
        </p:txBody>
      </p:sp>
      <p:sp>
        <p:nvSpPr>
          <p:cNvPr id="229380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3707904" y="404664"/>
            <a:ext cx="4968552" cy="386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b="1" dirty="0"/>
              <a:t>   Use the notes you made in 2c to write a short summary of the passage. Write no more than100 words. Then read your summary for the whole class. </a:t>
            </a:r>
            <a:endParaRPr lang="zh-CN" altLang="en-US" dirty="0"/>
          </a:p>
          <a:p>
            <a:pPr>
              <a:lnSpc>
                <a:spcPct val="90000"/>
              </a:lnSpc>
            </a:pPr>
            <a:endParaRPr lang="zh-CN" altLang="en-US" dirty="0"/>
          </a:p>
        </p:txBody>
      </p:sp>
      <p:sp>
        <p:nvSpPr>
          <p:cNvPr id="229381" name="右箭头 4"/>
          <p:cNvSpPr>
            <a:spLocks noChangeArrowheads="1"/>
          </p:cNvSpPr>
          <p:nvPr/>
        </p:nvSpPr>
        <p:spPr bwMode="auto">
          <a:xfrm>
            <a:off x="500063" y="714375"/>
            <a:ext cx="2714625" cy="1357313"/>
          </a:xfrm>
          <a:prstGeom prst="rightArrow">
            <a:avLst>
              <a:gd name="adj1" fmla="val 50000"/>
              <a:gd name="adj2" fmla="val 5000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内容占位符 3" descr="图片3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813" y="357188"/>
            <a:ext cx="7356475" cy="253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3" name="Rectangle 1"/>
          <p:cNvSpPr>
            <a:spLocks noChangeArrowheads="1"/>
          </p:cNvSpPr>
          <p:nvPr/>
        </p:nvSpPr>
        <p:spPr bwMode="auto">
          <a:xfrm>
            <a:off x="571500" y="3283843"/>
            <a:ext cx="8572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What facts can you remember about country music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？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What other facts would you like to know about country music? </a:t>
            </a:r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908720"/>
            <a:ext cx="8229600" cy="1143000"/>
          </a:xfrm>
          <a:noFill/>
        </p:spPr>
        <p:txBody>
          <a:bodyPr/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Homework</a:t>
            </a:r>
            <a:endParaRPr lang="zh-CN" altLang="en-US" sz="5400" b="1" dirty="0">
              <a:solidFill>
                <a:srgbClr val="FF0000"/>
              </a:solidFill>
            </a:endParaRPr>
          </a:p>
        </p:txBody>
      </p:sp>
      <p:sp>
        <p:nvSpPr>
          <p:cNvPr id="231427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2708920"/>
            <a:ext cx="8229600" cy="744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 smtClean="0"/>
              <a:t>调</a:t>
            </a:r>
            <a:r>
              <a:rPr lang="zh-CN" altLang="en-US" dirty="0"/>
              <a:t>查你的父母最喜欢的音乐、歌手和乐队</a:t>
            </a:r>
            <a:r>
              <a:rPr lang="zh-CN" altLang="en-US" dirty="0" smtClean="0"/>
              <a:t>。 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692696"/>
            <a:ext cx="8229600" cy="1143000"/>
          </a:xfrm>
          <a:noFill/>
        </p:spPr>
        <p:txBody>
          <a:bodyPr/>
          <a:lstStyle/>
          <a:p>
            <a:r>
              <a:rPr lang="en-US" sz="4000" b="1" dirty="0">
                <a:solidFill>
                  <a:srgbClr val="002060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>How many kinds of music do you know?</a:t>
            </a:r>
            <a:endParaRPr lang="zh-CN" altLang="en-US" sz="4000" b="1" dirty="0">
              <a:solidFill>
                <a:srgbClr val="002060"/>
              </a:solidFill>
              <a:latin typeface="Monotype Corsiva" panose="03010101010201010101" pitchFamily="66" charset="0"/>
              <a:sym typeface="Monotype Corsiva" panose="03010101010201010101" pitchFamily="66" charset="0"/>
            </a:endParaRPr>
          </a:p>
        </p:txBody>
      </p:sp>
      <p:sp>
        <p:nvSpPr>
          <p:cNvPr id="220163" name="椭圆 3"/>
          <p:cNvSpPr>
            <a:spLocks noChangeArrowheads="1"/>
          </p:cNvSpPr>
          <p:nvPr/>
        </p:nvSpPr>
        <p:spPr bwMode="auto">
          <a:xfrm>
            <a:off x="2857500" y="3036094"/>
            <a:ext cx="3143250" cy="928687"/>
          </a:xfrm>
          <a:prstGeom prst="ellipse">
            <a:avLst/>
          </a:prstGeom>
          <a:noFill/>
          <a:ln w="25400">
            <a:solidFill>
              <a:srgbClr val="395E8A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2060"/>
                </a:solidFill>
                <a:sym typeface="Calibri" panose="020F0502020204030204" pitchFamily="34" charset="0"/>
              </a:rPr>
              <a:t>music</a:t>
            </a:r>
            <a:endParaRPr lang="en-US" altLang="zh-CN" sz="5400" b="1" dirty="0">
              <a:solidFill>
                <a:srgbClr val="00206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0164" name="椭圆 4"/>
          <p:cNvSpPr>
            <a:spLocks noChangeArrowheads="1"/>
          </p:cNvSpPr>
          <p:nvPr/>
        </p:nvSpPr>
        <p:spPr bwMode="auto">
          <a:xfrm>
            <a:off x="3929063" y="1909763"/>
            <a:ext cx="1928812" cy="785812"/>
          </a:xfrm>
          <a:prstGeom prst="ellipse">
            <a:avLst/>
          </a:prstGeom>
          <a:noFill/>
          <a:ln w="25400">
            <a:solidFill>
              <a:srgbClr val="395E8A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7030A0"/>
                </a:solidFill>
              </a14:hiddenFill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2060"/>
                </a:solidFill>
                <a:sym typeface="Calibri" panose="020F0502020204030204" pitchFamily="34" charset="0"/>
              </a:rPr>
              <a:t>rock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0165" name="椭圆 5"/>
          <p:cNvSpPr>
            <a:spLocks noChangeArrowheads="1"/>
          </p:cNvSpPr>
          <p:nvPr/>
        </p:nvSpPr>
        <p:spPr bwMode="auto">
          <a:xfrm>
            <a:off x="1071563" y="2500313"/>
            <a:ext cx="1785937" cy="1000125"/>
          </a:xfrm>
          <a:prstGeom prst="ellipse">
            <a:avLst/>
          </a:prstGeom>
          <a:noFill/>
          <a:ln w="25400">
            <a:solidFill>
              <a:srgbClr val="395E8A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7030A0"/>
                </a:solidFill>
              </a14:hiddenFill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2060"/>
                </a:solidFill>
                <a:sym typeface="Calibri" panose="020F0502020204030204" pitchFamily="34" charset="0"/>
              </a:rPr>
              <a:t>pop</a:t>
            </a:r>
            <a:endParaRPr lang="en-US" altLang="zh-CN" sz="2800" b="1">
              <a:solidFill>
                <a:srgbClr val="00206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0166" name="椭圆 6"/>
          <p:cNvSpPr>
            <a:spLocks noChangeArrowheads="1"/>
          </p:cNvSpPr>
          <p:nvPr/>
        </p:nvSpPr>
        <p:spPr bwMode="auto">
          <a:xfrm>
            <a:off x="1928813" y="4643438"/>
            <a:ext cx="1785937" cy="1071562"/>
          </a:xfrm>
          <a:prstGeom prst="ellipse">
            <a:avLst/>
          </a:prstGeom>
          <a:noFill/>
          <a:ln w="25400">
            <a:solidFill>
              <a:srgbClr val="395E8A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7030A0"/>
                </a:solidFill>
              </a14:hiddenFill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 dirty="0" err="1">
                <a:solidFill>
                  <a:srgbClr val="002060"/>
                </a:solidFill>
                <a:sym typeface="Calibri" panose="020F0502020204030204" pitchFamily="34" charset="0"/>
              </a:rPr>
              <a:t>latin</a:t>
            </a:r>
            <a:endParaRPr lang="en-US" altLang="zh-CN" sz="2800" b="1" dirty="0">
              <a:solidFill>
                <a:srgbClr val="00206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0167" name="椭圆 7"/>
          <p:cNvSpPr>
            <a:spLocks noChangeArrowheads="1"/>
          </p:cNvSpPr>
          <p:nvPr/>
        </p:nvSpPr>
        <p:spPr bwMode="auto">
          <a:xfrm>
            <a:off x="6715125" y="2714625"/>
            <a:ext cx="2071688" cy="928688"/>
          </a:xfrm>
          <a:prstGeom prst="ellipse">
            <a:avLst/>
          </a:prstGeom>
          <a:noFill/>
          <a:ln w="25400">
            <a:solidFill>
              <a:srgbClr val="395E8A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7030A0"/>
                </a:solidFill>
              </a14:hiddenFill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2060"/>
                </a:solidFill>
                <a:sym typeface="Calibri" panose="020F0502020204030204" pitchFamily="34" charset="0"/>
              </a:rPr>
              <a:t>hip-hop</a:t>
            </a:r>
            <a:endParaRPr lang="en-US" altLang="zh-CN" sz="2800" b="1">
              <a:solidFill>
                <a:srgbClr val="00206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0168" name="椭圆 8"/>
          <p:cNvSpPr>
            <a:spLocks noChangeArrowheads="1"/>
          </p:cNvSpPr>
          <p:nvPr/>
        </p:nvSpPr>
        <p:spPr bwMode="auto">
          <a:xfrm>
            <a:off x="6000750" y="4786313"/>
            <a:ext cx="1785938" cy="928687"/>
          </a:xfrm>
          <a:prstGeom prst="ellipse">
            <a:avLst/>
          </a:prstGeom>
          <a:noFill/>
          <a:ln w="25400">
            <a:solidFill>
              <a:srgbClr val="395E8A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7030A0"/>
                </a:solidFill>
              </a14:hiddenFill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2060"/>
                </a:solidFill>
                <a:sym typeface="Calibri" panose="020F0502020204030204" pitchFamily="34" charset="0"/>
              </a:rPr>
              <a:t>…</a:t>
            </a:r>
            <a:endParaRPr lang="en-US" altLang="zh-CN" sz="2800" b="1">
              <a:solidFill>
                <a:srgbClr val="00206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0169" name="直接箭头连接符 10"/>
          <p:cNvSpPr>
            <a:spLocks noChangeShapeType="1"/>
          </p:cNvSpPr>
          <p:nvPr/>
        </p:nvSpPr>
        <p:spPr bwMode="auto">
          <a:xfrm flipV="1">
            <a:off x="5786438" y="3214688"/>
            <a:ext cx="785812" cy="285750"/>
          </a:xfrm>
          <a:prstGeom prst="straightConnector1">
            <a:avLst/>
          </a:prstGeom>
          <a:noFill/>
          <a:ln w="9525">
            <a:solidFill>
              <a:schemeClr val="accent1"/>
            </a:solidFill>
            <a:bevel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20170" name="直接箭头连接符 12"/>
          <p:cNvSpPr>
            <a:spLocks noChangeShapeType="1"/>
          </p:cNvSpPr>
          <p:nvPr/>
        </p:nvSpPr>
        <p:spPr bwMode="auto">
          <a:xfrm rot="10800000">
            <a:off x="2714625" y="3429000"/>
            <a:ext cx="785813" cy="357188"/>
          </a:xfrm>
          <a:prstGeom prst="straightConnector1">
            <a:avLst/>
          </a:prstGeom>
          <a:noFill/>
          <a:ln w="9525">
            <a:solidFill>
              <a:schemeClr val="accent1"/>
            </a:solidFill>
            <a:bevel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20171" name="直接箭头连接符 14"/>
          <p:cNvSpPr>
            <a:spLocks noChangeShapeType="1"/>
          </p:cNvSpPr>
          <p:nvPr/>
        </p:nvSpPr>
        <p:spPr bwMode="auto">
          <a:xfrm rot="5400000" flipH="1" flipV="1">
            <a:off x="4321175" y="2963863"/>
            <a:ext cx="642937" cy="1588"/>
          </a:xfrm>
          <a:prstGeom prst="straightConnector1">
            <a:avLst/>
          </a:prstGeom>
          <a:noFill/>
          <a:ln w="9525">
            <a:solidFill>
              <a:schemeClr val="accent1"/>
            </a:solidFill>
            <a:bevel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20172" name="直接箭头连接符 17"/>
          <p:cNvSpPr>
            <a:spLocks noChangeShapeType="1"/>
          </p:cNvSpPr>
          <p:nvPr/>
        </p:nvSpPr>
        <p:spPr bwMode="auto">
          <a:xfrm rot="16200000" flipH="1">
            <a:off x="5572126" y="4429125"/>
            <a:ext cx="571500" cy="42862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bevel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20173" name="直接箭头连接符 19"/>
          <p:cNvSpPr>
            <a:spLocks noChangeShapeType="1"/>
          </p:cNvSpPr>
          <p:nvPr/>
        </p:nvSpPr>
        <p:spPr bwMode="auto">
          <a:xfrm rot="5400000">
            <a:off x="3374232" y="4133056"/>
            <a:ext cx="565150" cy="598487"/>
          </a:xfrm>
          <a:prstGeom prst="straightConnector1">
            <a:avLst/>
          </a:prstGeom>
          <a:noFill/>
          <a:ln w="9525">
            <a:solidFill>
              <a:schemeClr val="accent1"/>
            </a:solidFill>
            <a:bevel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矩形 3"/>
          <p:cNvSpPr>
            <a:spLocks noChangeArrowheads="1"/>
          </p:cNvSpPr>
          <p:nvPr/>
        </p:nvSpPr>
        <p:spPr bwMode="auto">
          <a:xfrm>
            <a:off x="683568" y="1202879"/>
            <a:ext cx="792088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DotumChe" pitchFamily="49" charset="-127"/>
                <a:sym typeface="Times New Roman" panose="02020603050405020304" pitchFamily="18" charset="0"/>
              </a:rPr>
              <a:t>What’s your favorite band?</a:t>
            </a:r>
            <a:endParaRPr lang="zh-CN" altLang="en-US" sz="4000" b="1" i="1" dirty="0">
              <a:solidFill>
                <a:srgbClr val="000000"/>
              </a:solidFill>
              <a:latin typeface="Times New Roman" panose="02020603050405020304" pitchFamily="18" charset="0"/>
              <a:ea typeface="DotumChe" pitchFamily="49" charset="-127"/>
              <a:sym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DotumChe" pitchFamily="49" charset="-127"/>
                <a:sym typeface="Times New Roman" panose="02020603050405020304" pitchFamily="18" charset="0"/>
              </a:rPr>
              <a:t>Have you seen them in concert yet?</a:t>
            </a:r>
            <a:endParaRPr lang="zh-CN" altLang="en-US" sz="4000" b="1" i="1" dirty="0">
              <a:solidFill>
                <a:srgbClr val="000000"/>
              </a:solidFill>
              <a:latin typeface="Times New Roman" panose="02020603050405020304" pitchFamily="18" charset="0"/>
              <a:ea typeface="DotumChe" pitchFamily="49" charset="-127"/>
              <a:sym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DotumChe" pitchFamily="49" charset="-127"/>
                <a:sym typeface="Times New Roman" panose="02020603050405020304" pitchFamily="18" charset="0"/>
              </a:rPr>
              <a:t>When did you first hear them?</a:t>
            </a:r>
            <a:endParaRPr lang="zh-CN" altLang="en-US" sz="4000" b="1" i="1" dirty="0">
              <a:solidFill>
                <a:srgbClr val="000000"/>
              </a:solidFill>
              <a:latin typeface="Times New Roman" panose="02020603050405020304" pitchFamily="18" charset="0"/>
              <a:ea typeface="DotumChe" pitchFamily="49" charset="-127"/>
              <a:sym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4000" b="1" i="1" dirty="0">
                <a:solidFill>
                  <a:srgbClr val="000000"/>
                </a:solidFill>
                <a:latin typeface="Times New Roman" panose="02020603050405020304" pitchFamily="18" charset="0"/>
                <a:ea typeface="DotumChe" pitchFamily="49" charset="-127"/>
                <a:sym typeface="Times New Roman" panose="02020603050405020304" pitchFamily="18" charset="0"/>
              </a:rPr>
              <a:t>Who is your favorite band member</a:t>
            </a:r>
            <a:r>
              <a:rPr lang="en-US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DotumChe" pitchFamily="49" charset="-127"/>
                <a:sym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4" descr="hu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15888"/>
            <a:ext cx="4679950" cy="311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211" name="Picture 5" descr="b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863" y="3487738"/>
            <a:ext cx="47625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Text Box 6"/>
          <p:cNvSpPr>
            <a:spLocks noChangeArrowheads="1"/>
          </p:cNvSpPr>
          <p:nvPr/>
        </p:nvSpPr>
        <p:spPr bwMode="auto">
          <a:xfrm>
            <a:off x="5127625" y="981075"/>
            <a:ext cx="3151188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7200" b="1">
                <a:solidFill>
                  <a:srgbClr val="000000"/>
                </a:solidFill>
                <a:sym typeface="Calibri" panose="020F0502020204030204" pitchFamily="34" charset="0"/>
              </a:rPr>
              <a:t>Flowers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2213" name="Text Box 7"/>
          <p:cNvSpPr>
            <a:spLocks noChangeArrowheads="1"/>
          </p:cNvSpPr>
          <p:nvPr/>
        </p:nvSpPr>
        <p:spPr bwMode="auto">
          <a:xfrm>
            <a:off x="5219700" y="4149725"/>
            <a:ext cx="30638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7200" b="1">
                <a:solidFill>
                  <a:srgbClr val="000000"/>
                </a:solidFill>
                <a:sym typeface="Calibri" panose="020F0502020204030204" pitchFamily="34" charset="0"/>
              </a:rPr>
              <a:t>Beyond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 bldLvl="0" autoUpdateAnimBg="0"/>
      <p:bldP spid="222213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燕尾形箭头 5"/>
          <p:cNvSpPr>
            <a:spLocks noChangeArrowheads="1"/>
          </p:cNvSpPr>
          <p:nvPr/>
        </p:nvSpPr>
        <p:spPr bwMode="auto">
          <a:xfrm>
            <a:off x="1643063" y="0"/>
            <a:ext cx="5572125" cy="1571625"/>
          </a:xfrm>
          <a:prstGeom prst="notchedRightArrow">
            <a:avLst>
              <a:gd name="adj1" fmla="val 50000"/>
              <a:gd name="adj2" fmla="val 4999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3235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417638"/>
          </a:xfrm>
          <a:noFill/>
        </p:spPr>
        <p:txBody>
          <a:bodyPr/>
          <a:lstStyle/>
          <a:p>
            <a:r>
              <a:rPr lang="en-US" b="1">
                <a:latin typeface="Monotype Corsiva" panose="03010101010201010101" pitchFamily="66" charset="0"/>
                <a:sym typeface="Monotype Corsiva" panose="03010101010201010101" pitchFamily="66" charset="0"/>
              </a:rPr>
              <a:t>Listen and take notes</a:t>
            </a:r>
            <a:endParaRPr lang="zh-CN" altLang="en-US"/>
          </a:p>
        </p:txBody>
      </p:sp>
      <p:graphicFrame>
        <p:nvGraphicFramePr>
          <p:cNvPr id="223236" name="内容占位符 3"/>
          <p:cNvGraphicFramePr>
            <a:graphicFrameLocks noGrp="1"/>
          </p:cNvGraphicFramePr>
          <p:nvPr/>
        </p:nvGraphicFramePr>
        <p:xfrm>
          <a:off x="500063" y="1630363"/>
          <a:ext cx="8186737" cy="5002215"/>
        </p:xfrm>
        <a:graphic>
          <a:graphicData uri="http://schemas.openxmlformats.org/drawingml/2006/table">
            <a:tbl>
              <a:tblPr/>
              <a:tblGrid>
                <a:gridCol w="4092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4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1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Band  name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Country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Number of people in the band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Kind of music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1213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Why Alex and Dave like to listen to this band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Alex: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121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Dave: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23258" name="Picture 4" descr="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0"/>
            <a:ext cx="2214562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爆炸形 1 5"/>
          <p:cNvSpPr>
            <a:spLocks noChangeArrowheads="1"/>
          </p:cNvSpPr>
          <p:nvPr/>
        </p:nvSpPr>
        <p:spPr bwMode="auto">
          <a:xfrm>
            <a:off x="2857500" y="0"/>
            <a:ext cx="3714750" cy="2143125"/>
          </a:xfrm>
          <a:prstGeom prst="irregularSeal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4259" name="标题 4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0"/>
            <a:ext cx="8229600" cy="1143000"/>
          </a:xfrm>
          <a:noFill/>
        </p:spPr>
        <p:txBody>
          <a:bodyPr/>
          <a:lstStyle/>
          <a:p>
            <a:r>
              <a:rPr lang="zh-CN" altLang="en-US" b="1"/>
              <a:t/>
            </a:r>
            <a:br>
              <a:rPr lang="zh-CN" altLang="en-US" b="1"/>
            </a:br>
            <a:r>
              <a:rPr lang="zh-CN" altLang="en-US" b="1"/>
              <a:t/>
            </a:r>
            <a:br>
              <a:rPr lang="zh-CN" altLang="en-US" b="1"/>
            </a:br>
            <a:r>
              <a:rPr lang="zh-CN" altLang="en-US" b="1"/>
              <a:t/>
            </a:r>
            <a:br>
              <a:rPr lang="zh-CN" altLang="en-US" b="1"/>
            </a:br>
            <a:r>
              <a:rPr lang="en-US" sz="4800" b="1">
                <a:solidFill>
                  <a:srgbClr val="FF0000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>Survey</a:t>
            </a:r>
            <a:r>
              <a:rPr lang="zh-CN" altLang="en-US" sz="4800" b="1">
                <a:solidFill>
                  <a:srgbClr val="FF0000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  <a:t/>
            </a:r>
            <a:br>
              <a:rPr lang="zh-CN" altLang="en-US" sz="4800" b="1">
                <a:solidFill>
                  <a:srgbClr val="FF0000"/>
                </a:solidFill>
                <a:latin typeface="Monotype Corsiva" panose="03010101010201010101" pitchFamily="66" charset="0"/>
                <a:sym typeface="Monotype Corsiva" panose="03010101010201010101" pitchFamily="66" charset="0"/>
              </a:rPr>
            </a:br>
            <a:endParaRPr lang="zh-CN" altLang="en-US" sz="4800" b="1">
              <a:solidFill>
                <a:srgbClr val="FF0000"/>
              </a:solidFill>
              <a:latin typeface="Monotype Corsiva" panose="03010101010201010101" pitchFamily="66" charset="0"/>
              <a:sym typeface="Monotype Corsiva" panose="03010101010201010101" pitchFamily="66" charset="0"/>
            </a:endParaRPr>
          </a:p>
        </p:txBody>
      </p:sp>
      <p:graphicFrame>
        <p:nvGraphicFramePr>
          <p:cNvPr id="224260" name="表格 7"/>
          <p:cNvGraphicFramePr>
            <a:graphicFrameLocks noGrp="1"/>
          </p:cNvGraphicFramePr>
          <p:nvPr/>
        </p:nvGraphicFramePr>
        <p:xfrm>
          <a:off x="785813" y="2071688"/>
          <a:ext cx="7526337" cy="4745039"/>
        </p:xfrm>
        <a:graphic>
          <a:graphicData uri="http://schemas.openxmlformats.org/drawingml/2006/table">
            <a:tbl>
              <a:tblPr/>
              <a:tblGrid>
                <a:gridCol w="1881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2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1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98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What  kind of music  ?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Why do they  listen to it ?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How does  it make to feel?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2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Friend1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1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Friend2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Parents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椭圆形标注 3"/>
          <p:cNvSpPr>
            <a:spLocks noChangeArrowheads="1"/>
          </p:cNvSpPr>
          <p:nvPr/>
        </p:nvSpPr>
        <p:spPr bwMode="auto">
          <a:xfrm>
            <a:off x="1928813" y="500063"/>
            <a:ext cx="5286375" cy="2214562"/>
          </a:xfrm>
          <a:prstGeom prst="wedgeEllipseCallout">
            <a:avLst>
              <a:gd name="adj1" fmla="val -19995"/>
              <a:gd name="adj2" fmla="val 6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6000" b="1">
                <a:solidFill>
                  <a:srgbClr val="002060"/>
                </a:solidFill>
                <a:sym typeface="Calibri" panose="020F0502020204030204" pitchFamily="34" charset="0"/>
              </a:rPr>
              <a:t>Reading</a:t>
            </a:r>
            <a:endParaRPr lang="en-US" altLang="zh-CN" sz="6000" b="1">
              <a:solidFill>
                <a:srgbClr val="00206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225283" name="图片 4" descr="763d59d6eeebaa2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3143250"/>
            <a:ext cx="3305175" cy="335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723924" y="3068960"/>
            <a:ext cx="8024539" cy="321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000" dirty="0">
                <a:latin typeface="Monotype Corsiva" panose="03010101010201010101" pitchFamily="66" charset="0"/>
                <a:sym typeface="Monotype Corsiva" panose="03010101010201010101" pitchFamily="66" charset="0"/>
              </a:rPr>
              <a:t>Do you have a favorite singer or band?</a:t>
            </a:r>
            <a:endParaRPr lang="zh-CN" altLang="en-US" sz="4000" dirty="0">
              <a:latin typeface="Monotype Corsiva" panose="03010101010201010101" pitchFamily="66" charset="0"/>
              <a:sym typeface="Monotype Corsiva" panose="03010101010201010101" pitchFamily="66" charset="0"/>
            </a:endParaRPr>
          </a:p>
          <a:p>
            <a:r>
              <a:rPr lang="en-US" sz="4000" dirty="0">
                <a:latin typeface="Monotype Corsiva" panose="03010101010201010101" pitchFamily="66" charset="0"/>
                <a:sym typeface="Monotype Corsiva" panose="03010101010201010101" pitchFamily="66" charset="0"/>
              </a:rPr>
              <a:t>Do you have a favorite song?</a:t>
            </a:r>
            <a:endParaRPr lang="zh-CN" altLang="en-US" sz="4000" dirty="0">
              <a:latin typeface="Monotype Corsiva" panose="03010101010201010101" pitchFamily="66" charset="0"/>
              <a:sym typeface="Monotype Corsiva" panose="03010101010201010101" pitchFamily="66" charset="0"/>
            </a:endParaRPr>
          </a:p>
          <a:p>
            <a:r>
              <a:rPr lang="en-US" sz="4000" dirty="0">
                <a:latin typeface="Monotype Corsiva" panose="03010101010201010101" pitchFamily="66" charset="0"/>
                <a:sym typeface="Monotype Corsiva" panose="03010101010201010101" pitchFamily="66" charset="0"/>
              </a:rPr>
              <a:t>What facts do you know about your favorite singer, band or song?</a:t>
            </a:r>
            <a:endParaRPr lang="zh-CN" altLang="en-US" sz="4000" dirty="0">
              <a:latin typeface="Monotype Corsiva" panose="03010101010201010101" pitchFamily="66" charset="0"/>
              <a:sym typeface="Monotype Corsiva" panose="03010101010201010101" pitchFamily="66" charset="0"/>
            </a:endParaRPr>
          </a:p>
        </p:txBody>
      </p:sp>
      <p:sp>
        <p:nvSpPr>
          <p:cNvPr id="226307" name="笑脸 3"/>
          <p:cNvSpPr>
            <a:spLocks noChangeArrowheads="1"/>
          </p:cNvSpPr>
          <p:nvPr/>
        </p:nvSpPr>
        <p:spPr bwMode="auto">
          <a:xfrm>
            <a:off x="642938" y="3214688"/>
            <a:ext cx="571500" cy="571500"/>
          </a:xfrm>
          <a:prstGeom prst="smileyFace">
            <a:avLst>
              <a:gd name="adj" fmla="val 465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6308" name="笑脸 4"/>
          <p:cNvSpPr>
            <a:spLocks noChangeArrowheads="1"/>
          </p:cNvSpPr>
          <p:nvPr/>
        </p:nvSpPr>
        <p:spPr bwMode="auto">
          <a:xfrm>
            <a:off x="642938" y="3929063"/>
            <a:ext cx="571500" cy="571500"/>
          </a:xfrm>
          <a:prstGeom prst="smileyFace">
            <a:avLst>
              <a:gd name="adj" fmla="val 465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6309" name="笑脸 5"/>
          <p:cNvSpPr>
            <a:spLocks noChangeArrowheads="1"/>
          </p:cNvSpPr>
          <p:nvPr/>
        </p:nvSpPr>
        <p:spPr bwMode="auto">
          <a:xfrm>
            <a:off x="642938" y="4786313"/>
            <a:ext cx="571500" cy="571500"/>
          </a:xfrm>
          <a:prstGeom prst="smileyFace">
            <a:avLst>
              <a:gd name="adj" fmla="val 465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226310" name="图片 7" descr="图片3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285750"/>
            <a:ext cx="7356475" cy="253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图片 3" descr="668c046de36538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571625"/>
            <a:ext cx="8501063" cy="507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1" name="标题 1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z="5400" b="1" dirty="0">
                <a:solidFill>
                  <a:srgbClr val="FF0000"/>
                </a:solidFill>
              </a:rPr>
              <a:t>Reading strategy</a:t>
            </a:r>
            <a:endParaRPr lang="zh-CN" altLang="en-US" sz="5400" b="1" dirty="0">
              <a:solidFill>
                <a:srgbClr val="FF0000"/>
              </a:solidFill>
            </a:endParaRPr>
          </a:p>
        </p:txBody>
      </p:sp>
      <p:sp>
        <p:nvSpPr>
          <p:cNvPr id="227332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457200" y="1500188"/>
            <a:ext cx="8229600" cy="462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800" b="1" i="1" dirty="0"/>
              <a:t>While reading, make notes or underline the main ideas in the text. After reading, write a short summary in your own words. This can help you better understand the text.</a:t>
            </a:r>
            <a:endParaRPr lang="zh-CN" altLang="en-US" sz="2800" b="1" i="1" dirty="0"/>
          </a:p>
          <a:p>
            <a:endParaRPr lang="zh-CN" altLang="en-US" sz="2800" dirty="0"/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全屏显示(4:3)</PresentationFormat>
  <Paragraphs>50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DotumChe</vt:lpstr>
      <vt:lpstr>宋体</vt:lpstr>
      <vt:lpstr>微软雅黑</vt:lpstr>
      <vt:lpstr>Arial</vt:lpstr>
      <vt:lpstr>Calibri</vt:lpstr>
      <vt:lpstr>Monotype Corsiva</vt:lpstr>
      <vt:lpstr>Times New Roman</vt:lpstr>
      <vt:lpstr>WWW.2PPT.COM
</vt:lpstr>
      <vt:lpstr>PowerPoint 演示文稿</vt:lpstr>
      <vt:lpstr>How many kinds of music do you know?</vt:lpstr>
      <vt:lpstr>PowerPoint 演示文稿</vt:lpstr>
      <vt:lpstr>PowerPoint 演示文稿</vt:lpstr>
      <vt:lpstr>Listen and take notes</vt:lpstr>
      <vt:lpstr>   Survey </vt:lpstr>
      <vt:lpstr>PowerPoint 演示文稿</vt:lpstr>
      <vt:lpstr>PowerPoint 演示文稿</vt:lpstr>
      <vt:lpstr>Reading strategy</vt:lpstr>
      <vt:lpstr>Key points</vt:lpstr>
      <vt:lpstr>Writing</vt:lpstr>
      <vt:lpstr>PowerPoint 演示文稿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2017-10-22T01:54:00Z</dcterms:created>
  <dcterms:modified xsi:type="dcterms:W3CDTF">2023-01-16T15:58:59Z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CA04870977074CF2A66C54F12DD52FF2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