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342" r:id="rId3"/>
    <p:sldId id="352" r:id="rId4"/>
    <p:sldId id="351" r:id="rId5"/>
    <p:sldId id="306" r:id="rId6"/>
    <p:sldId id="353" r:id="rId7"/>
    <p:sldId id="311" r:id="rId8"/>
    <p:sldId id="341" r:id="rId9"/>
    <p:sldId id="358" r:id="rId10"/>
    <p:sldId id="359" r:id="rId11"/>
    <p:sldId id="350" r:id="rId12"/>
    <p:sldId id="354" r:id="rId13"/>
    <p:sldId id="355" r:id="rId14"/>
    <p:sldId id="361" r:id="rId15"/>
    <p:sldId id="360" r:id="rId16"/>
    <p:sldId id="356" r:id="rId17"/>
    <p:sldId id="348" r:id="rId18"/>
    <p:sldId id="349" r:id="rId19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E9F3FA"/>
    <a:srgbClr val="CFE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2900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7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AFB0747-07CD-4C07-A88A-0ECD5A8A968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7FB26259-9B5E-4E15-BCAA-8CA352B11D7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5875C07-7437-4D53-B7DD-D9187806AE1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DCAC6A7F-F46D-4B81-B176-54BC3DCBE68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F74182A-130B-458A-9709-312442C0F9AF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C88A705-A273-4952-B1B4-0CCE92CB91DF}" type="slidenum">
              <a:rPr lang="zh-CN" altLang="en-US">
                <a:ea typeface="宋体" panose="02010600030101010101" pitchFamily="2" charset="-122"/>
              </a:rPr>
              <a:t>18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60EB752-C100-4D1E-8235-F71B3180BD5A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6A7F-F46D-4B81-B176-54BC3DCBE68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526791D-0D57-43AA-991C-D72C3E5C8BA8}" type="slidenum">
              <a:rPr lang="zh-CN" altLang="en-US">
                <a:ea typeface="宋体" panose="02010600030101010101" pitchFamily="2" charset="-122"/>
              </a:rPr>
              <a:t>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84E9127-043F-47B6-9C10-C748F27A7314}" type="slidenum">
              <a:rPr lang="zh-CN" altLang="en-US">
                <a:ea typeface="宋体" panose="02010600030101010101" pitchFamily="2" charset="-122"/>
              </a:rPr>
              <a:t>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4FC50A8-F90D-434A-A716-C2301C4F16F6}" type="slidenum">
              <a:rPr lang="zh-CN" altLang="en-US">
                <a:ea typeface="宋体" panose="02010600030101010101" pitchFamily="2" charset="-122"/>
              </a:rPr>
              <a:t>10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8DD293F-12DF-4EAD-A482-F620DF45DA2E}" type="slidenum">
              <a:rPr lang="zh-CN" altLang="en-US">
                <a:ea typeface="宋体" panose="02010600030101010101" pitchFamily="2" charset="-122"/>
              </a:rPr>
              <a:t>14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376304E-A5B6-4C72-ABF5-3D4FA9E4501F}" type="slidenum">
              <a:rPr lang="zh-CN" altLang="en-US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D90A405-788B-478C-8798-81916E6522FD}" type="slidenum">
              <a:rPr lang="zh-CN" altLang="en-US">
                <a:ea typeface="宋体" panose="02010600030101010101" pitchFamily="2" charset="-122"/>
              </a:rPr>
              <a:t>17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18FE3-9736-4804-86D1-7A4E15CB069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0F001-7FA5-4A15-9ABD-D129E622B64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6CA6E-E6F8-4174-936A-42C97CDD991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96CB5-2AE3-46E6-8B9A-8739E724076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ED1E9-765E-4689-BC00-8372FDCE28E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BB435-2495-47F3-9262-CB565985135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E6CB8-8F30-4683-BD53-3AE1EB9450A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03F4-762E-4750-A063-4C334B9BFFE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E28B046-B595-4B2D-B1A5-F86BC984B64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9809FE66-AB24-4D8D-8C0E-583AEE4AB0D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4" y="29141"/>
            <a:ext cx="4356100" cy="620713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F557C-01D5-4466-8230-7A682088377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EF2CACE-EBDE-4EDF-A4A4-DF50C070D6D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31488-D202-41FF-945C-C277F9E8DE0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4ACF1-DEBF-4074-A1BF-25FF05C36F0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C0753-CE96-4DC0-9AAE-E8245AC18A5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0028F-B74B-4490-9E01-B4CDD5C7066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2A1C-00F4-44A8-BC2E-C7689897858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05E34-8750-4956-BDA9-CFCD6C0E5A4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B372-2D2C-4104-B81D-B53AD6B7FD8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FEF23-A26A-4F3C-BAF9-D00BB79BC3E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EAE65-32CD-4CB4-B4A7-130520FF6E2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8BF31-6D72-4846-A545-361AC91278F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0FFBE-06CF-4506-86F5-E8628BEF012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DD4B2-DD48-4343-B7E5-078C881A296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A732F-1C10-4AC2-9A5D-EB5BA2BEA87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CC4E4-E134-47D8-BFE9-4FA6F82D258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F0CF74-34B0-4904-A056-8BE5EB00D5A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13E7088-CE8A-488C-92DE-F183885DEB3B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4&#19979;&#35838;&#20214;\&#26032;&#24314;&#25991;&#20214;&#22841;\Lesson17%20&#25945;&#23398;&#35838;&#20214;\listenanddo_128k.mp3" TargetMode="External"/><Relationship Id="rId1" Type="http://schemas.microsoft.com/office/2007/relationships/media" Target="file:///E:\4&#19979;&#35838;&#20214;\&#26032;&#24314;&#25991;&#20214;&#22841;\Lesson17%20&#25945;&#23398;&#35838;&#20214;\listenanddo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4&#19979;&#35838;&#20214;\&#26032;&#24314;&#25991;&#20214;&#22841;\Lesson17%20&#25945;&#23398;&#35838;&#20214;\speakandsing_128k.mp3" TargetMode="External"/><Relationship Id="rId1" Type="http://schemas.microsoft.com/office/2007/relationships/media" Target="file:///E:\4&#19979;&#35838;&#20214;\&#26032;&#24314;&#25991;&#20214;&#22841;\Lesson17%20&#25945;&#23398;&#35838;&#20214;\speakandsing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4&#19979;&#35838;&#20214;\&#26032;&#24314;&#25991;&#20214;&#22841;\Lesson17%20&#25945;&#23398;&#35838;&#20214;\playandact_128k.mp3" TargetMode="External"/><Relationship Id="rId1" Type="http://schemas.microsoft.com/office/2007/relationships/media" Target="file:///E:\4&#19979;&#35838;&#20214;\&#26032;&#24314;&#25991;&#20214;&#22841;\Lesson17%20&#25945;&#23398;&#35838;&#20214;\playandact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hyperlink" Target="Lesson17Let&#8217;ssing&#35838;&#25991;&#21160;&#30011;.SW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file:///E:\4&#19979;&#35838;&#20214;\&#26032;&#24314;&#25991;&#20214;&#22841;\Lesson17%20&#25945;&#23398;&#35838;&#20214;\Lesson17Justtalk&#35838;&#25991;&#24405;&#38899;_128k.mp3" TargetMode="External"/><Relationship Id="rId1" Type="http://schemas.microsoft.com/office/2007/relationships/media" Target="file:///E:\4&#19979;&#35838;&#20214;\&#26032;&#24314;&#25991;&#20214;&#22841;\Lesson17%20&#25945;&#23398;&#35838;&#20214;\Lesson17Justtalk&#35838;&#25991;&#24405;&#38899;_128k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Lesson17Justtalk&#35838;&#25991;&#21160;&#30011;.SW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E:\4&#19979;&#35838;&#20214;\&#26032;&#24314;&#25991;&#20214;&#22841;\Lesson17%20&#25945;&#23398;&#35838;&#20214;\4.mp3" TargetMode="External"/><Relationship Id="rId13" Type="http://schemas.openxmlformats.org/officeDocument/2006/relationships/slideLayout" Target="../slideLayouts/slideLayout13.xml"/><Relationship Id="rId3" Type="http://schemas.microsoft.com/office/2007/relationships/media" Target="file:///E:\4&#19979;&#35838;&#20214;\&#26032;&#24314;&#25991;&#20214;&#22841;\Lesson17%20&#25945;&#23398;&#35838;&#20214;\2.mp3" TargetMode="External"/><Relationship Id="rId7" Type="http://schemas.microsoft.com/office/2007/relationships/media" Target="file:///E:\4&#19979;&#35838;&#20214;\&#26032;&#24314;&#25991;&#20214;&#22841;\Lesson17%20&#25945;&#23398;&#35838;&#20214;\4.mp3" TargetMode="External"/><Relationship Id="rId12" Type="http://schemas.openxmlformats.org/officeDocument/2006/relationships/audio" Target="file:///E:\4&#19979;&#35838;&#20214;\&#26032;&#24314;&#25991;&#20214;&#22841;\Lesson17%20&#25945;&#23398;&#35838;&#20214;\6.mp3" TargetMode="External"/><Relationship Id="rId2" Type="http://schemas.openxmlformats.org/officeDocument/2006/relationships/audio" Target="file:///E:\4&#19979;&#35838;&#20214;\&#26032;&#24314;&#25991;&#20214;&#22841;\Lesson17%20&#25945;&#23398;&#35838;&#20214;\1.mp3" TargetMode="External"/><Relationship Id="rId16" Type="http://schemas.openxmlformats.org/officeDocument/2006/relationships/image" Target="../media/image11.png"/><Relationship Id="rId1" Type="http://schemas.microsoft.com/office/2007/relationships/media" Target="file:///E:\4&#19979;&#35838;&#20214;\&#26032;&#24314;&#25991;&#20214;&#22841;\Lesson17%20&#25945;&#23398;&#35838;&#20214;\1.mp3" TargetMode="External"/><Relationship Id="rId6" Type="http://schemas.openxmlformats.org/officeDocument/2006/relationships/audio" Target="file:///E:\4&#19979;&#35838;&#20214;\&#26032;&#24314;&#25991;&#20214;&#22841;\Lesson17%20&#25945;&#23398;&#35838;&#20214;\3.mp3" TargetMode="External"/><Relationship Id="rId11" Type="http://schemas.microsoft.com/office/2007/relationships/media" Target="file:///E:\4&#19979;&#35838;&#20214;\&#26032;&#24314;&#25991;&#20214;&#22841;\Lesson17%20&#25945;&#23398;&#35838;&#20214;\6.mp3" TargetMode="External"/><Relationship Id="rId5" Type="http://schemas.microsoft.com/office/2007/relationships/media" Target="file:///E:\4&#19979;&#35838;&#20214;\&#26032;&#24314;&#25991;&#20214;&#22841;\Lesson17%20&#25945;&#23398;&#35838;&#20214;\3.mp3" TargetMode="External"/><Relationship Id="rId15" Type="http://schemas.openxmlformats.org/officeDocument/2006/relationships/image" Target="../media/image7.png"/><Relationship Id="rId10" Type="http://schemas.openxmlformats.org/officeDocument/2006/relationships/audio" Target="file:///E:\4&#19979;&#35838;&#20214;\&#26032;&#24314;&#25991;&#20214;&#22841;\Lesson17%20&#25945;&#23398;&#35838;&#20214;\5.mp3" TargetMode="External"/><Relationship Id="rId4" Type="http://schemas.openxmlformats.org/officeDocument/2006/relationships/audio" Target="file:///E:\4&#19979;&#35838;&#20214;\&#26032;&#24314;&#25991;&#20214;&#22841;\Lesson17%20&#25945;&#23398;&#35838;&#20214;\2.mp3" TargetMode="External"/><Relationship Id="rId9" Type="http://schemas.microsoft.com/office/2007/relationships/media" Target="file:///E:\4&#19979;&#35838;&#20214;\&#26032;&#24314;&#25991;&#20214;&#22841;\Lesson17%20&#25945;&#23398;&#35838;&#20214;\5.mp3" TargetMode="External"/><Relationship Id="rId1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683568" y="2060848"/>
            <a:ext cx="8064500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5400" b="1" dirty="0" smtClean="0">
                <a:solidFill>
                  <a:schemeClr val="accent6">
                    <a:lumMod val="50000"/>
                  </a:schemeClr>
                </a:solidFill>
              </a:rPr>
              <a:t>Unit3 </a:t>
            </a:r>
            <a:r>
              <a:rPr lang="en-US" altLang="zh-CN" sz="5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5400" b="1" dirty="0" smtClean="0">
                <a:solidFill>
                  <a:schemeClr val="accent6">
                    <a:lumMod val="50000"/>
                  </a:schemeClr>
                </a:solidFill>
              </a:rPr>
              <a:t>What subject do you like best?</a:t>
            </a:r>
            <a:endParaRPr lang="zh-CN" altLang="en-US" sz="5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971600" y="980728"/>
            <a:ext cx="7416824" cy="494953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accent6">
                    <a:lumMod val="50000"/>
                  </a:schemeClr>
                </a:solidFill>
              </a:rPr>
              <a:t>人教精通版四年级下册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72923" y="5445224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174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33438" y="920750"/>
            <a:ext cx="2370137" cy="9890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>
          <a:xfrm>
            <a:off x="965200" y="1062038"/>
            <a:ext cx="223837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副标题 4"/>
          <p:cNvSpPr txBox="1"/>
          <p:nvPr/>
        </p:nvSpPr>
        <p:spPr bwMode="auto">
          <a:xfrm>
            <a:off x="1771650" y="4829175"/>
            <a:ext cx="6877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分角色朗读出对话，注意模仿语音语调。</a:t>
            </a:r>
          </a:p>
        </p:txBody>
      </p:sp>
      <p:sp>
        <p:nvSpPr>
          <p:cNvPr id="31751" name="AutoShape 37"/>
          <p:cNvSpPr>
            <a:spLocks noChangeArrowheads="1"/>
          </p:cNvSpPr>
          <p:nvPr/>
        </p:nvSpPr>
        <p:spPr bwMode="auto">
          <a:xfrm>
            <a:off x="877888" y="5461000"/>
            <a:ext cx="893762" cy="465138"/>
          </a:xfrm>
          <a:prstGeom prst="rightArrow">
            <a:avLst>
              <a:gd name="adj1" fmla="val 50000"/>
              <a:gd name="adj2" fmla="val 48037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52" name="AutoShape 37"/>
          <p:cNvSpPr>
            <a:spLocks noChangeArrowheads="1"/>
          </p:cNvSpPr>
          <p:nvPr/>
        </p:nvSpPr>
        <p:spPr bwMode="auto">
          <a:xfrm>
            <a:off x="877888" y="4848225"/>
            <a:ext cx="893762" cy="465138"/>
          </a:xfrm>
          <a:prstGeom prst="rightArrow">
            <a:avLst>
              <a:gd name="adj1" fmla="val 50000"/>
              <a:gd name="adj2" fmla="val 48037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副标题 4"/>
          <p:cNvSpPr txBox="1"/>
          <p:nvPr/>
        </p:nvSpPr>
        <p:spPr bwMode="auto">
          <a:xfrm>
            <a:off x="1763713" y="5445125"/>
            <a:ext cx="6875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四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人一组，试着表演出来吧。</a:t>
            </a:r>
          </a:p>
        </p:txBody>
      </p:sp>
      <p:pic>
        <p:nvPicPr>
          <p:cNvPr id="31754" name="Picture 4" descr="200606242158128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809750"/>
            <a:ext cx="46736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379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68313" y="1196975"/>
            <a:ext cx="8313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 do you do in the English class?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282825" y="5002213"/>
            <a:ext cx="4052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We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listen and do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图片 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9350" y="1909763"/>
            <a:ext cx="40417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istenanddo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5051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标题 1"/>
          <p:cNvSpPr txBox="1"/>
          <p:nvPr/>
        </p:nvSpPr>
        <p:spPr bwMode="auto">
          <a:xfrm>
            <a:off x="3346450" y="333375"/>
            <a:ext cx="36734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Key points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4818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68313" y="1101725"/>
            <a:ext cx="8313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 do you do in the English class?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084388" y="4979988"/>
            <a:ext cx="4630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We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speak and sing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图片 1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6538" y="1851025"/>
            <a:ext cx="33020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标题 1"/>
          <p:cNvSpPr txBox="1"/>
          <p:nvPr/>
        </p:nvSpPr>
        <p:spPr bwMode="auto">
          <a:xfrm>
            <a:off x="3346450" y="333375"/>
            <a:ext cx="36734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Key points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speakandsing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5051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584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68313" y="1136650"/>
            <a:ext cx="8313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 do you do in the English class?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244725" y="5048250"/>
            <a:ext cx="4630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We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play and act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图片 1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4138" y="1951038"/>
            <a:ext cx="40020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标题 1"/>
          <p:cNvSpPr txBox="1"/>
          <p:nvPr/>
        </p:nvSpPr>
        <p:spPr bwMode="auto">
          <a:xfrm>
            <a:off x="3346450" y="333375"/>
            <a:ext cx="36734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Key points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layandac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5122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2" name="矩形 21"/>
          <p:cNvSpPr/>
          <p:nvPr/>
        </p:nvSpPr>
        <p:spPr>
          <a:xfrm>
            <a:off x="1754188" y="1866900"/>
            <a:ext cx="1201737" cy="473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 dirty="0">
              <a:solidFill>
                <a:schemeClr val="tx1"/>
              </a:solidFill>
            </a:endParaRPr>
          </a:p>
        </p:txBody>
      </p:sp>
      <p:grpSp>
        <p:nvGrpSpPr>
          <p:cNvPr id="36867" name="组合 8"/>
          <p:cNvGrpSpPr/>
          <p:nvPr/>
        </p:nvGrpSpPr>
        <p:grpSpPr bwMode="auto">
          <a:xfrm>
            <a:off x="827088" y="1916113"/>
            <a:ext cx="3438525" cy="1257300"/>
            <a:chOff x="827584" y="2060848"/>
            <a:chExt cx="3437236" cy="1368152"/>
          </a:xfrm>
        </p:grpSpPr>
        <p:sp>
          <p:nvSpPr>
            <p:cNvPr id="7" name="椭圆 6"/>
            <p:cNvSpPr/>
            <p:nvPr/>
          </p:nvSpPr>
          <p:spPr>
            <a:xfrm>
              <a:off x="827584" y="2060848"/>
              <a:ext cx="3437236" cy="13681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标题 3"/>
            <p:cNvSpPr txBox="1"/>
            <p:nvPr/>
          </p:nvSpPr>
          <p:spPr bwMode="auto">
            <a:xfrm>
              <a:off x="1062446" y="2205955"/>
              <a:ext cx="3150006" cy="856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36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listen and do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6868" name="组合 9"/>
          <p:cNvGrpSpPr/>
          <p:nvPr/>
        </p:nvGrpSpPr>
        <p:grpSpPr bwMode="auto">
          <a:xfrm>
            <a:off x="2843213" y="3900488"/>
            <a:ext cx="3640137" cy="1257300"/>
            <a:chOff x="2843808" y="3827813"/>
            <a:chExt cx="3639716" cy="1257371"/>
          </a:xfrm>
        </p:grpSpPr>
        <p:sp>
          <p:nvSpPr>
            <p:cNvPr id="31" name="椭圆 30"/>
            <p:cNvSpPr/>
            <p:nvPr/>
          </p:nvSpPr>
          <p:spPr>
            <a:xfrm>
              <a:off x="2843808" y="3827813"/>
              <a:ext cx="3436540" cy="12573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标题 3"/>
            <p:cNvSpPr txBox="1"/>
            <p:nvPr/>
          </p:nvSpPr>
          <p:spPr bwMode="auto">
            <a:xfrm>
              <a:off x="2954920" y="3929419"/>
              <a:ext cx="3528604" cy="790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36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speak and sing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6869" name="组合 7"/>
          <p:cNvGrpSpPr/>
          <p:nvPr/>
        </p:nvGrpSpPr>
        <p:grpSpPr bwMode="auto">
          <a:xfrm>
            <a:off x="4903788" y="1893888"/>
            <a:ext cx="3436937" cy="1257300"/>
            <a:chOff x="4902996" y="2038610"/>
            <a:chExt cx="3437236" cy="1368152"/>
          </a:xfrm>
        </p:grpSpPr>
        <p:sp>
          <p:nvSpPr>
            <p:cNvPr id="30" name="椭圆 29"/>
            <p:cNvSpPr/>
            <p:nvPr/>
          </p:nvSpPr>
          <p:spPr>
            <a:xfrm>
              <a:off x="4902996" y="2038610"/>
              <a:ext cx="3437236" cy="136815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标题 3"/>
            <p:cNvSpPr txBox="1"/>
            <p:nvPr/>
          </p:nvSpPr>
          <p:spPr bwMode="auto">
            <a:xfrm>
              <a:off x="5271328" y="2204447"/>
              <a:ext cx="3045090" cy="59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36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play and act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6870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9588" y="549275"/>
            <a:ext cx="1452562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890713" y="981075"/>
            <a:ext cx="1519237" cy="6302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1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874" name="矩形 8"/>
          <p:cNvSpPr>
            <a:spLocks noChangeArrowheads="1"/>
          </p:cNvSpPr>
          <p:nvPr/>
        </p:nvSpPr>
        <p:spPr bwMode="auto">
          <a:xfrm>
            <a:off x="3676650" y="982663"/>
            <a:ext cx="312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600">
                <a:solidFill>
                  <a:srgbClr val="1F1F20"/>
                </a:solidFill>
                <a:latin typeface="Comic Sans MS" panose="030F0702030302020204" pitchFamily="66" charset="0"/>
              </a:rPr>
              <a:t>Magic fingers</a:t>
            </a:r>
            <a:endParaRPr lang="zh-CN" altLang="en-US" sz="3600">
              <a:solidFill>
                <a:srgbClr val="1F1F2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7" name="Picture 12" descr="pointing_finger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88078" y="5245626"/>
            <a:ext cx="842595" cy="98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pointing_finger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92672" y="3218094"/>
            <a:ext cx="912340" cy="106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 descr="pointing_finger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27193" y="3268570"/>
            <a:ext cx="878514" cy="102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8914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78013" y="2038350"/>
            <a:ext cx="53578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0713" y="1122363"/>
            <a:ext cx="1519237" cy="6302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2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18" name="矩形 8"/>
          <p:cNvSpPr>
            <a:spLocks noChangeArrowheads="1"/>
          </p:cNvSpPr>
          <p:nvPr/>
        </p:nvSpPr>
        <p:spPr bwMode="auto">
          <a:xfrm>
            <a:off x="3779838" y="1122363"/>
            <a:ext cx="2786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600">
                <a:solidFill>
                  <a:srgbClr val="1F1F20"/>
                </a:solidFill>
                <a:latin typeface="Comic Sans MS" panose="030F0702030302020204" pitchFamily="66" charset="0"/>
              </a:rPr>
              <a:t>I say you do</a:t>
            </a:r>
            <a:endParaRPr lang="zh-CN" altLang="en-US" sz="3600">
              <a:solidFill>
                <a:srgbClr val="1F1F2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8919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9588" y="698500"/>
            <a:ext cx="1452562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096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980728"/>
            <a:ext cx="7195788" cy="525658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0965" name="标题 1"/>
          <p:cNvSpPr txBox="1"/>
          <p:nvPr/>
        </p:nvSpPr>
        <p:spPr bwMode="auto">
          <a:xfrm>
            <a:off x="3419475" y="333375"/>
            <a:ext cx="36734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sing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966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950" y="5300663"/>
            <a:ext cx="9588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4"/>
          <p:cNvSpPr>
            <a:spLocks noGrp="1"/>
          </p:cNvSpPr>
          <p:nvPr>
            <p:ph type="title"/>
          </p:nvPr>
        </p:nvSpPr>
        <p:spPr bwMode="auto">
          <a:xfrm>
            <a:off x="1846263" y="333374"/>
            <a:ext cx="5462041" cy="904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</a:rPr>
              <a:t>Summary </a:t>
            </a:r>
            <a:endParaRPr lang="zh-CN" altLang="en-US" dirty="0" smtClean="0">
              <a:solidFill>
                <a:srgbClr val="1A93C8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42988" y="1358900"/>
            <a:ext cx="7042150" cy="4967287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1988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" y="374650"/>
            <a:ext cx="1446213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矩形 7"/>
          <p:cNvSpPr>
            <a:spLocks noChangeArrowheads="1"/>
          </p:cNvSpPr>
          <p:nvPr/>
        </p:nvSpPr>
        <p:spPr bwMode="auto">
          <a:xfrm>
            <a:off x="2746375" y="2768600"/>
            <a:ext cx="5942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87488" y="3598862"/>
            <a:ext cx="5351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487488" y="1592262"/>
            <a:ext cx="5335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本课的重点词汇：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763713" y="2166937"/>
            <a:ext cx="26146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listen and do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787900" y="2166937"/>
            <a:ext cx="2921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speak and sing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755775" y="4146550"/>
            <a:ext cx="62007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—What do you do in an English </a:t>
            </a:r>
          </a:p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  class?</a:t>
            </a:r>
            <a:endParaRPr lang="en-US" altLang="zh-CN" sz="32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717675" y="5522912"/>
            <a:ext cx="38544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—We listen and do.</a:t>
            </a:r>
            <a:endParaRPr lang="en-US" altLang="zh-CN" sz="32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763713" y="2787650"/>
            <a:ext cx="2466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play and 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4"/>
          <p:cNvSpPr>
            <a:spLocks noGrp="1"/>
          </p:cNvSpPr>
          <p:nvPr>
            <p:ph type="title"/>
          </p:nvPr>
        </p:nvSpPr>
        <p:spPr bwMode="auto">
          <a:xfrm>
            <a:off x="841574" y="548680"/>
            <a:ext cx="7475339" cy="9085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</a:rPr>
              <a:t>Homework </a:t>
            </a:r>
            <a:endParaRPr lang="zh-CN" altLang="en-US" dirty="0" smtClean="0">
              <a:solidFill>
                <a:srgbClr val="1A93C8"/>
              </a:solidFill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300192" y="6093296"/>
            <a:ext cx="11521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27088" y="1531045"/>
            <a:ext cx="7489825" cy="4418012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71550" y="2048570"/>
            <a:ext cx="71294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模仿本课对话，编写一段新的对话，不少于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句。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Lesson18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048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444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Warm-up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51213" y="955675"/>
            <a:ext cx="1570037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猜猜看</a:t>
            </a:r>
          </a:p>
        </p:txBody>
      </p:sp>
      <p:pic>
        <p:nvPicPr>
          <p:cNvPr id="20485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4005263"/>
            <a:ext cx="2335212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6" name="组合 5"/>
          <p:cNvGrpSpPr/>
          <p:nvPr/>
        </p:nvGrpSpPr>
        <p:grpSpPr bwMode="auto">
          <a:xfrm>
            <a:off x="998538" y="908050"/>
            <a:ext cx="2016125" cy="1008063"/>
            <a:chOff x="1763688" y="1124744"/>
            <a:chExt cx="2016224" cy="1008112"/>
          </a:xfrm>
        </p:grpSpPr>
        <p:sp>
          <p:nvSpPr>
            <p:cNvPr id="21" name="椭圆 20"/>
            <p:cNvSpPr/>
            <p:nvPr/>
          </p:nvSpPr>
          <p:spPr>
            <a:xfrm>
              <a:off x="1763688" y="1124744"/>
              <a:ext cx="2016224" cy="100811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78028" y="1304141"/>
              <a:ext cx="1466922" cy="647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600" b="1" dirty="0">
                  <a:solidFill>
                    <a:srgbClr val="3D3F41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幼圆" panose="02010509060101010101" pitchFamily="49" charset="-122"/>
                  <a:cs typeface="Arial" panose="020B0604020202020204" pitchFamily="34" charset="0"/>
                </a:rPr>
                <a:t>Game</a:t>
              </a:r>
              <a:endPara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682625" y="1935163"/>
            <a:ext cx="5689600" cy="2774950"/>
            <a:chOff x="683409" y="1935461"/>
            <a:chExt cx="5688235" cy="2774354"/>
          </a:xfrm>
        </p:grpSpPr>
        <p:sp>
          <p:nvSpPr>
            <p:cNvPr id="19" name="云形标注 18"/>
            <p:cNvSpPr/>
            <p:nvPr/>
          </p:nvSpPr>
          <p:spPr>
            <a:xfrm>
              <a:off x="683409" y="1935461"/>
              <a:ext cx="5688235" cy="2774354"/>
            </a:xfrm>
            <a:prstGeom prst="cloudCallout">
              <a:avLst>
                <a:gd name="adj1" fmla="val 49316"/>
                <a:gd name="adj2" fmla="val 4698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0489" name="矩形 2"/>
            <p:cNvSpPr>
              <a:spLocks noChangeArrowheads="1"/>
            </p:cNvSpPr>
            <p:nvPr/>
          </p:nvSpPr>
          <p:spPr bwMode="auto">
            <a:xfrm>
              <a:off x="1187624" y="2414697"/>
              <a:ext cx="4572000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1F1F2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This is a subject. In this class, you can draw pictures and do some painting. What is it?</a:t>
              </a:r>
              <a:endParaRPr lang="zh-CN" altLang="en-US" sz="28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8213" y="1430338"/>
            <a:ext cx="15319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3213" y="3597275"/>
            <a:ext cx="1312862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3089275" y="1001713"/>
            <a:ext cx="3930650" cy="898525"/>
            <a:chOff x="2873969" y="1482274"/>
            <a:chExt cx="3930279" cy="898818"/>
          </a:xfrm>
        </p:grpSpPr>
        <p:sp>
          <p:nvSpPr>
            <p:cNvPr id="10" name="圆角矩形标注 9"/>
            <p:cNvSpPr/>
            <p:nvPr/>
          </p:nvSpPr>
          <p:spPr bwMode="auto">
            <a:xfrm>
              <a:off x="2873969" y="1482274"/>
              <a:ext cx="3930279" cy="898818"/>
            </a:xfrm>
            <a:prstGeom prst="wedgeRoundRectCallout">
              <a:avLst>
                <a:gd name="adj1" fmla="val 65342"/>
                <a:gd name="adj2" fmla="val 54866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3024768" y="1652191"/>
              <a:ext cx="3665191" cy="584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What subject is it?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2987675" y="2197100"/>
            <a:ext cx="4065588" cy="1160463"/>
            <a:chOff x="2916288" y="2293730"/>
            <a:chExt cx="4064600" cy="1160463"/>
          </a:xfrm>
        </p:grpSpPr>
        <p:sp>
          <p:nvSpPr>
            <p:cNvPr id="12" name="圆角矩形标注 11"/>
            <p:cNvSpPr/>
            <p:nvPr/>
          </p:nvSpPr>
          <p:spPr bwMode="auto">
            <a:xfrm>
              <a:off x="3017863" y="2293730"/>
              <a:ext cx="3963025" cy="1160463"/>
            </a:xfrm>
            <a:prstGeom prst="wedgeRoundRectCallout">
              <a:avLst>
                <a:gd name="adj1" fmla="val 62034"/>
                <a:gd name="adj2" fmla="val -38091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TextBox 12"/>
            <p:cNvSpPr txBox="1">
              <a:spLocks noChangeArrowheads="1"/>
            </p:cNvSpPr>
            <p:nvPr/>
          </p:nvSpPr>
          <p:spPr bwMode="auto">
            <a:xfrm>
              <a:off x="2916288" y="2349293"/>
              <a:ext cx="4031270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What do you do in the music class?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1547813" y="3829050"/>
            <a:ext cx="4962525" cy="895350"/>
            <a:chOff x="3353608" y="1484784"/>
            <a:chExt cx="4961918" cy="896308"/>
          </a:xfrm>
        </p:grpSpPr>
        <p:sp>
          <p:nvSpPr>
            <p:cNvPr id="15" name="圆角矩形标注 14"/>
            <p:cNvSpPr/>
            <p:nvPr/>
          </p:nvSpPr>
          <p:spPr bwMode="auto">
            <a:xfrm>
              <a:off x="3491703" y="1484784"/>
              <a:ext cx="4679378" cy="896308"/>
            </a:xfrm>
            <a:prstGeom prst="wedgeRoundRectCallout">
              <a:avLst>
                <a:gd name="adj1" fmla="val -58586"/>
                <a:gd name="adj2" fmla="val 18589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3353608" y="1651650"/>
              <a:ext cx="4961918" cy="58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It’s music. I like music.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1619250" y="4970463"/>
            <a:ext cx="4248150" cy="906462"/>
            <a:chOff x="3272202" y="2303035"/>
            <a:chExt cx="4248472" cy="906929"/>
          </a:xfrm>
        </p:grpSpPr>
        <p:sp>
          <p:nvSpPr>
            <p:cNvPr id="18" name="圆角矩形标注 17"/>
            <p:cNvSpPr/>
            <p:nvPr/>
          </p:nvSpPr>
          <p:spPr bwMode="auto">
            <a:xfrm>
              <a:off x="3343645" y="2303035"/>
              <a:ext cx="4177029" cy="906929"/>
            </a:xfrm>
            <a:prstGeom prst="wedgeRoundRectCallout">
              <a:avLst>
                <a:gd name="adj1" fmla="val -54780"/>
                <a:gd name="adj2" fmla="val -4624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>
              <a:off x="3272202" y="2499986"/>
              <a:ext cx="4248472" cy="584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We sing and dance.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1120" y="961446"/>
            <a:ext cx="1989631" cy="2425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8213" y="1430338"/>
            <a:ext cx="15319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3213" y="3597275"/>
            <a:ext cx="1312862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3357563" y="1001713"/>
            <a:ext cx="3665537" cy="898525"/>
            <a:chOff x="3315240" y="1482274"/>
            <a:chExt cx="3665648" cy="898818"/>
          </a:xfrm>
        </p:grpSpPr>
        <p:sp>
          <p:nvSpPr>
            <p:cNvPr id="10" name="圆角矩形标注 9"/>
            <p:cNvSpPr/>
            <p:nvPr/>
          </p:nvSpPr>
          <p:spPr bwMode="auto">
            <a:xfrm>
              <a:off x="3491457" y="1482274"/>
              <a:ext cx="3313213" cy="898818"/>
            </a:xfrm>
            <a:prstGeom prst="wedgeRoundRectCallout">
              <a:avLst>
                <a:gd name="adj1" fmla="val 65342"/>
                <a:gd name="adj2" fmla="val 54866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3315240" y="1652191"/>
              <a:ext cx="3665648" cy="584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Do you like PE?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3492500" y="2197100"/>
            <a:ext cx="3560763" cy="1160463"/>
            <a:chOff x="3419872" y="2293730"/>
            <a:chExt cx="3561016" cy="1160463"/>
          </a:xfrm>
        </p:grpSpPr>
        <p:sp>
          <p:nvSpPr>
            <p:cNvPr id="12" name="圆角矩形标注 11"/>
            <p:cNvSpPr/>
            <p:nvPr/>
          </p:nvSpPr>
          <p:spPr bwMode="auto">
            <a:xfrm>
              <a:off x="3419872" y="2293730"/>
              <a:ext cx="3561016" cy="1160463"/>
            </a:xfrm>
            <a:prstGeom prst="wedgeRoundRectCallout">
              <a:avLst>
                <a:gd name="adj1" fmla="val 62034"/>
                <a:gd name="adj2" fmla="val -38091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TextBox 12"/>
            <p:cNvSpPr txBox="1">
              <a:spLocks noChangeArrowheads="1"/>
            </p:cNvSpPr>
            <p:nvPr/>
          </p:nvSpPr>
          <p:spPr bwMode="auto">
            <a:xfrm>
              <a:off x="3419872" y="2349293"/>
              <a:ext cx="3489573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What do you do in the PE class?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8489" y="1070809"/>
            <a:ext cx="2623844" cy="1965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" name="组合 13"/>
          <p:cNvGrpSpPr/>
          <p:nvPr/>
        </p:nvGrpSpPr>
        <p:grpSpPr bwMode="auto">
          <a:xfrm>
            <a:off x="1547813" y="3829050"/>
            <a:ext cx="4962525" cy="895350"/>
            <a:chOff x="3353608" y="1484784"/>
            <a:chExt cx="4961918" cy="896308"/>
          </a:xfrm>
        </p:grpSpPr>
        <p:sp>
          <p:nvSpPr>
            <p:cNvPr id="15" name="圆角矩形标注 14"/>
            <p:cNvSpPr/>
            <p:nvPr/>
          </p:nvSpPr>
          <p:spPr bwMode="auto">
            <a:xfrm>
              <a:off x="3491703" y="1484784"/>
              <a:ext cx="4679378" cy="896308"/>
            </a:xfrm>
            <a:prstGeom prst="wedgeRoundRectCallout">
              <a:avLst>
                <a:gd name="adj1" fmla="val -58586"/>
                <a:gd name="adj2" fmla="val 18589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3353608" y="1651650"/>
              <a:ext cx="4961918" cy="58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Yes, I do. I like it best.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1547813" y="4970463"/>
            <a:ext cx="7094537" cy="906462"/>
            <a:chOff x="3200194" y="2303035"/>
            <a:chExt cx="7094724" cy="906929"/>
          </a:xfrm>
        </p:grpSpPr>
        <p:sp>
          <p:nvSpPr>
            <p:cNvPr id="18" name="圆角矩形标注 17"/>
            <p:cNvSpPr/>
            <p:nvPr/>
          </p:nvSpPr>
          <p:spPr bwMode="auto">
            <a:xfrm>
              <a:off x="3344660" y="2303035"/>
              <a:ext cx="6816905" cy="906929"/>
            </a:xfrm>
            <a:prstGeom prst="wedgeRoundRectCallout">
              <a:avLst>
                <a:gd name="adj1" fmla="val -54780"/>
                <a:gd name="adj2" fmla="val -4624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>
              <a:off x="3200194" y="2463455"/>
              <a:ext cx="7094724" cy="58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We run and play on the playground.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4578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042988" y="1196975"/>
            <a:ext cx="7597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 do they do in an English class? 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581" name="标题 1"/>
          <p:cNvSpPr txBox="1"/>
          <p:nvPr/>
        </p:nvSpPr>
        <p:spPr bwMode="auto">
          <a:xfrm>
            <a:off x="3132138" y="404813"/>
            <a:ext cx="3670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say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165225" y="1917700"/>
            <a:ext cx="4127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They listen and do. </a:t>
            </a:r>
            <a:endParaRPr lang="zh-CN" altLang="en-US" sz="32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403350" y="2551113"/>
            <a:ext cx="3109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Speak and sing.</a:t>
            </a:r>
            <a:endParaRPr lang="zh-CN" altLang="en-US" sz="32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430338" y="3213100"/>
            <a:ext cx="256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Play and act.</a:t>
            </a:r>
            <a:endParaRPr lang="zh-CN" altLang="en-US" sz="32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13594" y="3861048"/>
            <a:ext cx="6254750" cy="2611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esson17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89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  <p:bldP spid="10" grpId="0"/>
      <p:bldP spid="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3647" y="1139190"/>
            <a:ext cx="6425261" cy="4810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5603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5" name="标题 1"/>
          <p:cNvSpPr txBox="1"/>
          <p:nvPr/>
        </p:nvSpPr>
        <p:spPr bwMode="auto">
          <a:xfrm>
            <a:off x="3132138" y="404813"/>
            <a:ext cx="3670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watch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5606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25" y="5013325"/>
            <a:ext cx="9588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6626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85900" y="1538288"/>
            <a:ext cx="625475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0025" y="3971925"/>
            <a:ext cx="62706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177800" y="4586288"/>
            <a:ext cx="1657350" cy="903287"/>
          </a:xfrm>
          <a:prstGeom prst="wedgeRoundRectCallout">
            <a:avLst>
              <a:gd name="adj1" fmla="val 58190"/>
              <a:gd name="adj2" fmla="val -7141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We play and act.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31" name="标题 1"/>
          <p:cNvSpPr txBox="1"/>
          <p:nvPr/>
        </p:nvSpPr>
        <p:spPr bwMode="auto">
          <a:xfrm>
            <a:off x="3203575" y="333375"/>
            <a:ext cx="36734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read</a:t>
            </a:r>
            <a:endParaRPr lang="zh-CN" altLang="en-US" sz="36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819150" y="762000"/>
            <a:ext cx="2033588" cy="925513"/>
          </a:xfrm>
          <a:prstGeom prst="wedgeRoundRectCallout">
            <a:avLst>
              <a:gd name="adj1" fmla="val 43316"/>
              <a:gd name="adj2" fmla="val 725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We listen and do.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676275" y="2786063"/>
            <a:ext cx="3333750" cy="990600"/>
          </a:xfrm>
          <a:prstGeom prst="wedgeRoundRectCallout">
            <a:avLst>
              <a:gd name="adj1" fmla="val -1296"/>
              <a:gd name="adj2" fmla="val -6844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 do you do in an English class?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5046663" y="2946400"/>
            <a:ext cx="3279775" cy="974725"/>
            <a:chOff x="5046165" y="2946503"/>
            <a:chExt cx="3280865" cy="974517"/>
          </a:xfrm>
        </p:grpSpPr>
        <p:sp>
          <p:nvSpPr>
            <p:cNvPr id="14" name="圆角矩形标注 13"/>
            <p:cNvSpPr/>
            <p:nvPr/>
          </p:nvSpPr>
          <p:spPr>
            <a:xfrm>
              <a:off x="5047753" y="2956026"/>
              <a:ext cx="3279277" cy="964994"/>
            </a:xfrm>
            <a:prstGeom prst="wedgeRoundRectCallout">
              <a:avLst>
                <a:gd name="adj1" fmla="val -7551"/>
                <a:gd name="adj2" fmla="val 71734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圆角矩形标注 12"/>
            <p:cNvSpPr/>
            <p:nvPr/>
          </p:nvSpPr>
          <p:spPr>
            <a:xfrm>
              <a:off x="5046165" y="2946503"/>
              <a:ext cx="3279276" cy="964994"/>
            </a:xfrm>
            <a:prstGeom prst="wedgeRoundRectCallout">
              <a:avLst>
                <a:gd name="adj1" fmla="val -35782"/>
                <a:gd name="adj2" fmla="val 72889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We do all kinds of things in English.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6" name="圆角矩形标注 15"/>
          <p:cNvSpPr/>
          <p:nvPr/>
        </p:nvSpPr>
        <p:spPr>
          <a:xfrm>
            <a:off x="5392738" y="846138"/>
            <a:ext cx="3406775" cy="682625"/>
          </a:xfrm>
          <a:prstGeom prst="wedgeRoundRectCallout">
            <a:avLst>
              <a:gd name="adj1" fmla="val 4349"/>
              <a:gd name="adj2" fmla="val 8373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We speak and sing.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3395663" y="5348288"/>
            <a:ext cx="2435225" cy="638175"/>
          </a:xfrm>
          <a:prstGeom prst="wedgeRoundRectCallout">
            <a:avLst>
              <a:gd name="adj1" fmla="val 48572"/>
              <a:gd name="adj2" fmla="val -8713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That’s great.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6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0" y="981075"/>
          <a:ext cx="9144000" cy="518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8454">
                <a:tc>
                  <a:txBody>
                    <a:bodyPr/>
                    <a:lstStyle/>
                    <a:p>
                      <a:pPr algn="l"/>
                      <a:endParaRPr lang="zh-CN" altLang="en-US" sz="3600" b="0" dirty="0"/>
                    </a:p>
                  </a:txBody>
                  <a:tcPr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3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What do you do in an English class?</a:t>
                      </a:r>
                      <a:endParaRPr lang="zh-CN" altLang="en-US" sz="3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954">
                <a:tc>
                  <a:txBody>
                    <a:bodyPr/>
                    <a:lstStyle/>
                    <a:p>
                      <a:pPr algn="l"/>
                      <a:endParaRPr lang="zh-CN" altLang="en-US" sz="3600" b="0" dirty="0"/>
                    </a:p>
                  </a:txBody>
                  <a:tcPr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3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We listen and do.</a:t>
                      </a:r>
                      <a:endParaRPr lang="zh-CN" altLang="en-US" sz="3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806">
                <a:tc>
                  <a:txBody>
                    <a:bodyPr/>
                    <a:lstStyle/>
                    <a:p>
                      <a:pPr algn="l"/>
                      <a:endParaRPr lang="zh-CN" altLang="en-US" sz="3600" b="0" dirty="0"/>
                    </a:p>
                  </a:txBody>
                  <a:tcPr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3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We speak and sing.</a:t>
                      </a:r>
                      <a:endParaRPr lang="zh-CN" altLang="en-US" sz="3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541">
                <a:tc>
                  <a:txBody>
                    <a:bodyPr/>
                    <a:lstStyle/>
                    <a:p>
                      <a:pPr algn="l"/>
                      <a:endParaRPr lang="zh-CN" altLang="en-US" sz="3600" b="0" dirty="0"/>
                    </a:p>
                  </a:txBody>
                  <a:tcPr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3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We play and act.</a:t>
                      </a:r>
                      <a:endParaRPr lang="zh-CN" altLang="en-US" sz="3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9833">
                <a:tc>
                  <a:txBody>
                    <a:bodyPr/>
                    <a:lstStyle/>
                    <a:p>
                      <a:pPr algn="l"/>
                      <a:endParaRPr lang="zh-CN" altLang="en-US" sz="3600" b="0" dirty="0"/>
                    </a:p>
                  </a:txBody>
                  <a:tcPr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3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We do all kinds of things in English.</a:t>
                      </a:r>
                      <a:endParaRPr lang="zh-CN" altLang="en-US" sz="3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187">
                <a:tc>
                  <a:txBody>
                    <a:bodyPr/>
                    <a:lstStyle/>
                    <a:p>
                      <a:pPr algn="l"/>
                      <a:endParaRPr lang="zh-CN" altLang="en-US" sz="3600" b="0" dirty="0"/>
                    </a:p>
                  </a:txBody>
                  <a:tcPr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3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That’s great.</a:t>
                      </a:r>
                      <a:endParaRPr lang="zh-CN" altLang="en-US" sz="3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7673" name="图片 1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4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55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19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95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48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83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1" name="标题 1"/>
          <p:cNvSpPr txBox="1"/>
          <p:nvPr/>
        </p:nvSpPr>
        <p:spPr bwMode="auto">
          <a:xfrm>
            <a:off x="3203575" y="333375"/>
            <a:ext cx="36734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read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969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57188" y="754063"/>
            <a:ext cx="5337175" cy="954087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group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s 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小组读对话一分钟。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9701" name="Group 3"/>
          <p:cNvGrpSpPr/>
          <p:nvPr/>
        </p:nvGrpSpPr>
        <p:grpSpPr bwMode="auto">
          <a:xfrm>
            <a:off x="395288" y="205263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723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Learning tip :</a:t>
              </a:r>
            </a:p>
          </p:txBody>
        </p:sp>
        <p:sp>
          <p:nvSpPr>
            <p:cNvPr id="29724" name="Text Box 52"/>
            <p:cNvSpPr txBox="1">
              <a:spLocks noChangeArrowheads="1"/>
            </p:cNvSpPr>
            <p:nvPr/>
          </p:nvSpPr>
          <p:spPr bwMode="auto">
            <a:xfrm>
              <a:off x="323" y="590"/>
              <a:ext cx="2569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四人一组，比赛读句子，看谁能在一分钟内读完，并且读得准确、流利！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36525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9703" name="Oval 8"/>
          <p:cNvSpPr>
            <a:spLocks noChangeArrowheads="1"/>
          </p:cNvSpPr>
          <p:nvPr/>
        </p:nvSpPr>
        <p:spPr bwMode="auto">
          <a:xfrm>
            <a:off x="5033963" y="1577975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4" name="Oval 9"/>
          <p:cNvSpPr>
            <a:spLocks noChangeArrowheads="1"/>
          </p:cNvSpPr>
          <p:nvPr/>
        </p:nvSpPr>
        <p:spPr bwMode="auto">
          <a:xfrm>
            <a:off x="5016500" y="1558925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10"/>
          <p:cNvGrpSpPr/>
          <p:nvPr/>
        </p:nvGrpSpPr>
        <p:grpSpPr bwMode="auto">
          <a:xfrm>
            <a:off x="6084888" y="5661025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29706" name="Text Box 15"/>
          <p:cNvSpPr txBox="1">
            <a:spLocks noChangeArrowheads="1"/>
          </p:cNvSpPr>
          <p:nvPr/>
        </p:nvSpPr>
        <p:spPr bwMode="auto">
          <a:xfrm>
            <a:off x="7729538" y="219710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10</a:t>
            </a:r>
          </a:p>
        </p:txBody>
      </p:sp>
      <p:sp>
        <p:nvSpPr>
          <p:cNvPr id="29707" name="Text Box 16"/>
          <p:cNvSpPr txBox="1">
            <a:spLocks noChangeArrowheads="1"/>
          </p:cNvSpPr>
          <p:nvPr/>
        </p:nvSpPr>
        <p:spPr bwMode="auto">
          <a:xfrm>
            <a:off x="7937500" y="377507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20</a:t>
            </a:r>
          </a:p>
        </p:txBody>
      </p:sp>
      <p:sp>
        <p:nvSpPr>
          <p:cNvPr id="29708" name="Text Box 17"/>
          <p:cNvSpPr txBox="1">
            <a:spLocks noChangeArrowheads="1"/>
          </p:cNvSpPr>
          <p:nvPr/>
        </p:nvSpPr>
        <p:spPr bwMode="auto">
          <a:xfrm>
            <a:off x="6445250" y="474821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30</a:t>
            </a:r>
          </a:p>
        </p:txBody>
      </p:sp>
      <p:sp>
        <p:nvSpPr>
          <p:cNvPr id="29709" name="WordArt 18"/>
          <p:cNvSpPr>
            <a:spLocks noChangeArrowheads="1" noChangeShapeType="1"/>
          </p:cNvSpPr>
          <p:nvPr/>
        </p:nvSpPr>
        <p:spPr bwMode="auto">
          <a:xfrm>
            <a:off x="5653088" y="105251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29710" name="Oval 19"/>
          <p:cNvSpPr>
            <a:spLocks noChangeArrowheads="1"/>
          </p:cNvSpPr>
          <p:nvPr/>
        </p:nvSpPr>
        <p:spPr bwMode="auto">
          <a:xfrm>
            <a:off x="5076825" y="165100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076825" y="1651000"/>
            <a:ext cx="3373438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1844675"/>
            <a:ext cx="150812" cy="3206750"/>
            <a:chOff x="0" y="0"/>
            <a:chExt cx="364" cy="1451"/>
          </a:xfrm>
        </p:grpSpPr>
        <p:sp>
          <p:nvSpPr>
            <p:cNvPr id="29720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9721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29713" name="Oval 24"/>
          <p:cNvSpPr>
            <a:spLocks noChangeArrowheads="1"/>
          </p:cNvSpPr>
          <p:nvPr/>
        </p:nvSpPr>
        <p:spPr bwMode="auto">
          <a:xfrm>
            <a:off x="6483350" y="328453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4" name="Text Box 25"/>
          <p:cNvSpPr txBox="1">
            <a:spLocks noChangeArrowheads="1"/>
          </p:cNvSpPr>
          <p:nvPr/>
        </p:nvSpPr>
        <p:spPr bwMode="auto">
          <a:xfrm>
            <a:off x="7956550" y="2084388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9715" name="Text Box 26"/>
          <p:cNvSpPr txBox="1">
            <a:spLocks noChangeArrowheads="1"/>
          </p:cNvSpPr>
          <p:nvPr/>
        </p:nvSpPr>
        <p:spPr bwMode="auto">
          <a:xfrm>
            <a:off x="8245475" y="388461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9716" name="Text Box 27"/>
          <p:cNvSpPr txBox="1">
            <a:spLocks noChangeArrowheads="1"/>
          </p:cNvSpPr>
          <p:nvPr/>
        </p:nvSpPr>
        <p:spPr bwMode="auto">
          <a:xfrm>
            <a:off x="6588125" y="1292225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9717" name="Text Box 28"/>
          <p:cNvSpPr txBox="1">
            <a:spLocks noChangeArrowheads="1"/>
          </p:cNvSpPr>
          <p:nvPr/>
        </p:nvSpPr>
        <p:spPr bwMode="auto">
          <a:xfrm>
            <a:off x="6642100" y="5151438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9718" name="Text Box 29"/>
          <p:cNvSpPr txBox="1">
            <a:spLocks noChangeArrowheads="1"/>
          </p:cNvSpPr>
          <p:nvPr/>
        </p:nvSpPr>
        <p:spPr bwMode="auto">
          <a:xfrm>
            <a:off x="4787900" y="3811588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9719" name="Text Box 30"/>
          <p:cNvSpPr txBox="1">
            <a:spLocks noChangeArrowheads="1"/>
          </p:cNvSpPr>
          <p:nvPr/>
        </p:nvSpPr>
        <p:spPr bwMode="auto">
          <a:xfrm>
            <a:off x="4932363" y="2228850"/>
            <a:ext cx="557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460</Words>
  <Application>Microsoft Office PowerPoint</Application>
  <PresentationFormat>全屏显示(4:3)</PresentationFormat>
  <Paragraphs>109</Paragraphs>
  <Slides>18</Slides>
  <Notes>10</Notes>
  <HiddenSlides>0</HiddenSlides>
  <MMClips>10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WWW.2PPT.COM</vt:lpstr>
      <vt:lpstr>Unit3  What subject do you like best?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2023-01-16T15:59:05Z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085E9E01132A440FA5F0174EFEABAF38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