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00" r:id="rId3"/>
    <p:sldId id="260" r:id="rId4"/>
    <p:sldId id="258" r:id="rId5"/>
    <p:sldId id="261" r:id="rId6"/>
    <p:sldId id="302" r:id="rId7"/>
    <p:sldId id="264" r:id="rId8"/>
    <p:sldId id="271" r:id="rId9"/>
    <p:sldId id="307" r:id="rId10"/>
    <p:sldId id="263" r:id="rId11"/>
    <p:sldId id="265" r:id="rId12"/>
    <p:sldId id="266" r:id="rId13"/>
    <p:sldId id="306" r:id="rId14"/>
    <p:sldId id="304" r:id="rId15"/>
    <p:sldId id="308" r:id="rId16"/>
    <p:sldId id="305" r:id="rId17"/>
    <p:sldId id="309" r:id="rId18"/>
    <p:sldId id="298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5A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44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053011E-8B4B-43D2-86C9-F17D02CE818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5074532-578D-4F8C-981A-27AB1D00CC4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8D19E-F254-4758-9F33-55F713CC93F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E8A9B-E4D4-4711-8701-291D3AEB513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5C7C6-7BD5-44A6-8FCC-18B48AE66E1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B7B957-ECB1-44AC-B19C-A4C0F374A42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C7A0A-CD4A-412A-88AF-D6629ADA41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E4B6B6-B957-4479-A7E1-82F8336B8D3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7BD45F-A98C-41C1-A232-316DC54B8DF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1AF12F-AA96-4FBB-B2A3-816B573E18B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39CB79-CB2F-43C2-92C6-2C1DC7968F2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14732-0FB5-4D23-B8B6-86CEF6CA4AE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AFEFB2-ED3B-4410-BE88-FAE35A56BD7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FF412-0944-4FBD-B56A-93451F492FD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5A899A-D806-4B7D-8F60-797C01F5C50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41BB2-D55A-4D25-BAE4-1541617E71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97C9-0071-4A2D-B827-4B13F88FB02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B1EAA-471F-49B7-B0CE-7BF13F45FF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05030-44C7-4900-93AE-ED4EE0A1988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6039-90AB-4EFE-AE4D-B9D29142A0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3DB21-B349-4EBC-8BE2-3E2246A0F73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AD14F-ED04-4666-A968-7328206781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F7A1-488A-4147-834C-E183DF2C8C3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937E0-35B1-4F32-AAD6-93EDA4AC3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97C9-0071-4A2D-B827-4B13F88FB02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B1EAA-471F-49B7-B0CE-7BF13F45FF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3E93C-C049-4923-BFF9-E33FB853812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A6980-7C01-4580-B63C-C9A72169AA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6E4B-27A2-4E7B-B363-564D96E8627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45CE-67C4-4B60-A530-8F99AEA071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C8A96-3F14-4475-9BF3-F2BD060B9B1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79FD-1FAE-45E9-BC63-925226DC66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86CDD-5470-49B5-8802-2251F94106C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BDBC1-0FF5-4341-B208-CF7D78EB3B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78196-3E96-43D0-8B1A-C813188F02E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C2700-D3BC-48F6-A70F-91278E8CA2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64D3-46D7-4883-AA20-B450DC24713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FA29C-3B77-4B5E-810C-CD81F51D73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12CEF-AAE3-4A1F-93A7-8FA255EF7EF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285A8-90F0-4BD6-B8A1-AB3C41161F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04FBAC2-E022-41AF-BB02-CB4B1913EF3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C9E1499-1FDD-440A-A1AF-2DB84945969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jpeg"/><Relationship Id="rId2" Type="http://schemas.openxmlformats.org/officeDocument/2006/relationships/audio" Target="file:///C:\Users\MeBiuS\Desktop\&#33521;&#35821;%20&#19977;&#24180;&#32423;&#19979;&#20876;%20&#25945;&#23398;&#35838;&#20214;\Module%202\Unit%205\&#38899;&#39057;\Say%20and%20act-1.mp3" TargetMode="External"/><Relationship Id="rId1" Type="http://schemas.microsoft.com/office/2007/relationships/media" Target="file:///C:\Users\MeBiuS\Desktop\&#33521;&#35821;%20&#19977;&#24180;&#32423;&#19979;&#20876;%20&#25945;&#23398;&#35838;&#20214;\Module%202\Unit%205\&#38899;&#39057;\Say%20and%20act-1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jpeg"/><Relationship Id="rId2" Type="http://schemas.openxmlformats.org/officeDocument/2006/relationships/audio" Target="file:///C:\Users\MeBiuS\Desktop\&#33521;&#35821;%20&#19977;&#24180;&#32423;&#19979;&#20876;%20&#25945;&#23398;&#35838;&#20214;\Module%202\Unit%205\&#38899;&#39057;\Say%20and%20act-2.mp3" TargetMode="External"/><Relationship Id="rId1" Type="http://schemas.microsoft.com/office/2007/relationships/media" Target="file:///C:\Users\MeBiuS\Desktop\&#33521;&#35821;%20&#19977;&#24180;&#32423;&#19979;&#20876;%20&#25945;&#23398;&#35838;&#20214;\Module%202\Unit%205\&#38899;&#39057;\Say%20and%20act-2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file:///C:\Users\MeBiuS\Desktop\&#33521;&#35821;%20&#19977;&#24180;&#32423;&#19979;&#20876;%20&#25945;&#23398;&#35838;&#20214;\Module%202\Unit%205\&#38899;&#39057;\Say%20and%20act-3.mp3" TargetMode="External"/><Relationship Id="rId1" Type="http://schemas.microsoft.com/office/2007/relationships/media" Target="file:///C:\Users\MeBiuS\Desktop\&#33521;&#35821;%20&#19977;&#24180;&#32423;&#19979;&#20876;%20&#25945;&#23398;&#35838;&#20214;\Module%202\Unit%205\&#38899;&#39057;\Say%20and%20act-3.mp3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6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audio" Target="file:///C:\Users\MeBiuS\Desktop\&#33521;&#35821;%20&#19977;&#24180;&#32423;&#19979;&#20876;%20&#25945;&#23398;&#35838;&#20214;\Module%202\Unit%205\&#38899;&#39057;\p17.mp3" TargetMode="External"/><Relationship Id="rId1" Type="http://schemas.microsoft.com/office/2007/relationships/media" Target="file:///C:\Users\MeBiuS\Desktop\&#33521;&#35821;%20&#19977;&#24180;&#32423;&#19979;&#20876;%20&#25945;&#23398;&#35838;&#20214;\Module%202\Unit%205\&#38899;&#39057;\p17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jpeg"/><Relationship Id="rId3" Type="http://schemas.openxmlformats.org/officeDocument/2006/relationships/image" Target="../media/image6.png"/><Relationship Id="rId21" Type="http://schemas.openxmlformats.org/officeDocument/2006/relationships/image" Target="../media/image62.pn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7.pn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jpeg"/><Relationship Id="rId19" Type="http://schemas.openxmlformats.org/officeDocument/2006/relationships/image" Target="../media/image60.jpeg"/><Relationship Id="rId4" Type="http://schemas.openxmlformats.org/officeDocument/2006/relationships/image" Target="../media/image7.png"/><Relationship Id="rId9" Type="http://schemas.openxmlformats.org/officeDocument/2006/relationships/image" Target="../media/image50.jpe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8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audio" Target="file:///C:\Users\MeBiuS\Desktop\&#33521;&#35821;%20&#19977;&#24180;&#32423;&#19979;&#20876;%20&#25945;&#23398;&#35838;&#20214;\Module%202\Unit%205\&#38899;&#39057;\Say%20and%20act.mp3" TargetMode="External"/><Relationship Id="rId1" Type="http://schemas.microsoft.com/office/2007/relationships/media" Target="file:///C:\Users\MeBiuS\Desktop\&#33521;&#35821;%20&#19977;&#24180;&#32423;&#19979;&#20876;%20&#25945;&#23398;&#35838;&#20214;\Module%202\Unit%205\&#38899;&#39057;\Say%20and%20act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35.jpeg"/><Relationship Id="rId5" Type="http://schemas.openxmlformats.org/officeDocument/2006/relationships/image" Target="../media/image6.png"/><Relationship Id="rId10" Type="http://schemas.openxmlformats.org/officeDocument/2006/relationships/image" Target="../media/image34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4"/>
          <p:cNvGrpSpPr/>
          <p:nvPr/>
        </p:nvGrpSpPr>
        <p:grpSpPr bwMode="auto">
          <a:xfrm>
            <a:off x="3863133" y="1394645"/>
            <a:ext cx="5151467" cy="3377521"/>
            <a:chOff x="3131839" y="3284984"/>
            <a:chExt cx="4962238" cy="3154980"/>
          </a:xfrm>
        </p:grpSpPr>
        <p:pic>
          <p:nvPicPr>
            <p:cNvPr id="2062" name="Picture 1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131839" y="3284984"/>
              <a:ext cx="4638051" cy="3154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901842">
              <a:off x="7524328" y="5661248"/>
              <a:ext cx="569749" cy="73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1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868144" y="3501008"/>
              <a:ext cx="1003300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1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1920" y="5805264"/>
              <a:ext cx="417046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115616" y="3916906"/>
            <a:ext cx="20161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第二课时</a:t>
            </a:r>
            <a:endParaRPr lang="zh-CN" alt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53" name="标题 1"/>
          <p:cNvSpPr>
            <a:spLocks noGrp="1"/>
          </p:cNvSpPr>
          <p:nvPr>
            <p:ph type="title"/>
          </p:nvPr>
        </p:nvSpPr>
        <p:spPr>
          <a:xfrm>
            <a:off x="-13880" y="1759686"/>
            <a:ext cx="3997891" cy="1152128"/>
          </a:xfrm>
        </p:spPr>
        <p:txBody>
          <a:bodyPr/>
          <a:lstStyle/>
          <a:p>
            <a:pPr eaLnBrk="1" hangingPunct="1"/>
            <a:r>
              <a:rPr lang="en-US" altLang="zh-CN" sz="13800" b="1" i="1" dirty="0" smtClean="0">
                <a:solidFill>
                  <a:srgbClr val="25AAA5"/>
                </a:solidFill>
                <a:latin typeface="Broadway" panose="04040905080B02020502" pitchFamily="82" charset="0"/>
              </a:rPr>
              <a:t>Toys</a:t>
            </a:r>
            <a:endParaRPr lang="zh-CN" altLang="en-US" sz="13800" b="1" i="1" dirty="0" smtClean="0">
              <a:solidFill>
                <a:srgbClr val="25AAA5"/>
              </a:solidFill>
              <a:latin typeface="Broadway" panose="04040905080B02020502" pitchFamily="82" charset="0"/>
            </a:endParaRPr>
          </a:p>
        </p:txBody>
      </p:sp>
      <p:grpSp>
        <p:nvGrpSpPr>
          <p:cNvPr id="2056" name="组合 15"/>
          <p:cNvGrpSpPr/>
          <p:nvPr/>
        </p:nvGrpSpPr>
        <p:grpSpPr bwMode="auto">
          <a:xfrm>
            <a:off x="0" y="0"/>
            <a:ext cx="9144000" cy="798513"/>
            <a:chOff x="0" y="-1"/>
            <a:chExt cx="9144000" cy="798157"/>
          </a:xfrm>
        </p:grpSpPr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矩形 17"/>
          <p:cNvSpPr/>
          <p:nvPr/>
        </p:nvSpPr>
        <p:spPr>
          <a:xfrm>
            <a:off x="0" y="566124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8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3326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5" name="Picture 3" descr="say and act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04813"/>
            <a:ext cx="305911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1819275"/>
            <a:ext cx="914400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y and act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587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577850" y="1555750"/>
            <a:ext cx="2516188" cy="649288"/>
          </a:xfrm>
          <a:prstGeom prst="wedgeRoundRectCallout">
            <a:avLst>
              <a:gd name="adj1" fmla="val 31171"/>
              <a:gd name="adj2" fmla="val 1210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1671143"/>
            <a:ext cx="2808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Hi! Let’s play!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643438" y="1484313"/>
            <a:ext cx="3438525" cy="1071562"/>
          </a:xfrm>
          <a:prstGeom prst="wedgeRoundRectCallout">
            <a:avLst>
              <a:gd name="adj1" fmla="val 11122"/>
              <a:gd name="adj2" fmla="val 737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87900" y="1555750"/>
            <a:ext cx="3294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OK. I like balls. </a:t>
            </a:r>
          </a:p>
          <a:p>
            <a:pPr eaLnBrk="1" hangingPunct="1"/>
            <a:r>
              <a:rPr lang="en-US" altLang="zh-CN" sz="2800" dirty="0">
                <a:latin typeface="GCFrutiger" pitchFamily="50" charset="0"/>
              </a:rPr>
              <a:t>Do you like balls?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2030413" y="5084763"/>
            <a:ext cx="2160587" cy="647700"/>
          </a:xfrm>
          <a:prstGeom prst="wedgeRoundRectCallout">
            <a:avLst>
              <a:gd name="adj1" fmla="val 14239"/>
              <a:gd name="adj2" fmla="val -1479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24075" y="5148263"/>
            <a:ext cx="2232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No, I don’t.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4687888" y="5562600"/>
            <a:ext cx="3394075" cy="647700"/>
          </a:xfrm>
          <a:prstGeom prst="wedgeRoundRectCallout">
            <a:avLst>
              <a:gd name="adj1" fmla="val 14239"/>
              <a:gd name="adj2" fmla="val -1696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87900" y="5624513"/>
            <a:ext cx="316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What do you like?</a:t>
            </a:r>
            <a:endParaRPr lang="zh-CN" altLang="en-US" sz="2800" dirty="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6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8" y="2193925"/>
            <a:ext cx="90011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组合 6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4346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Picture 3" descr="say and act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04813"/>
            <a:ext cx="305911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y and act-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87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555625" y="1719263"/>
            <a:ext cx="2538413" cy="954087"/>
          </a:xfrm>
          <a:prstGeom prst="wedgeRoundRectCallout">
            <a:avLst>
              <a:gd name="adj1" fmla="val -1926"/>
              <a:gd name="adj2" fmla="val 11223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9288" y="1719263"/>
            <a:ext cx="2409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I like bikes. </a:t>
            </a:r>
          </a:p>
          <a:p>
            <a:pPr eaLnBrk="1" hangingPunct="1"/>
            <a:r>
              <a:rPr lang="en-US" altLang="zh-CN" sz="2800" dirty="0">
                <a:latin typeface="GCFrutiger" pitchFamily="50" charset="0"/>
              </a:rPr>
              <a:t>They’re fun.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4319588" y="2060575"/>
            <a:ext cx="2989262" cy="954088"/>
          </a:xfrm>
          <a:prstGeom prst="wedgeRoundRectCallout">
            <a:avLst>
              <a:gd name="adj1" fmla="val 28205"/>
              <a:gd name="adj2" fmla="val 1240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00563" y="2060575"/>
            <a:ext cx="29003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I like robots. </a:t>
            </a:r>
          </a:p>
          <a:p>
            <a:pPr eaLnBrk="1" hangingPunct="1"/>
            <a:r>
              <a:rPr lang="en-US" altLang="zh-CN" sz="2800" dirty="0">
                <a:latin typeface="GCFrutiger" pitchFamily="50" charset="0"/>
              </a:rPr>
              <a:t>They’re super.</a:t>
            </a:r>
            <a:endParaRPr lang="zh-CN" altLang="en-US" sz="2800" dirty="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3" y="1655763"/>
            <a:ext cx="42545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30725" y="1944688"/>
            <a:ext cx="4567238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组合 9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5373" name="Picture 1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1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5" name="Picture 3" descr="say and act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04813"/>
            <a:ext cx="305911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y and act-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87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333375" y="1684338"/>
            <a:ext cx="1989138" cy="549275"/>
          </a:xfrm>
          <a:prstGeom prst="wedgeRoundRectCallout">
            <a:avLst>
              <a:gd name="adj1" fmla="val 77317"/>
              <a:gd name="adj2" fmla="val 660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9263" y="1711325"/>
            <a:ext cx="1835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Oh dear!</a:t>
            </a:r>
            <a:endParaRPr lang="zh-CN" altLang="en-US" sz="2800">
              <a:latin typeface="GCFrutiger" pitchFamily="50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019675" y="1368425"/>
            <a:ext cx="2432050" cy="1055688"/>
          </a:xfrm>
          <a:prstGeom prst="wedgeRoundRectCallout">
            <a:avLst>
              <a:gd name="adj1" fmla="val -14652"/>
              <a:gd name="adj2" fmla="val 1086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19688" y="1419225"/>
            <a:ext cx="22336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I’m sorry. Are you OK?</a:t>
            </a:r>
            <a:endParaRPr lang="zh-CN" altLang="en-US" sz="2800">
              <a:latin typeface="GCFrutiger" pitchFamily="50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921250" y="5661025"/>
            <a:ext cx="3467100" cy="566738"/>
          </a:xfrm>
          <a:prstGeom prst="wedgeRoundRectCallout">
            <a:avLst>
              <a:gd name="adj1" fmla="val 22965"/>
              <a:gd name="adj2" fmla="val -1543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19675" y="5683250"/>
            <a:ext cx="3887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I don’t like robots!</a:t>
            </a:r>
            <a:endParaRPr lang="zh-CN" altLang="en-US" sz="28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8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6392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300" y="1978025"/>
            <a:ext cx="8723313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88" y="1700213"/>
            <a:ext cx="839152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87525" y="1058863"/>
            <a:ext cx="532765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55775" y="1196975"/>
            <a:ext cx="569595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6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30257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Act it out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30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8463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4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Make a dialogue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187450" y="1268413"/>
            <a:ext cx="73088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M: Hi, Bob. Do you like toys?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B: ____________.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M: What do you like?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B: I like ______. They are cool.   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    They are super. Do you like ______?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M: ____________.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B: _________________?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M: I like _________. They are cute.  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     They are soft. </a:t>
            </a:r>
            <a:endParaRPr lang="zh-CN" altLang="en-US" sz="3200" dirty="0">
              <a:latin typeface="GCFrutiger" pitchFamily="50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92275" y="1763713"/>
            <a:ext cx="1943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Yes, I do. </a:t>
            </a:r>
            <a:endParaRPr lang="zh-CN" altLang="en-US" sz="3200" dirty="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19925" y="3213100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robots 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63713" y="3708400"/>
            <a:ext cx="223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No, I don’t. 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92275" y="4211638"/>
            <a:ext cx="3959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What do you like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71775" y="4645025"/>
            <a:ext cx="230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toy bears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27313" y="2708275"/>
            <a:ext cx="19446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CC"/>
                </a:solidFill>
                <a:latin typeface="GCFrutiger" pitchFamily="50" charset="0"/>
              </a:rPr>
              <a:t>robots </a:t>
            </a:r>
            <a:endParaRPr lang="zh-CN" altLang="en-US" sz="3200">
              <a:solidFill>
                <a:srgbClr val="0000CC"/>
              </a:solidFill>
              <a:latin typeface="GCFrutiger" pitchFamily="50" charset="0"/>
            </a:endParaRPr>
          </a:p>
        </p:txBody>
      </p:sp>
      <p:pic>
        <p:nvPicPr>
          <p:cNvPr id="4" name="p17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160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46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24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948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Make a dialogue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339975" y="2924175"/>
            <a:ext cx="38877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GCFrutiger" pitchFamily="50" charset="0"/>
              </a:rPr>
              <a:t>I like …</a:t>
            </a:r>
          </a:p>
          <a:p>
            <a:pPr eaLnBrk="1" hangingPunct="1"/>
            <a:r>
              <a:rPr lang="en-US" altLang="zh-CN" sz="3600" dirty="0">
                <a:latin typeface="GCFrutiger" pitchFamily="50" charset="0"/>
              </a:rPr>
              <a:t>They are…</a:t>
            </a:r>
          </a:p>
          <a:p>
            <a:pPr eaLnBrk="1" hangingPunct="1"/>
            <a:r>
              <a:rPr lang="en-US" altLang="zh-CN" sz="3600" dirty="0">
                <a:latin typeface="GCFrutiger" pitchFamily="50" charset="0"/>
              </a:rPr>
              <a:t>They …</a:t>
            </a:r>
            <a:endParaRPr lang="zh-CN" altLang="en-US" sz="3600" dirty="0">
              <a:latin typeface="GCFrutiger" pitchFamily="50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20938" y="1204913"/>
            <a:ext cx="4527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</a:rPr>
              <a:t>What do you like?</a:t>
            </a:r>
            <a:endParaRPr lang="zh-CN" altLang="en-US" sz="36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2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0504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Make a dialogue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0485" name="TextBox 23"/>
          <p:cNvSpPr txBox="1">
            <a:spLocks noChangeArrowheads="1"/>
          </p:cNvSpPr>
          <p:nvPr/>
        </p:nvSpPr>
        <p:spPr bwMode="auto">
          <a:xfrm>
            <a:off x="1187450" y="1916113"/>
            <a:ext cx="73088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M: Hi, _______. Do you like toys?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B: ____________.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M: What do you like?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B: I like ______. They _________. 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    Do you like ______?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M: ____________.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B: _______________?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M: I like ________. They ________.</a:t>
            </a:r>
            <a:endParaRPr lang="zh-CN" altLang="en-US" sz="3200" dirty="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2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1528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7" name="组合 23"/>
          <p:cNvGrpSpPr/>
          <p:nvPr/>
        </p:nvGrpSpPr>
        <p:grpSpPr bwMode="auto">
          <a:xfrm>
            <a:off x="-107950" y="1052513"/>
            <a:ext cx="9251950" cy="5805487"/>
            <a:chOff x="-236539" y="332656"/>
            <a:chExt cx="9380539" cy="6525344"/>
          </a:xfrm>
        </p:grpSpPr>
        <p:pic>
          <p:nvPicPr>
            <p:cNvPr id="2151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32656"/>
              <a:ext cx="9144000" cy="652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8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5949280"/>
              <a:ext cx="829387" cy="90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7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3808" y="5229200"/>
              <a:ext cx="925513" cy="89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7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593" y="4221088"/>
              <a:ext cx="108012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6" descr="D:\课件制作\Unit1-3\u5\toys\robot1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6056" y="3429000"/>
              <a:ext cx="899592" cy="165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5" descr="D:\课件制作\Unit1-3\u5\toys\plane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1680" y="1196752"/>
              <a:ext cx="1440161" cy="91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6" descr="D:\课件制作\Unit1-3\u5\toys\robot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82504" y="2072951"/>
              <a:ext cx="1205920" cy="1284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8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714706">
              <a:off x="3605183" y="1595019"/>
              <a:ext cx="1901101" cy="12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5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6016" y="1619871"/>
              <a:ext cx="1800200" cy="1860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5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7824" y="2924944"/>
              <a:ext cx="1512887" cy="156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9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8024" y="5831060"/>
              <a:ext cx="1512168" cy="1026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10"/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8144" y="4437112"/>
              <a:ext cx="1075871" cy="7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2" name="Picture 5"/>
            <p:cNvPicPr>
              <a:picLocks noChangeAspect="1" noChangeArrowheads="1"/>
            </p:cNvPicPr>
            <p:nvPr/>
          </p:nvPicPr>
          <p:blipFill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68615">
              <a:off x="7200808" y="5475563"/>
              <a:ext cx="815171" cy="96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11" descr="D:\课件制作\Unit1-3\u5\toys\box.jpg"/>
            <p:cNvPicPr>
              <a:picLocks noChangeAspect="1" noChangeArrowheads="1"/>
            </p:cNvPicPr>
            <p:nvPr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341067">
              <a:off x="-236539" y="2373480"/>
              <a:ext cx="2043956" cy="1878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4" name="Picture 7" descr="D:\课件制作\Unit1-3\u5\toys\ted.jpg"/>
            <p:cNvPicPr>
              <a:picLocks noChangeAspect="1" noChangeArrowheads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240" y="3356992"/>
              <a:ext cx="1008112" cy="1055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5" descr="D:\课件制作\Unit1-3\u5\toys\robots]].jpg"/>
            <p:cNvPicPr>
              <a:picLocks noChangeAspect="1" noChangeArrowheads="1"/>
            </p:cNvPicPr>
            <p:nvPr/>
          </p:nvPicPr>
          <p:blipFill>
            <a:blip r:embed="rId2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5616" y="2492896"/>
              <a:ext cx="1224136" cy="187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9"/>
            <p:cNvPicPr>
              <a:picLocks noChangeAspect="1" noChangeArrowheads="1"/>
            </p:cNvPicPr>
            <p:nvPr/>
          </p:nvPicPr>
          <p:blipFill>
            <a:blip r:embed="rId2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60" y="5921896"/>
              <a:ext cx="936104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4"/>
            <p:cNvPicPr>
              <a:picLocks noChangeAspect="1" noChangeArrowheads="1"/>
            </p:cNvPicPr>
            <p:nvPr/>
          </p:nvPicPr>
          <p:blipFill>
            <a:blip r:embed="rId2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9712" y="4941168"/>
              <a:ext cx="1178638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8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1509" name="TextBox 23"/>
          <p:cNvSpPr txBox="1">
            <a:spLocks noChangeArrowheads="1"/>
          </p:cNvSpPr>
          <p:nvPr/>
        </p:nvSpPr>
        <p:spPr bwMode="auto">
          <a:xfrm>
            <a:off x="4140200" y="620713"/>
            <a:ext cx="4932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Do you like…?   What do you….?</a:t>
            </a:r>
            <a:endParaRPr lang="zh-CN" altLang="en-US" sz="24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92275" y="1989138"/>
            <a:ext cx="6840538" cy="2233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45000"/>
              </a:lnSpc>
              <a:defRPr/>
            </a:pPr>
            <a:r>
              <a:rPr lang="en-US" altLang="zh-CN" sz="24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1   Talk about your toys.</a:t>
            </a:r>
          </a:p>
          <a:p>
            <a:pPr marL="457200" indent="-457200">
              <a:lnSpc>
                <a:spcPct val="1450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    I like …  They are …</a:t>
            </a:r>
          </a:p>
          <a:p>
            <a:pPr marL="457200" indent="-457200">
              <a:lnSpc>
                <a:spcPct val="145000"/>
              </a:lnSpc>
              <a:defRPr/>
            </a:pPr>
            <a:r>
              <a:rPr lang="en-US" altLang="zh-CN" sz="24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2   Read </a:t>
            </a:r>
            <a:r>
              <a:rPr lang="en-US" altLang="zh-CN" sz="2400" i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Say and act</a:t>
            </a:r>
            <a:r>
              <a:rPr lang="en-US" altLang="zh-CN" sz="24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45000"/>
              </a:lnSpc>
              <a:defRPr/>
            </a:pPr>
            <a:r>
              <a:rPr lang="en-US" altLang="zh-CN" sz="24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3   Complete Workbook pages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 26, 28 and 29</a:t>
            </a:r>
            <a:r>
              <a:rPr lang="en-US" altLang="zh-CN" sz="2400" dirty="0" smtClean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. </a:t>
            </a:r>
            <a:endParaRPr lang="en-US" altLang="zh-CN" sz="2400" dirty="0"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22532" name="WordArt 6"/>
          <p:cNvSpPr>
            <a:spLocks noChangeArrowheads="1" noChangeShapeType="1" noTextEdit="1"/>
          </p:cNvSpPr>
          <p:nvPr/>
        </p:nvSpPr>
        <p:spPr bwMode="auto">
          <a:xfrm>
            <a:off x="2268538" y="1341438"/>
            <a:ext cx="4102100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15262">
            <a:off x="2374900" y="4295775"/>
            <a:ext cx="131127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33800" y="4076700"/>
            <a:ext cx="11715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20421">
            <a:off x="5080000" y="4191000"/>
            <a:ext cx="128746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4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spell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1125538"/>
            <a:ext cx="20955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课件制作\Unit1-3\u5\toys\robot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4221163"/>
            <a:ext cx="21844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:\课件制作\Unit1-3\u5\toys\ted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149725"/>
            <a:ext cx="25193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128713"/>
            <a:ext cx="2938463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3575" y="1773238"/>
            <a:ext cx="1296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latin typeface="GCFrutiger" pitchFamily="50" charset="0"/>
              </a:rPr>
              <a:t>kite</a:t>
            </a:r>
            <a:endParaRPr lang="zh-CN" altLang="en-US" sz="4000" dirty="0">
              <a:latin typeface="GCFrutiger" pitchFamily="50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11413" y="4868863"/>
            <a:ext cx="2447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latin typeface="GCFrutiger" pitchFamily="50" charset="0"/>
              </a:rPr>
              <a:t>toy bear</a:t>
            </a:r>
            <a:endParaRPr lang="zh-CN" altLang="en-US" sz="4000" dirty="0">
              <a:latin typeface="GCFrutiger" pitchFamily="50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19925" y="1844675"/>
            <a:ext cx="1296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latin typeface="GCFrutiger" pitchFamily="50" charset="0"/>
              </a:rPr>
              <a:t>ball</a:t>
            </a:r>
            <a:endParaRPr lang="zh-CN" altLang="en-US" sz="4000" dirty="0">
              <a:latin typeface="GCFrutiger" pitchFamily="50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19925" y="4941888"/>
            <a:ext cx="17287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latin typeface="GCFrutiger" pitchFamily="50" charset="0"/>
              </a:rPr>
              <a:t>robot</a:t>
            </a:r>
            <a:endParaRPr lang="zh-CN" altLang="en-US" sz="4000" dirty="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2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read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79613" y="1196975"/>
            <a:ext cx="12969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latin typeface="GCFrutiger" pitchFamily="50" charset="0"/>
              </a:rPr>
              <a:t>kite</a:t>
            </a:r>
            <a:endParaRPr lang="zh-CN" altLang="en-US" sz="4400" dirty="0">
              <a:latin typeface="GCFrutiger" pitchFamily="50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32363" y="1196975"/>
            <a:ext cx="1584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latin typeface="GCFrutiger" pitchFamily="50" charset="0"/>
              </a:rPr>
              <a:t>kite</a:t>
            </a:r>
            <a:r>
              <a:rPr lang="en-US" altLang="zh-CN" sz="4400" dirty="0">
                <a:solidFill>
                  <a:srgbClr val="FF0000"/>
                </a:solidFill>
                <a:latin typeface="GCFrutiger" pitchFamily="50" charset="0"/>
              </a:rPr>
              <a:t>s</a:t>
            </a:r>
            <a:endParaRPr lang="zh-CN" altLang="en-US" sz="4400" dirty="0">
              <a:solidFill>
                <a:srgbClr val="FF0000"/>
              </a:solidFill>
              <a:latin typeface="GCFrutiger" pitchFamily="50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79613" y="2349500"/>
            <a:ext cx="12969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latin typeface="GCFrutiger" pitchFamily="50" charset="0"/>
              </a:rPr>
              <a:t>ball</a:t>
            </a:r>
            <a:endParaRPr lang="zh-CN" altLang="en-US" sz="4400" dirty="0">
              <a:latin typeface="GCFrutiger" pitchFamily="50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32363" y="2276475"/>
            <a:ext cx="1511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latin typeface="GCFrutiger" pitchFamily="50" charset="0"/>
              </a:rPr>
              <a:t>ball</a:t>
            </a:r>
            <a:r>
              <a:rPr lang="en-US" altLang="zh-CN" sz="4400" dirty="0">
                <a:solidFill>
                  <a:srgbClr val="FF0000"/>
                </a:solidFill>
                <a:latin typeface="GCFrutiger" pitchFamily="50" charset="0"/>
              </a:rPr>
              <a:t>s</a:t>
            </a:r>
            <a:endParaRPr lang="zh-CN" altLang="en-US" sz="4400" dirty="0">
              <a:solidFill>
                <a:srgbClr val="FF0000"/>
              </a:solidFill>
              <a:latin typeface="GCFrutiger" pitchFamily="50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79613" y="3500438"/>
            <a:ext cx="2016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latin typeface="GCFrutiger" pitchFamily="50" charset="0"/>
              </a:rPr>
              <a:t>robot</a:t>
            </a:r>
            <a:endParaRPr lang="zh-CN" altLang="en-US" sz="4400" dirty="0">
              <a:latin typeface="GCFrutiger" pitchFamily="50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32363" y="3429000"/>
            <a:ext cx="2016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latin typeface="GCFrutiger" pitchFamily="50" charset="0"/>
              </a:rPr>
              <a:t>robot</a:t>
            </a:r>
            <a:r>
              <a:rPr lang="en-US" altLang="zh-CN" sz="4400" dirty="0">
                <a:solidFill>
                  <a:srgbClr val="FF0000"/>
                </a:solidFill>
                <a:latin typeface="GCFrutiger" pitchFamily="50" charset="0"/>
              </a:rPr>
              <a:t>s</a:t>
            </a:r>
            <a:endParaRPr lang="zh-CN" altLang="en-US" sz="4400" dirty="0">
              <a:solidFill>
                <a:srgbClr val="FF0000"/>
              </a:solidFill>
              <a:latin typeface="GCFrutiger" pitchFamily="50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79613" y="4675188"/>
            <a:ext cx="2952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latin typeface="GCFrutiger" pitchFamily="50" charset="0"/>
              </a:rPr>
              <a:t>toy bear</a:t>
            </a:r>
            <a:endParaRPr lang="zh-CN" altLang="en-US" sz="4400" dirty="0">
              <a:latin typeface="GCFrutiger" pitchFamily="50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32363" y="4652963"/>
            <a:ext cx="2879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latin typeface="GCFrutiger" pitchFamily="50" charset="0"/>
              </a:rPr>
              <a:t>toy bear</a:t>
            </a:r>
            <a:r>
              <a:rPr lang="en-US" altLang="zh-CN" sz="4400" dirty="0">
                <a:solidFill>
                  <a:srgbClr val="FF0000"/>
                </a:solidFill>
                <a:latin typeface="GCFrutiger" pitchFamily="50" charset="0"/>
              </a:rPr>
              <a:t>s</a:t>
            </a:r>
            <a:endParaRPr lang="zh-CN" altLang="en-US" sz="4400" dirty="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4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6159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098675"/>
            <a:ext cx="4060825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1125538"/>
            <a:ext cx="3525837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课件制作\Unit1-3\u5\toys\robo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1341438"/>
            <a:ext cx="4181475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:\课件制作\Unit1-3\u5\toys\ted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1196975"/>
            <a:ext cx="39211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1412875"/>
            <a:ext cx="4570412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D:\课件制作\Unit1-3\u5\toys\plane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420938"/>
            <a:ext cx="3597275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2060575"/>
            <a:ext cx="4306887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908050"/>
            <a:ext cx="4075113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1125538"/>
            <a:ext cx="523875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D:\课件制作\Unit1-3\u5\toys\robot1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1484313"/>
            <a:ext cx="20510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10" t="10841" r="6834" b="4897"/>
          <a:stretch>
            <a:fillRect/>
          </a:stretch>
        </p:blipFill>
        <p:spPr bwMode="auto">
          <a:xfrm>
            <a:off x="2555875" y="1557338"/>
            <a:ext cx="39973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6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7185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3" name="组合 8"/>
          <p:cNvGrpSpPr/>
          <p:nvPr/>
        </p:nvGrpSpPr>
        <p:grpSpPr bwMode="auto">
          <a:xfrm>
            <a:off x="1187450" y="1844675"/>
            <a:ext cx="2206625" cy="1965325"/>
            <a:chOff x="2776426" y="1628800"/>
            <a:chExt cx="5039691" cy="2780928"/>
          </a:xfrm>
        </p:grpSpPr>
        <p:pic>
          <p:nvPicPr>
            <p:cNvPr id="7183" name="图片 5" descr="kite1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004048" y="1700808"/>
              <a:ext cx="2812069" cy="270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图片 7" descr="kite1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6426" y="1628800"/>
              <a:ext cx="2731678" cy="270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4" descr="D:\课件制作\Unit1-3\u5\toys\3b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31913" y="4149725"/>
            <a:ext cx="25415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32588" y="1844675"/>
            <a:ext cx="173355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9"/>
          <p:cNvGrpSpPr/>
          <p:nvPr/>
        </p:nvGrpSpPr>
        <p:grpSpPr bwMode="auto">
          <a:xfrm>
            <a:off x="6369050" y="4060825"/>
            <a:ext cx="1874838" cy="2392363"/>
            <a:chOff x="755576" y="3717032"/>
            <a:chExt cx="2408823" cy="1752600"/>
          </a:xfrm>
        </p:grpSpPr>
        <p:pic>
          <p:nvPicPr>
            <p:cNvPr id="7181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55576" y="3717032"/>
              <a:ext cx="155257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7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1720" y="3789040"/>
              <a:ext cx="1112679" cy="138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18"/>
          <p:cNvGrpSpPr/>
          <p:nvPr/>
        </p:nvGrpSpPr>
        <p:grpSpPr bwMode="auto">
          <a:xfrm>
            <a:off x="3779838" y="2492375"/>
            <a:ext cx="2566987" cy="2543175"/>
            <a:chOff x="4499992" y="3573016"/>
            <a:chExt cx="2561112" cy="2044576"/>
          </a:xfrm>
        </p:grpSpPr>
        <p:pic>
          <p:nvPicPr>
            <p:cNvPr id="7178" name="Picture 9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3645024"/>
              <a:ext cx="1396782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0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24128" y="4293096"/>
              <a:ext cx="1264968" cy="132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11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6136" y="3573016"/>
              <a:ext cx="1264968" cy="1078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7" name="TextBox 16"/>
          <p:cNvSpPr txBox="1">
            <a:spLocks noChangeArrowheads="1"/>
          </p:cNvSpPr>
          <p:nvPr/>
        </p:nvSpPr>
        <p:spPr bwMode="auto">
          <a:xfrm>
            <a:off x="1619250" y="1125538"/>
            <a:ext cx="6624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</a:rPr>
              <a:t>What do you like?     I like…</a:t>
            </a:r>
            <a:endParaRPr lang="zh-CN" altLang="en-US" sz="36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6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8209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Choose and talk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8196" name="组合 8"/>
          <p:cNvGrpSpPr/>
          <p:nvPr/>
        </p:nvGrpSpPr>
        <p:grpSpPr bwMode="auto">
          <a:xfrm>
            <a:off x="1187450" y="1844675"/>
            <a:ext cx="2206625" cy="1965325"/>
            <a:chOff x="2776426" y="1628800"/>
            <a:chExt cx="5039691" cy="2780928"/>
          </a:xfrm>
        </p:grpSpPr>
        <p:pic>
          <p:nvPicPr>
            <p:cNvPr id="8207" name="图片 5" descr="kite1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004048" y="1700808"/>
              <a:ext cx="2812069" cy="270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图片 7" descr="kite1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6426" y="1628800"/>
              <a:ext cx="2731678" cy="270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7" name="Picture 4" descr="D:\课件制作\Unit1-3\u5\toys\3b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188" y="4005263"/>
            <a:ext cx="25431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32588" y="1844675"/>
            <a:ext cx="173355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组合 19"/>
          <p:cNvGrpSpPr/>
          <p:nvPr/>
        </p:nvGrpSpPr>
        <p:grpSpPr bwMode="auto">
          <a:xfrm>
            <a:off x="6369050" y="4365625"/>
            <a:ext cx="1874838" cy="2087563"/>
            <a:chOff x="755576" y="3717032"/>
            <a:chExt cx="2408823" cy="1752600"/>
          </a:xfrm>
        </p:grpSpPr>
        <p:pic>
          <p:nvPicPr>
            <p:cNvPr id="8205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55576" y="3717032"/>
              <a:ext cx="155257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7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1720" y="3789040"/>
              <a:ext cx="1112679" cy="138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0" name="组合 18"/>
          <p:cNvGrpSpPr/>
          <p:nvPr/>
        </p:nvGrpSpPr>
        <p:grpSpPr bwMode="auto">
          <a:xfrm>
            <a:off x="3635375" y="2781300"/>
            <a:ext cx="2566988" cy="2541588"/>
            <a:chOff x="4499992" y="3573016"/>
            <a:chExt cx="2561112" cy="2044576"/>
          </a:xfrm>
        </p:grpSpPr>
        <p:pic>
          <p:nvPicPr>
            <p:cNvPr id="8202" name="Picture 9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3645024"/>
              <a:ext cx="1396782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0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24128" y="4293096"/>
              <a:ext cx="1264968" cy="132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1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6136" y="3573016"/>
              <a:ext cx="1264968" cy="1078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01" name="TextBox 16"/>
          <p:cNvSpPr txBox="1">
            <a:spLocks noChangeArrowheads="1"/>
          </p:cNvSpPr>
          <p:nvPr/>
        </p:nvSpPr>
        <p:spPr bwMode="auto">
          <a:xfrm>
            <a:off x="1619250" y="1125538"/>
            <a:ext cx="5905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</a:rPr>
              <a:t>I like…      They are…</a:t>
            </a:r>
            <a:endParaRPr lang="zh-CN" altLang="en-US" sz="36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8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0249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9888" y="2205038"/>
            <a:ext cx="8548687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2100" y="2205038"/>
            <a:ext cx="86264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32038" y="2119313"/>
            <a:ext cx="4319587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341563" y="2119313"/>
            <a:ext cx="48387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say and act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463" y="549275"/>
            <a:ext cx="30591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y and ac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76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0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8763" y="2205038"/>
            <a:ext cx="50038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组合 7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1272" name="Picture 1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judge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4067175" y="765175"/>
            <a:ext cx="4392613" cy="2447925"/>
          </a:xfrm>
          <a:prstGeom prst="wedgeEllipseCallout">
            <a:avLst>
              <a:gd name="adj1" fmla="val -46953"/>
              <a:gd name="adj2" fmla="val 8020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3438" y="1557338"/>
            <a:ext cx="3241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latin typeface="GCFrutiger" pitchFamily="50" charset="0"/>
              </a:rPr>
              <a:t>I like dolls. </a:t>
            </a:r>
            <a:endParaRPr lang="zh-CN" altLang="en-US" sz="4800">
              <a:latin typeface="GCFrutiger" pitchFamily="50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3438" y="1557338"/>
            <a:ext cx="3673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latin typeface="GCFrutiger" pitchFamily="50" charset="0"/>
              </a:rPr>
              <a:t>I like balls. </a:t>
            </a:r>
            <a:endParaRPr lang="zh-CN" altLang="en-US" sz="48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8763" y="2205038"/>
            <a:ext cx="50038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组合 7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2296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judge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3438" y="1628775"/>
            <a:ext cx="4105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latin typeface="GCFrutiger" pitchFamily="50" charset="0"/>
              </a:rPr>
              <a:t>I like robots. </a:t>
            </a:r>
            <a:endParaRPr lang="zh-CN" altLang="en-US" sz="4800">
              <a:latin typeface="GCFrutiger" pitchFamily="50" charset="0"/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4067175" y="765175"/>
            <a:ext cx="4392613" cy="2447925"/>
          </a:xfrm>
          <a:prstGeom prst="wedgeEllipseCallout">
            <a:avLst>
              <a:gd name="adj1" fmla="val -46953"/>
              <a:gd name="adj2" fmla="val 8020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3438" y="1628775"/>
            <a:ext cx="3600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latin typeface="GCFrutiger" pitchFamily="50" charset="0"/>
              </a:rPr>
              <a:t>I like balls. </a:t>
            </a:r>
            <a:endParaRPr lang="zh-CN" altLang="en-US" sz="48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全屏显示(4:3)</PresentationFormat>
  <Paragraphs>92</Paragraphs>
  <Slides>18</Slides>
  <Notes>14</Notes>
  <HiddenSlides>0</HiddenSlides>
  <MMClips>5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 Unicode MS</vt:lpstr>
      <vt:lpstr>GCFrutiger</vt:lpstr>
      <vt:lpstr>宋体</vt:lpstr>
      <vt:lpstr>微软雅黑</vt:lpstr>
      <vt:lpstr>Arial</vt:lpstr>
      <vt:lpstr>Arial Black</vt:lpstr>
      <vt:lpstr>Broadway</vt:lpstr>
      <vt:lpstr>Calibri</vt:lpstr>
      <vt:lpstr>WWW.2PPT.COM
</vt:lpstr>
      <vt:lpstr>Toys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2012-10-25T03:42:00Z</dcterms:created>
  <dcterms:modified xsi:type="dcterms:W3CDTF">2023-01-16T15:59:12Z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5B1EF4A91C6D46C8B8E16566ED4D033E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