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8" r:id="rId3"/>
    <p:sldId id="337" r:id="rId4"/>
    <p:sldId id="338" r:id="rId5"/>
    <p:sldId id="339" r:id="rId6"/>
    <p:sldId id="340" r:id="rId7"/>
    <p:sldId id="341" r:id="rId8"/>
    <p:sldId id="342" r:id="rId9"/>
    <p:sldId id="343" r:id="rId10"/>
    <p:sldId id="344" r:id="rId11"/>
    <p:sldId id="345" r:id="rId12"/>
    <p:sldId id="346" r:id="rId13"/>
    <p:sldId id="347" r:id="rId14"/>
    <p:sldId id="348" r:id="rId15"/>
    <p:sldId id="349" r:id="rId16"/>
    <p:sldId id="350" r:id="rId17"/>
    <p:sldId id="351" r:id="rId18"/>
    <p:sldId id="352" r:id="rId19"/>
    <p:sldId id="353" r:id="rId20"/>
    <p:sldId id="257" r:id="rId21"/>
  </p:sldIdLst>
  <p:sldSz cx="12192000" cy="6858000"/>
  <p:notesSz cx="6858000" cy="9144000"/>
  <p:embeddedFontLst>
    <p:embeddedFont>
      <p:font typeface="黑体" panose="02010609060101010101" pitchFamily="49" charset="-122"/>
      <p:regular r:id="rId24"/>
    </p:embeddedFont>
    <p:embeddedFont>
      <p:font typeface="微软雅黑" panose="020B0503020204020204" pitchFamily="34" charset="-122"/>
      <p:regular r:id="rId25"/>
      <p:bold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方正舒体" panose="02010601030101010101" pitchFamily="2" charset="-122"/>
      <p:regular r:id="rId31"/>
    </p:embeddedFont>
    <p:embeddedFont>
      <p:font typeface="FandolFang R" panose="02010600030101010101" charset="-122"/>
      <p:regular r:id="rId32"/>
    </p:embeddedFont>
    <p:embeddedFont>
      <p:font typeface="演示斜黑体" panose="02010600030101010101" charset="-122"/>
      <p:regular r:id="rId33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55B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66" d="100"/>
          <a:sy n="66" d="100"/>
        </p:scale>
        <p:origin x="2172" y="8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font" Target="fonts/font5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2010600030101010101" pitchFamily="50" charset="-122"/>
                <a:ea typeface="FandolFang R" panose="02010600030101010101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2010600030101010101" pitchFamily="50" charset="-122"/>
                <a:ea typeface="FandolFang R" panose="02010600030101010101" pitchFamily="50" charset="-122"/>
              </a:defRPr>
            </a:lvl1pPr>
          </a:lstStyle>
          <a:p>
            <a:fld id="{D48BDDBD-D0BC-4B1B-A86F-F77B3C3D690E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2010600030101010101" pitchFamily="50" charset="-122"/>
                <a:ea typeface="FandolFang R" panose="02010600030101010101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2010600030101010101" pitchFamily="50" charset="-122"/>
                <a:ea typeface="FandolFang R" panose="02010600030101010101" pitchFamily="50" charset="-122"/>
              </a:defRPr>
            </a:lvl1pPr>
          </a:lstStyle>
          <a:p>
            <a:fld id="{CD08C315-7EA1-43B7-85FD-BEE7119297EA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2010600030101010101" pitchFamily="50" charset="-122"/>
        <a:ea typeface="FandolFang R" panose="02010600030101010101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2010600030101010101" pitchFamily="50" charset="-122"/>
        <a:ea typeface="FandolFang R" panose="02010600030101010101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2010600030101010101" pitchFamily="50" charset="-122"/>
        <a:ea typeface="FandolFang R" panose="02010600030101010101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2010600030101010101" pitchFamily="50" charset="-122"/>
        <a:ea typeface="FandolFang R" panose="02010600030101010101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2010600030101010101" pitchFamily="50" charset="-122"/>
        <a:ea typeface="FandolFang R" panose="02010600030101010101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08C315-7EA1-43B7-85FD-BEE7119297EA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08C315-7EA1-43B7-85FD-BEE7119297EA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755B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bookmark_76382"/>
          <p:cNvSpPr>
            <a:spLocks noChangeAspect="1"/>
          </p:cNvSpPr>
          <p:nvPr/>
        </p:nvSpPr>
        <p:spPr bwMode="auto">
          <a:xfrm>
            <a:off x="305216" y="259882"/>
            <a:ext cx="258326" cy="681343"/>
          </a:xfrm>
          <a:custGeom>
            <a:avLst/>
            <a:gdLst>
              <a:gd name="T0" fmla="*/ 455839 w 606244"/>
              <a:gd name="T1" fmla="*/ 455839 w 606244"/>
              <a:gd name="T2" fmla="*/ 600116 w 606244"/>
              <a:gd name="T3" fmla="*/ 600116 w 606244"/>
              <a:gd name="T4" fmla="*/ 600116 w 606244"/>
              <a:gd name="T5" fmla="*/ 600116 w 606244"/>
              <a:gd name="T6" fmla="*/ 600116 w 606244"/>
              <a:gd name="T7" fmla="*/ 600116 w 606244"/>
              <a:gd name="T8" fmla="*/ 600116 w 606244"/>
              <a:gd name="T9" fmla="*/ 600116 w 606244"/>
              <a:gd name="T10" fmla="*/ 600116 w 606244"/>
              <a:gd name="T11" fmla="*/ 600116 w 606244"/>
              <a:gd name="T12" fmla="*/ 600116 w 606244"/>
              <a:gd name="T13" fmla="*/ 600116 w 606244"/>
              <a:gd name="T14" fmla="*/ 600116 w 606244"/>
              <a:gd name="T15" fmla="*/ 600116 w 606244"/>
              <a:gd name="T16" fmla="*/ 600116 w 606244"/>
              <a:gd name="T17" fmla="*/ 600116 w 606244"/>
              <a:gd name="T18" fmla="*/ 600116 w 606244"/>
              <a:gd name="T19" fmla="*/ 600116 w 606244"/>
              <a:gd name="T20" fmla="*/ 600116 w 606244"/>
              <a:gd name="T21" fmla="*/ 600116 w 606244"/>
              <a:gd name="T22" fmla="*/ 600116 w 606244"/>
              <a:gd name="T23" fmla="*/ 600116 w 606244"/>
              <a:gd name="T24" fmla="*/ 455839 w 606244"/>
              <a:gd name="T25" fmla="*/ 455839 w 606244"/>
              <a:gd name="T26" fmla="*/ 600116 w 606244"/>
              <a:gd name="T27" fmla="*/ 600116 w 606244"/>
              <a:gd name="T28" fmla="*/ 600116 w 606244"/>
              <a:gd name="T29" fmla="*/ 600116 w 606244"/>
              <a:gd name="T30" fmla="*/ 600116 w 606244"/>
              <a:gd name="T31" fmla="*/ 600116 w 606244"/>
              <a:gd name="T32" fmla="*/ 600116 w 606244"/>
              <a:gd name="T33" fmla="*/ 600116 w 606244"/>
              <a:gd name="T34" fmla="*/ 600116 w 606244"/>
              <a:gd name="T35" fmla="*/ 600116 w 606244"/>
              <a:gd name="T36" fmla="*/ 600116 w 606244"/>
              <a:gd name="T37" fmla="*/ 600116 w 606244"/>
              <a:gd name="T38" fmla="*/ 600116 w 606244"/>
              <a:gd name="T39" fmla="*/ 600116 w 606244"/>
              <a:gd name="T40" fmla="*/ 455839 w 606244"/>
              <a:gd name="T41" fmla="*/ 455839 w 606244"/>
              <a:gd name="T42" fmla="*/ 600116 w 606244"/>
              <a:gd name="T43" fmla="*/ 600116 w 606244"/>
              <a:gd name="T44" fmla="*/ 600116 w 606244"/>
              <a:gd name="T45" fmla="*/ 600116 w 606244"/>
              <a:gd name="T46" fmla="*/ 600116 w 606244"/>
              <a:gd name="T47" fmla="*/ 600116 w 606244"/>
              <a:gd name="T48" fmla="*/ 600116 w 606244"/>
              <a:gd name="T49" fmla="*/ 600116 w 606244"/>
              <a:gd name="T50" fmla="*/ 600116 w 606244"/>
              <a:gd name="T51" fmla="*/ 600116 w 606244"/>
              <a:gd name="T52" fmla="*/ 600116 w 606244"/>
              <a:gd name="T53" fmla="*/ 600116 w 606244"/>
              <a:gd name="T54" fmla="*/ 600116 w 606244"/>
              <a:gd name="T55" fmla="*/ 600116 w 606244"/>
              <a:gd name="T56" fmla="*/ 600116 w 606244"/>
              <a:gd name="T57" fmla="*/ 600116 w 606244"/>
              <a:gd name="T58" fmla="*/ 600116 w 606244"/>
              <a:gd name="T59" fmla="*/ 600116 w 606244"/>
              <a:gd name="T60" fmla="*/ 600116 w 606244"/>
              <a:gd name="T61" fmla="*/ 600116 w 606244"/>
              <a:gd name="T62" fmla="*/ 600116 w 606244"/>
              <a:gd name="T63" fmla="*/ 600116 w 606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467" h="3875">
                <a:moveTo>
                  <a:pt x="67" y="0"/>
                </a:moveTo>
                <a:cubicBezTo>
                  <a:pt x="30" y="0"/>
                  <a:pt x="0" y="30"/>
                  <a:pt x="0" y="67"/>
                </a:cubicBezTo>
                <a:lnTo>
                  <a:pt x="0" y="3800"/>
                </a:lnTo>
                <a:cubicBezTo>
                  <a:pt x="0" y="3837"/>
                  <a:pt x="30" y="3867"/>
                  <a:pt x="67" y="3867"/>
                </a:cubicBezTo>
                <a:cubicBezTo>
                  <a:pt x="86" y="3867"/>
                  <a:pt x="105" y="3858"/>
                  <a:pt x="118" y="3843"/>
                </a:cubicBezTo>
                <a:lnTo>
                  <a:pt x="733" y="3104"/>
                </a:lnTo>
                <a:lnTo>
                  <a:pt x="1349" y="3843"/>
                </a:lnTo>
                <a:cubicBezTo>
                  <a:pt x="1372" y="3871"/>
                  <a:pt x="1414" y="3875"/>
                  <a:pt x="1443" y="3851"/>
                </a:cubicBezTo>
                <a:cubicBezTo>
                  <a:pt x="1458" y="3839"/>
                  <a:pt x="1467" y="3820"/>
                  <a:pt x="1467" y="3800"/>
                </a:cubicBezTo>
                <a:lnTo>
                  <a:pt x="1467" y="67"/>
                </a:lnTo>
                <a:cubicBezTo>
                  <a:pt x="1467" y="30"/>
                  <a:pt x="1437" y="0"/>
                  <a:pt x="1400" y="0"/>
                </a:cubicBezTo>
                <a:lnTo>
                  <a:pt x="67" y="0"/>
                </a:lnTo>
                <a:close/>
                <a:moveTo>
                  <a:pt x="133" y="133"/>
                </a:moveTo>
                <a:lnTo>
                  <a:pt x="1333" y="133"/>
                </a:lnTo>
                <a:lnTo>
                  <a:pt x="1333" y="3616"/>
                </a:lnTo>
                <a:lnTo>
                  <a:pt x="785" y="2957"/>
                </a:lnTo>
                <a:cubicBezTo>
                  <a:pt x="761" y="2929"/>
                  <a:pt x="719" y="2925"/>
                  <a:pt x="691" y="2949"/>
                </a:cubicBezTo>
                <a:cubicBezTo>
                  <a:pt x="688" y="2951"/>
                  <a:pt x="685" y="2954"/>
                  <a:pt x="682" y="2957"/>
                </a:cubicBezTo>
                <a:lnTo>
                  <a:pt x="133" y="3616"/>
                </a:lnTo>
                <a:lnTo>
                  <a:pt x="133" y="133"/>
                </a:lnTo>
                <a:close/>
                <a:moveTo>
                  <a:pt x="267" y="233"/>
                </a:moveTo>
                <a:cubicBezTo>
                  <a:pt x="248" y="233"/>
                  <a:pt x="233" y="248"/>
                  <a:pt x="233" y="267"/>
                </a:cubicBezTo>
                <a:lnTo>
                  <a:pt x="233" y="1133"/>
                </a:lnTo>
                <a:cubicBezTo>
                  <a:pt x="233" y="1152"/>
                  <a:pt x="248" y="1167"/>
                  <a:pt x="266" y="1167"/>
                </a:cubicBezTo>
                <a:cubicBezTo>
                  <a:pt x="285" y="1167"/>
                  <a:pt x="300" y="1153"/>
                  <a:pt x="300" y="1134"/>
                </a:cubicBezTo>
                <a:lnTo>
                  <a:pt x="300" y="1133"/>
                </a:lnTo>
                <a:lnTo>
                  <a:pt x="300" y="300"/>
                </a:lnTo>
                <a:lnTo>
                  <a:pt x="733" y="300"/>
                </a:lnTo>
                <a:cubicBezTo>
                  <a:pt x="752" y="300"/>
                  <a:pt x="767" y="286"/>
                  <a:pt x="767" y="267"/>
                </a:cubicBezTo>
                <a:cubicBezTo>
                  <a:pt x="767" y="249"/>
                  <a:pt x="753" y="234"/>
                  <a:pt x="734" y="233"/>
                </a:cubicBezTo>
                <a:lnTo>
                  <a:pt x="733" y="233"/>
                </a:lnTo>
                <a:lnTo>
                  <a:pt x="267" y="233"/>
                </a:lnTo>
                <a:close/>
              </a:path>
            </a:pathLst>
          </a:custGeom>
          <a:solidFill>
            <a:srgbClr val="755B42"/>
          </a:solidFill>
          <a:ln>
            <a:noFill/>
          </a:ln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96" b="949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902857" y="0"/>
            <a:ext cx="9289143" cy="6858000"/>
          </a:xfrm>
          <a:prstGeom prst="rect">
            <a:avLst/>
          </a:prstGeom>
          <a:gradFill>
            <a:gsLst>
              <a:gs pos="0">
                <a:srgbClr val="755B42">
                  <a:alpha val="0"/>
                </a:srgbClr>
              </a:gs>
              <a:gs pos="71000">
                <a:srgbClr val="755B4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7139216" y="4812508"/>
            <a:ext cx="3924905" cy="318924"/>
            <a:chOff x="445479" y="4315402"/>
            <a:chExt cx="4198082" cy="468734"/>
          </a:xfrm>
        </p:grpSpPr>
        <p:sp>
          <p:nvSpPr>
            <p:cNvPr id="6" name="矩形 259"/>
            <p:cNvSpPr>
              <a:spLocks noChangeArrowheads="1"/>
            </p:cNvSpPr>
            <p:nvPr/>
          </p:nvSpPr>
          <p:spPr bwMode="auto">
            <a:xfrm>
              <a:off x="445479" y="4317855"/>
              <a:ext cx="2114790" cy="465708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</a:ln>
            <a:effectLst/>
          </p:spPr>
          <p:txBody>
            <a:bodyPr wrap="square" lIns="36000" tIns="36000" rIns="36000" bIns="36000" anchor="t" anchorCtr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lvl="0" algn="ctr" defTabSz="457200">
                <a:spcBef>
                  <a:spcPts val="0"/>
                </a:spcBef>
                <a:buNone/>
                <a:defRPr/>
              </a:pPr>
              <a:r>
                <a:rPr lang="zh-CN" altLang="en-US" sz="1600" kern="0" smtClean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主讲人：</a:t>
              </a:r>
              <a:r>
                <a:rPr lang="en-US" altLang="zh-CN" sz="1600" kern="0" smtClean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PPT818</a:t>
              </a:r>
              <a:endParaRPr lang="en-US" altLang="zh-CN" sz="1600" kern="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" name="矩形 259"/>
            <p:cNvSpPr>
              <a:spLocks noChangeArrowheads="1"/>
            </p:cNvSpPr>
            <p:nvPr/>
          </p:nvSpPr>
          <p:spPr bwMode="auto">
            <a:xfrm>
              <a:off x="2784412" y="4315402"/>
              <a:ext cx="1859149" cy="468734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</a:ln>
            <a:effectLst/>
          </p:spPr>
          <p:txBody>
            <a:bodyPr wrap="square" lIns="36000" tIns="36000" rIns="36000" bIns="36000" anchor="t" anchorCtr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时间</a:t>
              </a: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: xxx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5751671" y="1632203"/>
            <a:ext cx="5473670" cy="2292786"/>
            <a:chOff x="5878586" y="2106980"/>
            <a:chExt cx="5473670" cy="2292786"/>
          </a:xfrm>
        </p:grpSpPr>
        <p:sp>
          <p:nvSpPr>
            <p:cNvPr id="9" name="矩形 259"/>
            <p:cNvSpPr>
              <a:spLocks noChangeArrowheads="1"/>
            </p:cNvSpPr>
            <p:nvPr/>
          </p:nvSpPr>
          <p:spPr bwMode="auto">
            <a:xfrm>
              <a:off x="6150343" y="2106980"/>
              <a:ext cx="5040693" cy="1477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dist" defTabSz="457200">
                <a:buFont typeface="Arial" panose="020B0604020202020204" pitchFamily="34" charset="0"/>
                <a:buNone/>
              </a:pPr>
              <a:r>
                <a:rPr lang="zh-CN" altLang="en-US" sz="9600" spc="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演示斜黑体" panose="02010600030101010101" pitchFamily="50" charset="-122"/>
                  <a:ea typeface="演示斜黑体" panose="02010600030101010101" pitchFamily="50" charset="-122"/>
                  <a:cs typeface="Arial" panose="020B0604020202020204" pitchFamily="34" charset="0"/>
                  <a:sym typeface="Arial" panose="020B0604020202020204" pitchFamily="34" charset="0"/>
                </a:rPr>
                <a:t>将相和</a:t>
              </a:r>
              <a:endParaRPr lang="en-US" altLang="zh-CN" sz="9600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演示斜黑体" panose="02010600030101010101" pitchFamily="50" charset="-122"/>
                <a:ea typeface="演示斜黑体" panose="02010600030101010101" pitchFamily="50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7527170" y="3938101"/>
              <a:ext cx="382508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r" defTabSz="457200"/>
              <a:r>
                <a:rPr lang="zh-CN" altLang="en-US" sz="2400" dirty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语文 五年级 上册 配人教版</a:t>
              </a:r>
            </a:p>
          </p:txBody>
        </p:sp>
        <p:cxnSp>
          <p:nvCxnSpPr>
            <p:cNvPr id="11" name="直接连接符 10"/>
            <p:cNvCxnSpPr/>
            <p:nvPr/>
          </p:nvCxnSpPr>
          <p:spPr>
            <a:xfrm>
              <a:off x="5878586" y="3815288"/>
              <a:ext cx="5473670" cy="0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bg1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句段感知</a:t>
            </a:r>
          </a:p>
        </p:txBody>
      </p:sp>
      <p:sp>
        <p:nvSpPr>
          <p:cNvPr id="7" name="文本框 7"/>
          <p:cNvSpPr txBox="1"/>
          <p:nvPr/>
        </p:nvSpPr>
        <p:spPr>
          <a:xfrm>
            <a:off x="839470" y="1930397"/>
            <a:ext cx="10297425" cy="1696811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（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6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）蔺相如想了一会儿，说∶“我愿意带着和氏璧到秦国去。如果秦王真的拿十五座城来换，我就把璧交给他；如果他不肯交出十五座城，我一定把璧送回来。那时候秦国理屈，就没有动兵的理由了。”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771617" y="3721332"/>
            <a:ext cx="6313963" cy="1920561"/>
          </a:xfrm>
          <a:prstGeom prst="snip2Diag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 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蔺相如临危受命，他的策略能进能退，与赵王和群臣的束手无策形成鲜明对比，从中可以看出蔺相如的智慧过人。</a:t>
            </a:r>
          </a:p>
        </p:txBody>
      </p:sp>
      <p:sp>
        <p:nvSpPr>
          <p:cNvPr id="9" name="椭圆形标注 3"/>
          <p:cNvSpPr/>
          <p:nvPr/>
        </p:nvSpPr>
        <p:spPr>
          <a:xfrm>
            <a:off x="5373730" y="1058421"/>
            <a:ext cx="2016666" cy="740743"/>
          </a:xfrm>
          <a:prstGeom prst="wedgeEllipseCallout">
            <a:avLst>
              <a:gd name="adj1" fmla="val -47091"/>
              <a:gd name="adj2" fmla="val 8726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" name="TextBox 5"/>
          <p:cNvSpPr txBox="1"/>
          <p:nvPr/>
        </p:nvSpPr>
        <p:spPr>
          <a:xfrm>
            <a:off x="5499671" y="1120413"/>
            <a:ext cx="19316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语言描写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ldLvl="0" animBg="1"/>
      <p:bldP spid="9" grpId="0" animBg="1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句段感知</a:t>
            </a:r>
          </a:p>
        </p:txBody>
      </p:sp>
      <p:sp>
        <p:nvSpPr>
          <p:cNvPr id="3" name="文本框 12"/>
          <p:cNvSpPr txBox="1"/>
          <p:nvPr/>
        </p:nvSpPr>
        <p:spPr>
          <a:xfrm>
            <a:off x="5235576" y="1443841"/>
            <a:ext cx="5947773" cy="397031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（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8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蔺相如到了秦国，进宫见了秦王，献上和氏璧。秦王双手捧住璧，一边看一边称赞，绝口不提十五座城的事。蔺相如看这情形，知道秦王没有拿城换璧的诚意，就上前一步，说∶“这块璧有点儿小毛病，让我指给您看。”秦王听他这么一说，就把和氏璧交给了蔺相如。</a:t>
            </a:r>
          </a:p>
        </p:txBody>
      </p:sp>
      <p:sp>
        <p:nvSpPr>
          <p:cNvPr id="4" name="矩形 3"/>
          <p:cNvSpPr/>
          <p:nvPr/>
        </p:nvSpPr>
        <p:spPr>
          <a:xfrm>
            <a:off x="1042335" y="1995020"/>
            <a:ext cx="4246980" cy="547458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  <a:prstDash val="lgDash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写出秦王对和氏璧的喜爱程度。</a:t>
            </a:r>
          </a:p>
        </p:txBody>
      </p:sp>
      <p:sp>
        <p:nvSpPr>
          <p:cNvPr id="6" name="圆角矩形 27"/>
          <p:cNvSpPr/>
          <p:nvPr/>
        </p:nvSpPr>
        <p:spPr>
          <a:xfrm>
            <a:off x="8309864" y="2115695"/>
            <a:ext cx="449609" cy="426085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圆角矩形 31"/>
          <p:cNvSpPr/>
          <p:nvPr/>
        </p:nvSpPr>
        <p:spPr>
          <a:xfrm>
            <a:off x="5648913" y="2676929"/>
            <a:ext cx="601789" cy="426085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圆角矩形 33"/>
          <p:cNvSpPr/>
          <p:nvPr/>
        </p:nvSpPr>
        <p:spPr>
          <a:xfrm>
            <a:off x="10269498" y="2147000"/>
            <a:ext cx="262441" cy="426085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圆角矩形 3"/>
          <p:cNvSpPr/>
          <p:nvPr/>
        </p:nvSpPr>
        <p:spPr>
          <a:xfrm>
            <a:off x="674489" y="3254828"/>
            <a:ext cx="4441925" cy="213817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" name="TextBox 7"/>
          <p:cNvSpPr txBox="1"/>
          <p:nvPr/>
        </p:nvSpPr>
        <p:spPr>
          <a:xfrm>
            <a:off x="834144" y="3269346"/>
            <a:ext cx="412111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语言描写，充分表现了蔺相如的机智。他看透了秦王的心理，顺应其心理，让利令智昏的秦王上了当。</a:t>
            </a:r>
          </a:p>
        </p:txBody>
      </p:sp>
      <p:cxnSp>
        <p:nvCxnSpPr>
          <p:cNvPr id="11" name="直接连接符 10"/>
          <p:cNvCxnSpPr/>
          <p:nvPr/>
        </p:nvCxnSpPr>
        <p:spPr>
          <a:xfrm>
            <a:off x="7249987" y="4298026"/>
            <a:ext cx="3676552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5435701" y="4711824"/>
            <a:ext cx="2115548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6" grpId="0" bldLvl="0" animBg="1"/>
      <p:bldP spid="7" grpId="0" bldLvl="0" animBg="1"/>
      <p:bldP spid="8" grpId="0" bldLvl="0" animBg="1"/>
      <p:bldP spid="9" grpId="0" animBg="1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句段感知</a:t>
            </a:r>
          </a:p>
        </p:txBody>
      </p:sp>
      <p:sp>
        <p:nvSpPr>
          <p:cNvPr id="12" name="矩形 11"/>
          <p:cNvSpPr/>
          <p:nvPr/>
        </p:nvSpPr>
        <p:spPr>
          <a:xfrm>
            <a:off x="622253" y="1557370"/>
            <a:ext cx="705140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蔺相如捧着璧，往后退了几步，靠着柱子站定。他理直气壮地说∶“我看您并不想交付十五座城。现在璧在我手里，您要是强逼我，我的脑袋和璧就一块儿撞碎在这柱子上！”说着，他举起和氏璧就要向柱子上撞。秦王怕他把璧真的撞碎了，连忙说一切都好商量，就叫人拿出地图，把允诺划归赵国的十五座城指给他看。蔺相如说和氏璧是无价之宝，要举行个隆重的典礼，他才肯交出来</a:t>
            </a: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……</a:t>
            </a:r>
            <a:endParaRPr kumimoji="0" lang="zh-CN" alt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黑体" panose="02010609060101010101" charset="-122"/>
              <a:sym typeface="Arial" panose="020B0604020202020204" pitchFamily="34" charset="0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2886986" y="2173984"/>
            <a:ext cx="3807822" cy="0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grpSp>
        <p:nvGrpSpPr>
          <p:cNvPr id="14" name="组合 13"/>
          <p:cNvGrpSpPr/>
          <p:nvPr/>
        </p:nvGrpSpPr>
        <p:grpSpPr>
          <a:xfrm>
            <a:off x="7575234" y="1459590"/>
            <a:ext cx="4230370" cy="3511738"/>
            <a:chOff x="9264" y="3661"/>
            <a:chExt cx="7057" cy="8377"/>
          </a:xfrm>
        </p:grpSpPr>
        <p:sp>
          <p:nvSpPr>
            <p:cNvPr id="15" name="任意多边形 10"/>
            <p:cNvSpPr/>
            <p:nvPr>
              <p:custDataLst>
                <p:tags r:id="rId1"/>
              </p:custDataLst>
            </p:nvPr>
          </p:nvSpPr>
          <p:spPr>
            <a:xfrm>
              <a:off x="9264" y="3661"/>
              <a:ext cx="7057" cy="8377"/>
            </a:xfrm>
            <a:custGeom>
              <a:avLst/>
              <a:gdLst>
                <a:gd name="connsiteX0" fmla="*/ 5955922 w 5955922"/>
                <a:gd name="connsiteY0" fmla="*/ 0 h 699160"/>
                <a:gd name="connsiteX1" fmla="*/ 5762221 w 5955922"/>
                <a:gd name="connsiteY1" fmla="*/ 671470 h 699160"/>
                <a:gd name="connsiteX2" fmla="*/ 0 w 5955922"/>
                <a:gd name="connsiteY2" fmla="*/ 699160 h 699160"/>
                <a:gd name="connsiteX3" fmla="*/ 176842 w 5955922"/>
                <a:gd name="connsiteY3" fmla="*/ 45351 h 69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55922" h="699160">
                  <a:moveTo>
                    <a:pt x="5955922" y="0"/>
                  </a:moveTo>
                  <a:lnTo>
                    <a:pt x="5762221" y="671470"/>
                  </a:lnTo>
                  <a:lnTo>
                    <a:pt x="0" y="699160"/>
                  </a:lnTo>
                  <a:lnTo>
                    <a:pt x="176842" y="45351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rtlCol="0" anchor="ctr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9622" y="3967"/>
              <a:ext cx="6699" cy="79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微软雅黑" panose="020B0503020204020204" pitchFamily="34" charset="-122"/>
                  <a:sym typeface="Arial" panose="020B0604020202020204" pitchFamily="34" charset="0"/>
                </a:rPr>
                <a:t>“</a:t>
              </a: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微软雅黑" panose="020B0503020204020204" pitchFamily="34" charset="-122"/>
                  <a:sym typeface="Arial" panose="020B0604020202020204" pitchFamily="34" charset="0"/>
                </a:rPr>
                <a:t>往后退了几步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微软雅黑" panose="020B0503020204020204" pitchFamily="34" charset="-122"/>
                  <a:sym typeface="Arial" panose="020B0604020202020204" pitchFamily="34" charset="0"/>
                </a:rPr>
                <a:t>”</a:t>
              </a: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微软雅黑" panose="020B0503020204020204" pitchFamily="34" charset="-122"/>
                  <a:sym typeface="Arial" panose="020B0604020202020204" pitchFamily="34" charset="0"/>
                </a:rPr>
                <a:t>“靠着柱子站定”为下一步的行动作准备。“理直气壮”表明蔺相如理由充分，说话有气势。“撞”表现出勇敢无畏，才智过人。</a:t>
              </a:r>
            </a:p>
          </p:txBody>
        </p:sp>
      </p:grpSp>
      <p:sp>
        <p:nvSpPr>
          <p:cNvPr id="17" name="椭圆形标注 8"/>
          <p:cNvSpPr/>
          <p:nvPr/>
        </p:nvSpPr>
        <p:spPr>
          <a:xfrm>
            <a:off x="4445816" y="783969"/>
            <a:ext cx="3344023" cy="816943"/>
          </a:xfrm>
          <a:prstGeom prst="wedgeEllipseCallout">
            <a:avLst>
              <a:gd name="adj1" fmla="val -62064"/>
              <a:gd name="adj2" fmla="val 73160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8" name="TextBox 13"/>
          <p:cNvSpPr txBox="1"/>
          <p:nvPr/>
        </p:nvSpPr>
        <p:spPr>
          <a:xfrm>
            <a:off x="4732653" y="936370"/>
            <a:ext cx="29410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动作、语言描写</a:t>
            </a:r>
          </a:p>
        </p:txBody>
      </p:sp>
      <p:cxnSp>
        <p:nvCxnSpPr>
          <p:cNvPr id="19" name="直接连接符 18"/>
          <p:cNvCxnSpPr/>
          <p:nvPr/>
        </p:nvCxnSpPr>
        <p:spPr>
          <a:xfrm>
            <a:off x="622253" y="2614102"/>
            <a:ext cx="1314869" cy="0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1937122" y="4290502"/>
            <a:ext cx="428707" cy="0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7" grpId="0" animBg="1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句段感知</a:t>
            </a:r>
          </a:p>
        </p:txBody>
      </p:sp>
      <p:sp>
        <p:nvSpPr>
          <p:cNvPr id="21" name="文本框 12"/>
          <p:cNvSpPr txBox="1"/>
          <p:nvPr/>
        </p:nvSpPr>
        <p:spPr>
          <a:xfrm>
            <a:off x="5119945" y="994044"/>
            <a:ext cx="6169925" cy="466281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（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9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蔺相如知道秦王丝毫没有拿城换璧的诚意，一回到宾馆，就叫手下人化了装，带着和氏璧抄小路先回赵国去了。到了举行典礼那一天，蔺相如进宫见了秦王，大大方方地说∶“和氏璧已经送回赵国去了，您如果有诚意的话，先把十五座城交给我国，我国马上派人把璧送来，决不失信。不然，您杀了我也没有用，天下的人都知道秦国是从来不讲信用的！”秦王没有办法，只得客客气气地把蔺相如送回赵国。</a:t>
            </a:r>
          </a:p>
        </p:txBody>
      </p:sp>
      <p:sp>
        <p:nvSpPr>
          <p:cNvPr id="22" name="圆角矩形 7"/>
          <p:cNvSpPr/>
          <p:nvPr/>
        </p:nvSpPr>
        <p:spPr>
          <a:xfrm>
            <a:off x="674489" y="2133601"/>
            <a:ext cx="4166488" cy="282215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3" name="TextBox 3"/>
          <p:cNvSpPr txBox="1"/>
          <p:nvPr/>
        </p:nvSpPr>
        <p:spPr>
          <a:xfrm>
            <a:off x="892764" y="2389639"/>
            <a:ext cx="37900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先发制人，变被动为主动，与秦王进行针锋相对的斗争，从中看出他机智勇敢、做事果断、不畏强暴。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ldLvl="0" animBg="1"/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句段感知</a:t>
            </a:r>
          </a:p>
        </p:txBody>
      </p:sp>
      <p:sp>
        <p:nvSpPr>
          <p:cNvPr id="3" name="矩形 2"/>
          <p:cNvSpPr/>
          <p:nvPr/>
        </p:nvSpPr>
        <p:spPr>
          <a:xfrm>
            <a:off x="1318309" y="2621875"/>
            <a:ext cx="8011714" cy="58881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起因：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秦王想侮辱赵王，要赵王鼓瑟，并且叫人记录下来。</a:t>
            </a:r>
            <a:endParaRPr kumimoji="0" lang="en-US" altLang="zh-CN" sz="24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黑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4" name="矩形: 圆角 3"/>
          <p:cNvSpPr/>
          <p:nvPr/>
        </p:nvSpPr>
        <p:spPr>
          <a:xfrm>
            <a:off x="897032" y="1308281"/>
            <a:ext cx="9289046" cy="69088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“渑池相会”这个故事的起因、经过、结果分别是什么？</a:t>
            </a:r>
          </a:p>
        </p:txBody>
      </p:sp>
      <p:sp>
        <p:nvSpPr>
          <p:cNvPr id="6" name="矩形 2"/>
          <p:cNvSpPr/>
          <p:nvPr/>
        </p:nvSpPr>
        <p:spPr>
          <a:xfrm>
            <a:off x="1318309" y="3740358"/>
            <a:ext cx="8011714" cy="58881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经过：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蔺相如针锋相对地逼秦王击缶，维护了赵国尊严。</a:t>
            </a:r>
            <a:endParaRPr kumimoji="0" lang="en-US" altLang="zh-CN" sz="24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黑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7" name="矩形 2"/>
          <p:cNvSpPr/>
          <p:nvPr/>
        </p:nvSpPr>
        <p:spPr>
          <a:xfrm>
            <a:off x="1318308" y="4858840"/>
            <a:ext cx="9959292" cy="58650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结果：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秦王没占到便宜，只好放赵王回国，相如再立大功，被封为上卿。</a:t>
            </a:r>
            <a:endParaRPr kumimoji="0" lang="en-US" altLang="zh-CN" sz="24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黑体" panose="02010609060101010101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ldLvl="0" animBg="1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句段感知</a:t>
            </a:r>
          </a:p>
        </p:txBody>
      </p:sp>
      <p:sp>
        <p:nvSpPr>
          <p:cNvPr id="3" name="文本框 12"/>
          <p:cNvSpPr txBox="1"/>
          <p:nvPr/>
        </p:nvSpPr>
        <p:spPr>
          <a:xfrm>
            <a:off x="5235576" y="1274989"/>
            <a:ext cx="5947773" cy="452431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（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13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）蔺相如看秦王这样侮辱赵王，生气极了。他走到秦王面前，说∶“请您为赵王击缶（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fǒu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。”秦王拒绝了。蔺相如再要求，秦王还是拒绝。蔺相如说∶“您跟我现在只有五步远。您不答应，我就跟您拼了！”秦王被逼得没法，只好敲了一下缶。蔺相如也叫人记录下来，说在渑池会上，秦王为赵王击缶。</a:t>
            </a:r>
          </a:p>
        </p:txBody>
      </p:sp>
      <p:sp>
        <p:nvSpPr>
          <p:cNvPr id="4" name="圆角矩形 3"/>
          <p:cNvSpPr/>
          <p:nvPr/>
        </p:nvSpPr>
        <p:spPr>
          <a:xfrm>
            <a:off x="674489" y="2267964"/>
            <a:ext cx="4441925" cy="295618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TextBox 7"/>
          <p:cNvSpPr txBox="1"/>
          <p:nvPr/>
        </p:nvSpPr>
        <p:spPr>
          <a:xfrm>
            <a:off x="834144" y="2355047"/>
            <a:ext cx="412111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    语言描写，由此可以看出他为了维护国家的尊严，他把自己生死置之度外的非凡勇气和智慧。</a:t>
            </a:r>
          </a:p>
        </p:txBody>
      </p:sp>
      <p:cxnSp>
        <p:nvCxnSpPr>
          <p:cNvPr id="7" name="直接连接符 6"/>
          <p:cNvCxnSpPr/>
          <p:nvPr/>
        </p:nvCxnSpPr>
        <p:spPr>
          <a:xfrm>
            <a:off x="8534668" y="3471692"/>
            <a:ext cx="2391871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5435701" y="4126035"/>
            <a:ext cx="5490838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5338632" y="4567521"/>
            <a:ext cx="104353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句段感知</a:t>
            </a:r>
          </a:p>
        </p:txBody>
      </p:sp>
      <p:sp>
        <p:nvSpPr>
          <p:cNvPr id="3" name="矩形 2"/>
          <p:cNvSpPr/>
          <p:nvPr/>
        </p:nvSpPr>
        <p:spPr>
          <a:xfrm>
            <a:off x="1087904" y="2867973"/>
            <a:ext cx="8485451" cy="58881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起因：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廉颇不服，想找机会羞辱蔺相如，将相之间产生矛盾。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黑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4" name="矩形: 圆角 3"/>
          <p:cNvSpPr/>
          <p:nvPr/>
        </p:nvSpPr>
        <p:spPr>
          <a:xfrm>
            <a:off x="1071202" y="1453424"/>
            <a:ext cx="9289046" cy="69088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“负荆请罪”这个故事的起因、经过、结果分别是什么？</a:t>
            </a:r>
          </a:p>
        </p:txBody>
      </p:sp>
      <p:sp>
        <p:nvSpPr>
          <p:cNvPr id="6" name="矩形 2"/>
          <p:cNvSpPr/>
          <p:nvPr/>
        </p:nvSpPr>
        <p:spPr>
          <a:xfrm>
            <a:off x="1087904" y="4068899"/>
            <a:ext cx="8011714" cy="58881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经过：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蔺相如处处回避、忍辱退让。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黑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7" name="矩形 2"/>
          <p:cNvSpPr/>
          <p:nvPr/>
        </p:nvSpPr>
        <p:spPr>
          <a:xfrm>
            <a:off x="1087904" y="5269825"/>
            <a:ext cx="8011714" cy="58881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结果：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廉颇负荆请罪，将相和好。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黑体" panose="02010609060101010101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ldLvl="0" animBg="1"/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句段感知</a:t>
            </a:r>
          </a:p>
        </p:txBody>
      </p:sp>
      <p:sp>
        <p:nvSpPr>
          <p:cNvPr id="8" name="矩形: 圆角 7"/>
          <p:cNvSpPr/>
          <p:nvPr/>
        </p:nvSpPr>
        <p:spPr>
          <a:xfrm>
            <a:off x="1886416" y="1876516"/>
            <a:ext cx="1945297" cy="69088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完璧归赵</a:t>
            </a:r>
          </a:p>
        </p:txBody>
      </p:sp>
      <p:sp>
        <p:nvSpPr>
          <p:cNvPr id="9" name="右大括号 8"/>
          <p:cNvSpPr/>
          <p:nvPr/>
        </p:nvSpPr>
        <p:spPr>
          <a:xfrm>
            <a:off x="4196215" y="2090056"/>
            <a:ext cx="492125" cy="207194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5006071" y="1842022"/>
            <a:ext cx="5681936" cy="1317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蔺相如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：机智勇敢、不畏强暴、顾全大局、心胸宽广、热爱国家。</a:t>
            </a:r>
          </a:p>
        </p:txBody>
      </p:sp>
      <p:sp>
        <p:nvSpPr>
          <p:cNvPr id="11" name="矩形: 圆角 3"/>
          <p:cNvSpPr/>
          <p:nvPr/>
        </p:nvSpPr>
        <p:spPr>
          <a:xfrm>
            <a:off x="1922593" y="2803979"/>
            <a:ext cx="1945297" cy="69088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渑池会见</a:t>
            </a:r>
          </a:p>
        </p:txBody>
      </p:sp>
      <p:sp>
        <p:nvSpPr>
          <p:cNvPr id="12" name="矩形: 圆角 3"/>
          <p:cNvSpPr/>
          <p:nvPr/>
        </p:nvSpPr>
        <p:spPr>
          <a:xfrm>
            <a:off x="1988020" y="3748828"/>
            <a:ext cx="1945297" cy="69088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负荆请罪</a:t>
            </a:r>
          </a:p>
        </p:txBody>
      </p:sp>
      <p:sp>
        <p:nvSpPr>
          <p:cNvPr id="13" name="TextBox 30"/>
          <p:cNvSpPr txBox="1"/>
          <p:nvPr/>
        </p:nvSpPr>
        <p:spPr>
          <a:xfrm>
            <a:off x="5006071" y="3149419"/>
            <a:ext cx="5681936" cy="1317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廉颇：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英勇善战、坦率直爽、以国家利益重、知错就改。</a:t>
            </a:r>
          </a:p>
        </p:txBody>
      </p:sp>
      <p:sp>
        <p:nvSpPr>
          <p:cNvPr id="14" name="TextBox 11"/>
          <p:cNvSpPr txBox="1"/>
          <p:nvPr/>
        </p:nvSpPr>
        <p:spPr>
          <a:xfrm>
            <a:off x="2119070" y="5207788"/>
            <a:ext cx="67197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写出了将相之间由不和到和好的经过。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9" grpId="0" animBg="1"/>
      <p:bldP spid="10" grpId="0"/>
      <p:bldP spid="11" grpId="0" bldLvl="0" animBg="1"/>
      <p:bldP spid="12" grpId="0" bldLvl="0" animBg="1"/>
      <p:bldP spid="13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当堂测评</a:t>
            </a:r>
          </a:p>
        </p:txBody>
      </p:sp>
      <p:sp>
        <p:nvSpPr>
          <p:cNvPr id="16" name="矩形 2"/>
          <p:cNvSpPr/>
          <p:nvPr/>
        </p:nvSpPr>
        <p:spPr>
          <a:xfrm>
            <a:off x="825518" y="1496652"/>
            <a:ext cx="4572000" cy="588816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一、给带点字选择正确的解释。</a:t>
            </a:r>
          </a:p>
        </p:txBody>
      </p:sp>
      <p:sp>
        <p:nvSpPr>
          <p:cNvPr id="17" name="矩形 19"/>
          <p:cNvSpPr/>
          <p:nvPr/>
        </p:nvSpPr>
        <p:spPr>
          <a:xfrm>
            <a:off x="551554" y="2041385"/>
            <a:ext cx="7338061" cy="364715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1.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完璧归赵 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(        )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　　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A.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全，完整      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B. 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完结      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C. 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完成     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D.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消耗尽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　　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2.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负荆请罪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(          )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　　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A.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依仗      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B. 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背      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C. 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享有      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D. 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遭受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　　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3.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理直气壮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(          )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　　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A.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挺直；使笔直       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B. 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公正的，正义的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　　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C.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直爽，直截        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D. 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简直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2859800" y="2115502"/>
            <a:ext cx="85915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A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9" name="文本框 34"/>
          <p:cNvSpPr txBox="1">
            <a:spLocks noChangeArrowheads="1"/>
          </p:cNvSpPr>
          <p:nvPr/>
        </p:nvSpPr>
        <p:spPr bwMode="auto">
          <a:xfrm>
            <a:off x="2883801" y="3172263"/>
            <a:ext cx="206724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B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0" name="文本框 35"/>
          <p:cNvSpPr txBox="1"/>
          <p:nvPr/>
        </p:nvSpPr>
        <p:spPr>
          <a:xfrm>
            <a:off x="2701764" y="4159395"/>
            <a:ext cx="85915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B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1493018" y="2545785"/>
            <a:ext cx="193448" cy="871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1446166" y="3531791"/>
            <a:ext cx="193448" cy="871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1733922" y="4532588"/>
            <a:ext cx="193448" cy="871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672" y="3276600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 animBg="1"/>
      <p:bldP spid="22" grpId="0" animBg="1"/>
      <p:bldP spid="2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当堂测评</a:t>
            </a:r>
          </a:p>
        </p:txBody>
      </p:sp>
      <p:sp>
        <p:nvSpPr>
          <p:cNvPr id="3" name="Text Box 3"/>
          <p:cNvSpPr txBox="1"/>
          <p:nvPr/>
        </p:nvSpPr>
        <p:spPr>
          <a:xfrm>
            <a:off x="674489" y="1075191"/>
            <a:ext cx="7892417" cy="588816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二、读课文填空。</a:t>
            </a:r>
          </a:p>
        </p:txBody>
      </p:sp>
      <p:sp>
        <p:nvSpPr>
          <p:cNvPr id="4" name="矩形 8"/>
          <p:cNvSpPr/>
          <p:nvPr/>
        </p:nvSpPr>
        <p:spPr>
          <a:xfrm>
            <a:off x="674489" y="1782366"/>
            <a:ext cx="11126986" cy="280249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     《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将相和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》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这篇课文，讲了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(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　 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)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件事。第一件事的起因是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(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　                                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)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，结果是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(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　             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)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。第二件事的起因是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(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　                       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)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，结果是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(                                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　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)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。第三件事的起因是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(               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　            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)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，结果是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(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　              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)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。三件事总起因是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(                                                            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　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)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。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070959" y="1955229"/>
            <a:ext cx="492443" cy="4616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三</a:t>
            </a:r>
          </a:p>
        </p:txBody>
      </p:sp>
      <p:sp>
        <p:nvSpPr>
          <p:cNvPr id="7" name="矩形 6"/>
          <p:cNvSpPr/>
          <p:nvPr/>
        </p:nvSpPr>
        <p:spPr>
          <a:xfrm>
            <a:off x="1839305" y="4141054"/>
            <a:ext cx="4185761" cy="4616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秦王说要拿十五座城换和氏璧</a:t>
            </a:r>
            <a:endParaRPr kumimoji="0" lang="zh-CN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388114" y="2465870"/>
            <a:ext cx="1415772" cy="4616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完璧归赵</a:t>
            </a:r>
            <a:endParaRPr kumimoji="0" lang="zh-CN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961789" y="2508194"/>
            <a:ext cx="2954655" cy="36933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秦王在渑池会上让赵王鼓瑟</a:t>
            </a:r>
            <a:endParaRPr kumimoji="0" lang="zh-CN" altLang="zh-CN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85198" y="3022609"/>
            <a:ext cx="2339102" cy="4616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秦王为赵王击缶</a:t>
            </a:r>
            <a:endParaRPr kumimoji="0" lang="zh-CN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531773" y="3045894"/>
            <a:ext cx="3518912" cy="40011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蔺相如立功封官，廉颇不服气</a:t>
            </a:r>
            <a:endParaRPr kumimoji="0" lang="zh-CN" altLang="zh-CN" sz="2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317180" y="3577276"/>
            <a:ext cx="1415772" cy="4616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和好如初</a:t>
            </a:r>
            <a:endParaRPr kumimoji="0" lang="zh-CN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952263" y="3577276"/>
            <a:ext cx="2954655" cy="4616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秦国强大，以弱攻小</a:t>
            </a:r>
            <a:endParaRPr kumimoji="0" lang="zh-CN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趣味导入</a:t>
            </a:r>
          </a:p>
        </p:txBody>
      </p:sp>
      <p:pic>
        <p:nvPicPr>
          <p:cNvPr id="3" name="Picture 2" descr="https://timgsa.baidu.com/timg?image&amp;quality=80&amp;size=b9999_10000&amp;sec=1564920741949&amp;di=d51d0134271788e4907bed48cd969c12&amp;imgtype=0&amp;src=http%3A%2F%2Ftxt22262.book118.com%2F2017%2F0430%2Fbook103355%2F10335459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25" t="6887" r="8198" b="16963"/>
          <a:stretch>
            <a:fillRect/>
          </a:stretch>
        </p:blipFill>
        <p:spPr bwMode="auto">
          <a:xfrm>
            <a:off x="6459248" y="1436254"/>
            <a:ext cx="3653757" cy="28287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11"/>
          <p:cNvSpPr txBox="1"/>
          <p:nvPr/>
        </p:nvSpPr>
        <p:spPr>
          <a:xfrm>
            <a:off x="2677212" y="4757842"/>
            <a:ext cx="19739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完璧归赵</a:t>
            </a:r>
          </a:p>
        </p:txBody>
      </p:sp>
      <p:sp>
        <p:nvSpPr>
          <p:cNvPr id="6" name="TextBox 29"/>
          <p:cNvSpPr txBox="1"/>
          <p:nvPr/>
        </p:nvSpPr>
        <p:spPr>
          <a:xfrm>
            <a:off x="7214938" y="4736070"/>
            <a:ext cx="19739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负荆请罪</a:t>
            </a:r>
          </a:p>
        </p:txBody>
      </p:sp>
      <p:pic>
        <p:nvPicPr>
          <p:cNvPr id="7" name="Picture 2" descr="C:\Users\胡琦辉\Desktop\1487361132561278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30" t="6486" r="444" b="-6486"/>
          <a:stretch>
            <a:fillRect/>
          </a:stretch>
        </p:blipFill>
        <p:spPr bwMode="auto">
          <a:xfrm>
            <a:off x="1682498" y="1436254"/>
            <a:ext cx="3793036" cy="28287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96" b="949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902857" y="0"/>
            <a:ext cx="9289143" cy="6858000"/>
          </a:xfrm>
          <a:prstGeom prst="rect">
            <a:avLst/>
          </a:prstGeom>
          <a:gradFill>
            <a:gsLst>
              <a:gs pos="0">
                <a:srgbClr val="755B42">
                  <a:alpha val="0"/>
                </a:srgbClr>
              </a:gs>
              <a:gs pos="71000">
                <a:srgbClr val="755B4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7139216" y="4812508"/>
            <a:ext cx="3924905" cy="318924"/>
            <a:chOff x="445479" y="4315402"/>
            <a:chExt cx="4198082" cy="468734"/>
          </a:xfrm>
        </p:grpSpPr>
        <p:sp>
          <p:nvSpPr>
            <p:cNvPr id="6" name="矩形 259"/>
            <p:cNvSpPr>
              <a:spLocks noChangeArrowheads="1"/>
            </p:cNvSpPr>
            <p:nvPr/>
          </p:nvSpPr>
          <p:spPr bwMode="auto">
            <a:xfrm>
              <a:off x="445479" y="4317855"/>
              <a:ext cx="2114790" cy="465708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</a:ln>
            <a:effectLst/>
          </p:spPr>
          <p:txBody>
            <a:bodyPr wrap="square" lIns="36000" tIns="36000" rIns="36000" bIns="36000" anchor="t" anchorCtr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lvl="0" algn="ctr" defTabSz="457200">
                <a:spcBef>
                  <a:spcPts val="0"/>
                </a:spcBef>
                <a:buNone/>
                <a:defRPr/>
              </a:pPr>
              <a:r>
                <a:rPr lang="zh-CN" altLang="en-US" sz="1600" kern="0" smtClean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主讲人：</a:t>
              </a:r>
              <a:r>
                <a:rPr lang="en-US" altLang="zh-CN" sz="1600" kern="0" smtClean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PPT818</a:t>
              </a:r>
              <a:endParaRPr lang="en-US" altLang="zh-CN" sz="1600" kern="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" name="矩形 259"/>
            <p:cNvSpPr>
              <a:spLocks noChangeArrowheads="1"/>
            </p:cNvSpPr>
            <p:nvPr/>
          </p:nvSpPr>
          <p:spPr bwMode="auto">
            <a:xfrm>
              <a:off x="2784412" y="4315402"/>
              <a:ext cx="1859149" cy="468734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</a:ln>
            <a:effectLst/>
          </p:spPr>
          <p:txBody>
            <a:bodyPr wrap="square" lIns="36000" tIns="36000" rIns="36000" bIns="36000" anchor="t" anchorCtr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时间</a:t>
              </a: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: xxx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5751671" y="1632203"/>
            <a:ext cx="5473670" cy="2292786"/>
            <a:chOff x="5878586" y="2106980"/>
            <a:chExt cx="5473670" cy="2292786"/>
          </a:xfrm>
        </p:grpSpPr>
        <p:sp>
          <p:nvSpPr>
            <p:cNvPr id="9" name="矩形 259"/>
            <p:cNvSpPr>
              <a:spLocks noChangeArrowheads="1"/>
            </p:cNvSpPr>
            <p:nvPr/>
          </p:nvSpPr>
          <p:spPr bwMode="auto">
            <a:xfrm>
              <a:off x="6150343" y="2106980"/>
              <a:ext cx="5040693" cy="1354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dist" defTabSz="457200">
                <a:buFont typeface="Arial" panose="020B0604020202020204" pitchFamily="34" charset="0"/>
                <a:buNone/>
              </a:pPr>
              <a:r>
                <a:rPr lang="zh-CN" altLang="en-US" sz="8800" spc="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演示斜黑体" panose="02010600030101010101" pitchFamily="50" charset="-122"/>
                  <a:ea typeface="演示斜黑体" panose="02010600030101010101" pitchFamily="50" charset="-122"/>
                  <a:cs typeface="Arial" panose="020B0604020202020204" pitchFamily="34" charset="0"/>
                  <a:sym typeface="Arial" panose="020B0604020202020204" pitchFamily="34" charset="0"/>
                </a:rPr>
                <a:t>感谢聆听</a:t>
              </a:r>
              <a:endParaRPr lang="en-US" altLang="zh-CN" sz="8800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演示斜黑体" panose="02010600030101010101" pitchFamily="50" charset="-122"/>
                <a:ea typeface="演示斜黑体" panose="02010600030101010101" pitchFamily="50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7527170" y="3938101"/>
              <a:ext cx="382508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r" defTabSz="457200"/>
              <a:r>
                <a:rPr lang="zh-CN" altLang="en-US" sz="2400" dirty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语文 五年级 上册 配人教版</a:t>
              </a:r>
            </a:p>
          </p:txBody>
        </p:sp>
        <p:cxnSp>
          <p:nvCxnSpPr>
            <p:cNvPr id="11" name="直接连接符 10"/>
            <p:cNvCxnSpPr/>
            <p:nvPr/>
          </p:nvCxnSpPr>
          <p:spPr>
            <a:xfrm>
              <a:off x="5878586" y="3815288"/>
              <a:ext cx="5473670" cy="0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bg1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趣味导入</a:t>
            </a:r>
          </a:p>
        </p:txBody>
      </p:sp>
      <p:sp>
        <p:nvSpPr>
          <p:cNvPr id="8" name="TextBox 5"/>
          <p:cNvSpPr txBox="1"/>
          <p:nvPr/>
        </p:nvSpPr>
        <p:spPr>
          <a:xfrm>
            <a:off x="1558118" y="1290503"/>
            <a:ext cx="800219" cy="249809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将 相 和</a:t>
            </a:r>
          </a:p>
        </p:txBody>
      </p:sp>
      <p:sp>
        <p:nvSpPr>
          <p:cNvPr id="9" name="矩形 8"/>
          <p:cNvSpPr/>
          <p:nvPr/>
        </p:nvSpPr>
        <p:spPr>
          <a:xfrm>
            <a:off x="3896550" y="1333594"/>
            <a:ext cx="7468136" cy="4556825"/>
          </a:xfrm>
          <a:prstGeom prst="rect">
            <a:avLst/>
          </a:prstGeom>
          <a:ln>
            <a:solidFill>
              <a:srgbClr val="FF0000"/>
            </a:solidFill>
            <a:prstDash val="lgDashDotDot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 </a:t>
            </a:r>
            <a:r>
              <a: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在战国末期，当时有齐、楚、燕、韩、赵、魏、秦七个国家并存。秦国最强大，要统一中国，不断向其它六国进攻。赵国紧邻秦国，是一个比较弱的国家，常受到秦国的侵略。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《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将相和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》</a:t>
            </a:r>
            <a:r>
              <a: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的故事就发生在秦昭襄王和赵惠文王时期。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21" y="3510669"/>
            <a:ext cx="3473250" cy="33473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资料链接</a:t>
            </a:r>
          </a:p>
        </p:txBody>
      </p:sp>
      <p:sp>
        <p:nvSpPr>
          <p:cNvPr id="6" name="矩形 5"/>
          <p:cNvSpPr/>
          <p:nvPr/>
        </p:nvSpPr>
        <p:spPr>
          <a:xfrm>
            <a:off x="3523589" y="1646988"/>
            <a:ext cx="8088895" cy="36973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《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史记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》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是西汉史学家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司马迁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撰写的纪传体史书，是中国历史上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第一部纪传体通史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，记载了上至上古传说中的黄帝时代，下至汉武帝太初四年间共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3000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多年的历史。该著作前后经历了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14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年，才得以完成。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《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史记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》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全书包括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十二本纪、三十世家、七十列传、十表、八书。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《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史记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》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被列为“二十四史”之首，被鲁迅誉为“史家之绝唱，无韵之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《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离骚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》”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，有很高的文学价值。</a:t>
            </a:r>
          </a:p>
        </p:txBody>
      </p:sp>
      <p:pic>
        <p:nvPicPr>
          <p:cNvPr id="7" name="Picture 2" descr="http://s4.sinaimg.cn/mw690/001tzbG1zy7otyFNpUn13&amp;69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393" y="2291785"/>
            <a:ext cx="1962150" cy="2857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字词认读</a:t>
            </a:r>
          </a:p>
        </p:txBody>
      </p:sp>
      <p:sp>
        <p:nvSpPr>
          <p:cNvPr id="8" name="文本框 3"/>
          <p:cNvSpPr txBox="1"/>
          <p:nvPr/>
        </p:nvSpPr>
        <p:spPr>
          <a:xfrm>
            <a:off x="1007864" y="1861276"/>
            <a:ext cx="779970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 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召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集     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蔺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相如     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强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逼     允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诺</a:t>
            </a:r>
          </a:p>
        </p:txBody>
      </p:sp>
      <p:sp>
        <p:nvSpPr>
          <p:cNvPr id="9" name="矩形 8"/>
          <p:cNvSpPr/>
          <p:nvPr/>
        </p:nvSpPr>
        <p:spPr>
          <a:xfrm>
            <a:off x="1007864" y="1400901"/>
            <a:ext cx="8122548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 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zhào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       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lìn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               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qiǎng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            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nuò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  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" name="文本框 7"/>
          <p:cNvSpPr txBox="1"/>
          <p:nvPr/>
        </p:nvSpPr>
        <p:spPr>
          <a:xfrm>
            <a:off x="1140306" y="2905216"/>
            <a:ext cx="8164922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划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归     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渑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池     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廉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颇     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抵御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    击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缶</a:t>
            </a:r>
          </a:p>
        </p:txBody>
      </p:sp>
      <p:sp>
        <p:nvSpPr>
          <p:cNvPr id="11" name="矩形 10"/>
          <p:cNvSpPr/>
          <p:nvPr/>
        </p:nvSpPr>
        <p:spPr>
          <a:xfrm>
            <a:off x="674489" y="2510246"/>
            <a:ext cx="7627682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huà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         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miǎn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       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lián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          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dǐ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   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yù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          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fǒu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方正舒体" panose="02010601030101010101" charset="-122"/>
              <a:sym typeface="Arial" panose="020B060402020202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2614" y="3197603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字词认读</a:t>
            </a:r>
          </a:p>
        </p:txBody>
      </p:sp>
      <p:sp>
        <p:nvSpPr>
          <p:cNvPr id="12" name="矩形 11"/>
          <p:cNvSpPr/>
          <p:nvPr/>
        </p:nvSpPr>
        <p:spPr>
          <a:xfrm>
            <a:off x="674489" y="1319497"/>
            <a:ext cx="6096000" cy="2943306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召集：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胆怯：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理直气壮：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完璧归赵：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552861" y="1322291"/>
            <a:ext cx="831668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通知人们聚集起来。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胆小；缺少勇气。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理由充分，因而说话做事有气势或心里无愧，无所畏惧。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借指原物完整无损地归还本人。文中指蔺相如派人把和氏璧完好无损地送回赵国。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2614" y="3197603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句段感知</a:t>
            </a:r>
          </a:p>
        </p:txBody>
      </p:sp>
      <p:sp>
        <p:nvSpPr>
          <p:cNvPr id="3" name="矩形 2"/>
          <p:cNvSpPr/>
          <p:nvPr/>
        </p:nvSpPr>
        <p:spPr>
          <a:xfrm>
            <a:off x="904420" y="2398486"/>
            <a:ext cx="6587944" cy="321799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3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第一部分（</a:t>
            </a:r>
            <a:r>
              <a:rPr kumimoji="0" lang="en-US" altLang="zh-CN" sz="2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1-10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） 完璧归赵</a:t>
            </a:r>
            <a:endParaRPr kumimoji="0" lang="en-US" altLang="zh-CN" sz="24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黑体" panose="02010609060101010101" charset="-122"/>
              <a:sym typeface="Arial" panose="020B0604020202020204" pitchFamily="34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3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第二部分（</a:t>
            </a:r>
            <a:r>
              <a:rPr kumimoji="0" lang="en-US" altLang="zh-CN" sz="2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11-15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）渑池会见</a:t>
            </a:r>
            <a:endParaRPr kumimoji="0" lang="en-US" altLang="zh-CN" sz="24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黑体" panose="02010609060101010101" charset="-122"/>
              <a:sym typeface="Arial" panose="020B0604020202020204" pitchFamily="34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3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第三部分（</a:t>
            </a:r>
            <a:r>
              <a:rPr kumimoji="0" lang="en-US" altLang="zh-CN" sz="2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16-18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）负荆请罪</a:t>
            </a:r>
            <a:endParaRPr kumimoji="0" lang="zh-CN" altLang="en-US" sz="18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黑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4" name="矩形: 圆角 3"/>
          <p:cNvSpPr/>
          <p:nvPr/>
        </p:nvSpPr>
        <p:spPr>
          <a:xfrm>
            <a:off x="904420" y="1514301"/>
            <a:ext cx="4577715" cy="69088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课文主要写了哪几小故事？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2614" y="3197603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句段感知</a:t>
            </a:r>
          </a:p>
        </p:txBody>
      </p:sp>
      <p:sp>
        <p:nvSpPr>
          <p:cNvPr id="3" name="矩形 2"/>
          <p:cNvSpPr/>
          <p:nvPr/>
        </p:nvSpPr>
        <p:spPr>
          <a:xfrm>
            <a:off x="756399" y="2626037"/>
            <a:ext cx="8011714" cy="58881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起因：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赵王得“和氏璧”，秦王垂涎，设骗局，以城换璧。</a:t>
            </a:r>
            <a:endParaRPr kumimoji="0" lang="en-US" altLang="zh-CN" sz="24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黑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4" name="矩形: 圆角 3"/>
          <p:cNvSpPr/>
          <p:nvPr/>
        </p:nvSpPr>
        <p:spPr>
          <a:xfrm>
            <a:off x="853489" y="1395367"/>
            <a:ext cx="9289046" cy="69088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“完璧归赵”这个故事的起因、经过、结果分别是什么？</a:t>
            </a:r>
          </a:p>
        </p:txBody>
      </p:sp>
      <p:sp>
        <p:nvSpPr>
          <p:cNvPr id="6" name="矩形 2"/>
          <p:cNvSpPr/>
          <p:nvPr/>
        </p:nvSpPr>
        <p:spPr>
          <a:xfrm>
            <a:off x="756398" y="3620133"/>
            <a:ext cx="10927601" cy="114281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经过：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蔺相如临危受命，见秦王没有诚意，用计骗回和氏璧。然后派人将和氏璧送回赵国，并说服了秦王。</a:t>
            </a:r>
            <a:endParaRPr kumimoji="0" lang="en-US" altLang="zh-CN" sz="24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黑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7" name="矩形 2"/>
          <p:cNvSpPr/>
          <p:nvPr/>
        </p:nvSpPr>
        <p:spPr>
          <a:xfrm>
            <a:off x="756399" y="5168225"/>
            <a:ext cx="8011714" cy="58881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结果：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完璧归赵，蔺相如被赵王封为上大夫。</a:t>
            </a:r>
            <a:endParaRPr kumimoji="0" lang="en-US" altLang="zh-CN" sz="24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黑体" panose="02010609060101010101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ldLvl="0" animBg="1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句段感知</a:t>
            </a:r>
          </a:p>
        </p:txBody>
      </p:sp>
      <p:sp>
        <p:nvSpPr>
          <p:cNvPr id="8" name="文本框 12"/>
          <p:cNvSpPr txBox="1"/>
          <p:nvPr/>
        </p:nvSpPr>
        <p:spPr>
          <a:xfrm>
            <a:off x="674489" y="1331465"/>
            <a:ext cx="8709542" cy="67159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）战国时候，秦国最强，常常进攻别的国家。</a:t>
            </a:r>
          </a:p>
        </p:txBody>
      </p:sp>
      <p:sp>
        <p:nvSpPr>
          <p:cNvPr id="9" name="矩形 8"/>
          <p:cNvSpPr/>
          <p:nvPr/>
        </p:nvSpPr>
        <p:spPr>
          <a:xfrm>
            <a:off x="891817" y="2446872"/>
            <a:ext cx="7952088" cy="1964256"/>
          </a:xfrm>
          <a:prstGeom prst="rect">
            <a:avLst/>
          </a:prstGeom>
          <a:noFill/>
          <a:ln w="22225">
            <a:solidFill>
              <a:srgbClr val="7030A0"/>
            </a:solidFill>
            <a:prstDash val="lgDash"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交待故事发生的时代背景。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“最强”表明秦国在当时实力最强，“常常进攻”说明秦国自恃强大，经常发动战争，为下文故事的发生作铺垫。</a:t>
            </a:r>
          </a:p>
        </p:txBody>
      </p:sp>
      <p:sp>
        <p:nvSpPr>
          <p:cNvPr id="10" name="圆角矩形 31"/>
          <p:cNvSpPr/>
          <p:nvPr/>
        </p:nvSpPr>
        <p:spPr>
          <a:xfrm>
            <a:off x="4134758" y="1511313"/>
            <a:ext cx="783771" cy="529788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圆角矩形 33"/>
          <p:cNvSpPr/>
          <p:nvPr/>
        </p:nvSpPr>
        <p:spPr>
          <a:xfrm>
            <a:off x="5305119" y="1511313"/>
            <a:ext cx="1340610" cy="529788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672" y="3276600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bldLvl="0" animBg="1"/>
      <p:bldP spid="11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6203619"/>
  <p:tag name="MH_LIBRARY" val="GRAPHIC"/>
  <p:tag name="MH_ORDER" val="Freeform 11"/>
</p:tagLst>
</file>

<file path=ppt/theme/theme1.xml><?xml version="1.0" encoding="utf-8"?>
<a:theme xmlns:a="http://schemas.openxmlformats.org/drawingml/2006/main" name=" 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1449</Words>
  <Application>Microsoft Office PowerPoint</Application>
  <PresentationFormat>宽屏</PresentationFormat>
  <Paragraphs>122</Paragraphs>
  <Slides>20</Slides>
  <Notes>20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1" baseType="lpstr">
      <vt:lpstr>黑体</vt:lpstr>
      <vt:lpstr>微软雅黑</vt:lpstr>
      <vt:lpstr>Calibri</vt:lpstr>
      <vt:lpstr>Arial</vt:lpstr>
      <vt:lpstr>阿里巴巴普惠体 M</vt:lpstr>
      <vt:lpstr>思源黑体 CN Regular</vt:lpstr>
      <vt:lpstr>方正舒体</vt:lpstr>
      <vt:lpstr>FandolFang R</vt:lpstr>
      <vt:lpstr>演示斜黑体</vt:lpstr>
      <vt:lpstr>宋体</vt:lpstr>
      <vt:lpstr> 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4</cp:revision>
  <dcterms:created xsi:type="dcterms:W3CDTF">2020-10-09T06:10:00Z</dcterms:created>
  <dcterms:modified xsi:type="dcterms:W3CDTF">2023-01-10T10:24:59Z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A220822FA2974F39B771692135E49DF3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