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sldIdLst>
    <p:sldId id="323" r:id="rId2"/>
    <p:sldId id="450" r:id="rId3"/>
    <p:sldId id="389" r:id="rId4"/>
    <p:sldId id="452" r:id="rId5"/>
    <p:sldId id="325" r:id="rId6"/>
    <p:sldId id="439" r:id="rId7"/>
    <p:sldId id="444" r:id="rId8"/>
    <p:sldId id="438" r:id="rId9"/>
    <p:sldId id="445" r:id="rId10"/>
    <p:sldId id="453" r:id="rId11"/>
    <p:sldId id="455" r:id="rId12"/>
    <p:sldId id="464" r:id="rId13"/>
    <p:sldId id="446" r:id="rId14"/>
    <p:sldId id="461" r:id="rId15"/>
    <p:sldId id="458" r:id="rId16"/>
    <p:sldId id="459" r:id="rId17"/>
    <p:sldId id="465" r:id="rId18"/>
    <p:sldId id="466" r:id="rId19"/>
    <p:sldId id="435" r:id="rId20"/>
    <p:sldId id="460" r:id="rId21"/>
    <p:sldId id="338" r:id="rId22"/>
  </p:sldIdLst>
  <p:sldSz cx="9144000" cy="6858000" type="screen4x3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E6E109"/>
    <a:srgbClr val="3333FF"/>
    <a:srgbClr val="FF00FF"/>
    <a:srgbClr val="800080"/>
    <a:srgbClr val="99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3884" autoAdjust="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7A0CA2BA-44F6-4F60-90CA-6475E56B833B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365498-8BAD-417C-8F01-BADF0252A419}" type="slidenum">
              <a:rPr lang="en-US" altLang="zh-CN" b="0" smtClean="0">
                <a:ea typeface="黑体" panose="02010609060101010101" pitchFamily="2" charset="-122"/>
              </a:rPr>
              <a:t>1</a:t>
            </a:fld>
            <a:endParaRPr lang="en-US" altLang="zh-CN" b="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>
                <a:latin typeface="Arial" panose="020B0604020202020204" pitchFamily="34" charset="0"/>
                <a:ea typeface="黑体" panose="02010609060101010101" pitchFamily="2" charset="-122"/>
              </a:rPr>
              <a:t>模板来自于 </a:t>
            </a:r>
            <a:r>
              <a:rPr lang="en-US" altLang="zh-CN" smtClean="0">
                <a:latin typeface="Arial" panose="020B0604020202020204" pitchFamily="34" charset="0"/>
                <a:ea typeface="黑体" panose="02010609060101010101" pitchFamily="2" charset="-122"/>
              </a:rPr>
              <a:t>http://docer.wps.cn</a:t>
            </a:r>
            <a:endParaRPr lang="zh-CN" altLang="en-US" smtClean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17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88B885B-A94E-4E8C-879D-46FE63FD5E83}" type="slidenum">
              <a:rPr lang="zh-CN" altLang="en-US" sz="1200">
                <a:latin typeface="Calibri" panose="020F0502020204030204" pitchFamily="34" charset="0"/>
                <a:ea typeface="黑体" panose="02010609060101010101" pitchFamily="2" charset="-122"/>
              </a:rPr>
              <a:t>2</a:t>
            </a:fld>
            <a:endParaRPr lang="en-US" altLang="zh-CN" sz="1200">
              <a:latin typeface="Calibri" panose="020F0502020204030204" pitchFamily="34" charset="0"/>
              <a:ea typeface="黑体" panose="0201060906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297496F-998D-4F9F-A061-416396F34F83}" type="slidenum">
              <a:rPr lang="en-US" altLang="zh-CN" b="0" smtClean="0">
                <a:ea typeface="黑体" panose="02010609060101010101" pitchFamily="2" charset="-122"/>
              </a:rPr>
              <a:t>5</a:t>
            </a:fld>
            <a:endParaRPr lang="en-US" altLang="zh-CN" b="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EDEF81-D834-45B3-A9F1-F0DF993A3F4D}" type="slidenum">
              <a:rPr lang="en-US" altLang="zh-CN" b="0" smtClean="0">
                <a:ea typeface="黑体" panose="02010609060101010101" pitchFamily="2" charset="-122"/>
              </a:rPr>
              <a:t>17</a:t>
            </a:fld>
            <a:endParaRPr lang="en-US" altLang="zh-CN" b="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7361EF-B8F4-4003-B1FA-4A6061D3418D}" type="slidenum">
              <a:rPr lang="en-US" altLang="zh-CN" b="0" smtClean="0">
                <a:ea typeface="黑体" panose="02010609060101010101" pitchFamily="2" charset="-122"/>
              </a:rPr>
              <a:t>21</a:t>
            </a:fld>
            <a:endParaRPr lang="en-US" altLang="zh-CN" b="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C11C-8F44-4A39-8490-27EE5826D6C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5D492-2DB4-460E-9D0D-15CA3A6B3A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6D2A-7B9A-4FB5-B193-02DBBFA2888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AB4DC-6405-4D21-944D-4268101A35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5F25-84C9-4B86-8EEC-52764D0D4A6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68E0-F364-4EE7-8B70-D1193C8D8C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6B49F-D7D9-4049-9062-EEC086BAAA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BE27-EB77-4F37-A330-8C283CE57D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DB1F-2585-42B5-92B8-BC9602DD4D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C67A-4A08-4996-9DCB-58BD9F7496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6CE7-122C-4817-AD86-C25E60715A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7827-BC78-4099-91DA-7AD09084A3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F2D97-B075-47A6-944E-D8C8930101F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EABB-EF4E-43E5-A3DF-EC43A67B36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20D0-6678-4E51-8EDB-299BF60282C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5E4A6-2FD0-41DF-BF60-5296BBB5A6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F8C4-6471-4CB0-A4C3-06DF7F70785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1C83-8F13-421D-A320-E2D8ABEEBD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E6FB-1CFE-4E38-A13F-CFDC30315B9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3039-4E14-4161-AAD2-6F37EBDDA3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945E-7767-4106-972F-CCBD8F902DE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0692-2408-4AB5-86FF-5AC35486B4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8F8B-8AD8-48CB-BB28-4A324A207CB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B317-FA04-4F31-8EA8-BF36BCAEEA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7DBA-36E5-4FA2-83DB-438B09DD759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385D-4501-4CFD-9D9F-491ADD5137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C0EB-0E22-4C5D-9362-7F118B8129F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9DF65-FCFA-4B9B-BD4B-A5C7833731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299ECB-7CF6-4709-9FE3-6A63885EF3F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EC78CE-226E-4E34-BD3F-AB66FAC76B8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8"/>
          <p:cNvGrpSpPr/>
          <p:nvPr/>
        </p:nvGrpSpPr>
        <p:grpSpPr bwMode="auto">
          <a:xfrm>
            <a:off x="2286000" y="3763108"/>
            <a:ext cx="2171700" cy="1295400"/>
            <a:chOff x="3543300" y="3657600"/>
            <a:chExt cx="2171700" cy="1295400"/>
          </a:xfrm>
        </p:grpSpPr>
        <p:cxnSp>
          <p:nvCxnSpPr>
            <p:cNvPr id="12" name="直接连接符 11"/>
            <p:cNvCxnSpPr/>
            <p:nvPr/>
          </p:nvCxnSpPr>
          <p:spPr>
            <a:xfrm flipH="1">
              <a:off x="3543300" y="3657600"/>
              <a:ext cx="1485900" cy="1295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3543300" y="4953000"/>
              <a:ext cx="2171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95" name="组合 8"/>
          <p:cNvGrpSpPr/>
          <p:nvPr/>
        </p:nvGrpSpPr>
        <p:grpSpPr bwMode="auto">
          <a:xfrm>
            <a:off x="4800600" y="4095750"/>
            <a:ext cx="2171700" cy="933450"/>
            <a:chOff x="3543300" y="4019550"/>
            <a:chExt cx="2171700" cy="933450"/>
          </a:xfrm>
        </p:grpSpPr>
        <p:cxnSp>
          <p:nvCxnSpPr>
            <p:cNvPr id="15" name="直接连接符 14"/>
            <p:cNvCxnSpPr/>
            <p:nvPr/>
          </p:nvCxnSpPr>
          <p:spPr>
            <a:xfrm flipH="1">
              <a:off x="3543300" y="4019550"/>
              <a:ext cx="1752600" cy="933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3543300" y="4953000"/>
              <a:ext cx="2171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0" y="1143000"/>
            <a:ext cx="9144000" cy="235449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44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44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44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章    角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5400" b="0" kern="10" dirty="0">
                <a:ln w="9525"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8.2   </a:t>
            </a:r>
            <a:r>
              <a:rPr lang="zh-CN" altLang="en-US" sz="5400" b="0" kern="10" dirty="0">
                <a:ln w="9525"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角的比较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5791200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3352800" y="3810000"/>
            <a:ext cx="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0" y="2957513"/>
            <a:ext cx="221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&lt;∠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</a:p>
        </p:txBody>
      </p:sp>
      <p:grpSp>
        <p:nvGrpSpPr>
          <p:cNvPr id="17412" name="Group 4"/>
          <p:cNvGrpSpPr/>
          <p:nvPr/>
        </p:nvGrpSpPr>
        <p:grpSpPr bwMode="auto">
          <a:xfrm>
            <a:off x="1255713" y="685800"/>
            <a:ext cx="2568575" cy="2166938"/>
            <a:chOff x="-100" y="619"/>
            <a:chExt cx="1618" cy="1365"/>
          </a:xfrm>
        </p:grpSpPr>
        <p:sp>
          <p:nvSpPr>
            <p:cNvPr id="17434" name="Text Box 5"/>
            <p:cNvSpPr txBox="1">
              <a:spLocks noChangeArrowheads="1"/>
            </p:cNvSpPr>
            <p:nvPr/>
          </p:nvSpPr>
          <p:spPr bwMode="auto">
            <a:xfrm>
              <a:off x="-100" y="163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35" name="Text Box 6"/>
            <p:cNvSpPr txBox="1">
              <a:spLocks noChangeArrowheads="1"/>
            </p:cNvSpPr>
            <p:nvPr/>
          </p:nvSpPr>
          <p:spPr bwMode="auto">
            <a:xfrm>
              <a:off x="1086" y="169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7436" name="Text Box 7"/>
            <p:cNvSpPr txBox="1">
              <a:spLocks noChangeArrowheads="1"/>
            </p:cNvSpPr>
            <p:nvPr/>
          </p:nvSpPr>
          <p:spPr bwMode="auto">
            <a:xfrm>
              <a:off x="933" y="619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37" name="Line 8"/>
            <p:cNvSpPr>
              <a:spLocks noChangeShapeType="1"/>
            </p:cNvSpPr>
            <p:nvPr/>
          </p:nvSpPr>
          <p:spPr bwMode="auto">
            <a:xfrm flipV="1">
              <a:off x="116" y="910"/>
              <a:ext cx="1092" cy="7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8" name="Line 9"/>
            <p:cNvSpPr>
              <a:spLocks noChangeShapeType="1"/>
            </p:cNvSpPr>
            <p:nvPr/>
          </p:nvSpPr>
          <p:spPr bwMode="auto">
            <a:xfrm>
              <a:off x="116" y="1675"/>
              <a:ext cx="12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4" name="Group 10"/>
          <p:cNvGrpSpPr/>
          <p:nvPr/>
        </p:nvGrpSpPr>
        <p:grpSpPr bwMode="auto">
          <a:xfrm>
            <a:off x="5337175" y="609600"/>
            <a:ext cx="2359025" cy="2211388"/>
            <a:chOff x="0" y="978"/>
            <a:chExt cx="1486" cy="1393"/>
          </a:xfrm>
        </p:grpSpPr>
        <p:sp>
          <p:nvSpPr>
            <p:cNvPr id="17429" name="Text Box 11"/>
            <p:cNvSpPr txBox="1">
              <a:spLocks noChangeArrowheads="1"/>
            </p:cNvSpPr>
            <p:nvPr/>
          </p:nvSpPr>
          <p:spPr bwMode="auto">
            <a:xfrm>
              <a:off x="0" y="2067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7430" name="Text Box 12"/>
            <p:cNvSpPr txBox="1">
              <a:spLocks noChangeArrowheads="1"/>
            </p:cNvSpPr>
            <p:nvPr/>
          </p:nvSpPr>
          <p:spPr bwMode="auto">
            <a:xfrm>
              <a:off x="598" y="978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1054" y="2080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7432" name="Line 14"/>
            <p:cNvSpPr>
              <a:spLocks noChangeShapeType="1"/>
            </p:cNvSpPr>
            <p:nvPr/>
          </p:nvSpPr>
          <p:spPr bwMode="auto">
            <a:xfrm>
              <a:off x="160" y="2086"/>
              <a:ext cx="11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33" name="Line 15"/>
            <p:cNvSpPr>
              <a:spLocks noChangeShapeType="1"/>
            </p:cNvSpPr>
            <p:nvPr/>
          </p:nvSpPr>
          <p:spPr bwMode="auto">
            <a:xfrm flipV="1">
              <a:off x="160" y="1205"/>
              <a:ext cx="840" cy="888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265238" y="2967038"/>
            <a:ext cx="345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边在∠</a:t>
            </a:r>
            <a:r>
              <a:rPr lang="en-US" altLang="zh-CN" sz="24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的外部</a:t>
            </a:r>
            <a:r>
              <a:rPr lang="en-US" altLang="zh-CN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则</a:t>
            </a:r>
          </a:p>
        </p:txBody>
      </p:sp>
      <p:grpSp>
        <p:nvGrpSpPr>
          <p:cNvPr id="17415" name="Group 4"/>
          <p:cNvGrpSpPr/>
          <p:nvPr/>
        </p:nvGrpSpPr>
        <p:grpSpPr bwMode="auto">
          <a:xfrm>
            <a:off x="1255713" y="3548063"/>
            <a:ext cx="2568575" cy="2166937"/>
            <a:chOff x="-100" y="619"/>
            <a:chExt cx="1618" cy="1365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-100" y="163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25" name="Text Box 6"/>
            <p:cNvSpPr txBox="1">
              <a:spLocks noChangeArrowheads="1"/>
            </p:cNvSpPr>
            <p:nvPr/>
          </p:nvSpPr>
          <p:spPr bwMode="auto">
            <a:xfrm>
              <a:off x="1086" y="169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7426" name="Text Box 7"/>
            <p:cNvSpPr txBox="1">
              <a:spLocks noChangeArrowheads="1"/>
            </p:cNvSpPr>
            <p:nvPr/>
          </p:nvSpPr>
          <p:spPr bwMode="auto">
            <a:xfrm>
              <a:off x="933" y="619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 flipV="1">
              <a:off x="116" y="910"/>
              <a:ext cx="1092" cy="7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116" y="1675"/>
              <a:ext cx="12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6" name="Group 10"/>
          <p:cNvGrpSpPr/>
          <p:nvPr/>
        </p:nvGrpSpPr>
        <p:grpSpPr bwMode="auto">
          <a:xfrm>
            <a:off x="5337175" y="3471863"/>
            <a:ext cx="2359025" cy="2211387"/>
            <a:chOff x="0" y="978"/>
            <a:chExt cx="1486" cy="1393"/>
          </a:xfrm>
        </p:grpSpPr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0" y="2067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598" y="978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054" y="2080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60" y="2086"/>
              <a:ext cx="11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160" y="1383"/>
              <a:ext cx="1016" cy="71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973513" y="5764213"/>
            <a:ext cx="219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=∠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428750" y="5786438"/>
            <a:ext cx="263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与</a:t>
            </a:r>
            <a:r>
              <a:rPr lang="en-US" altLang="zh-CN" sz="24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边重合</a:t>
            </a:r>
            <a:r>
              <a:rPr lang="en-US" altLang="zh-CN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-0.00185 L -0.43767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-0.00185 L -0.43767 -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 autoUpdateAnimBg="0"/>
      <p:bldP spid="30" grpId="0"/>
      <p:bldP spid="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379913" y="2928938"/>
            <a:ext cx="2287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&gt;∠</a:t>
            </a:r>
            <a:r>
              <a:rPr lang="en-US" altLang="zh-CN" sz="2400" b="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012825" y="2943225"/>
            <a:ext cx="3459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边在∠</a:t>
            </a:r>
            <a:r>
              <a:rPr lang="en-US" altLang="zh-CN" sz="24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的内部</a:t>
            </a:r>
            <a:r>
              <a:rPr lang="en-US" altLang="zh-CN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则</a:t>
            </a: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1255713" y="685800"/>
            <a:ext cx="2568575" cy="2166938"/>
            <a:chOff x="-100" y="619"/>
            <a:chExt cx="1618" cy="1365"/>
          </a:xfrm>
        </p:grpSpPr>
        <p:sp>
          <p:nvSpPr>
            <p:cNvPr id="18479" name="Text Box 5"/>
            <p:cNvSpPr txBox="1">
              <a:spLocks noChangeArrowheads="1"/>
            </p:cNvSpPr>
            <p:nvPr/>
          </p:nvSpPr>
          <p:spPr bwMode="auto">
            <a:xfrm>
              <a:off x="-100" y="163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80" name="Text Box 6"/>
            <p:cNvSpPr txBox="1">
              <a:spLocks noChangeArrowheads="1"/>
            </p:cNvSpPr>
            <p:nvPr/>
          </p:nvSpPr>
          <p:spPr bwMode="auto">
            <a:xfrm>
              <a:off x="1086" y="1693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81" name="Text Box 7"/>
            <p:cNvSpPr txBox="1">
              <a:spLocks noChangeArrowheads="1"/>
            </p:cNvSpPr>
            <p:nvPr/>
          </p:nvSpPr>
          <p:spPr bwMode="auto">
            <a:xfrm>
              <a:off x="933" y="619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82" name="Line 8"/>
            <p:cNvSpPr>
              <a:spLocks noChangeShapeType="1"/>
            </p:cNvSpPr>
            <p:nvPr/>
          </p:nvSpPr>
          <p:spPr bwMode="auto">
            <a:xfrm flipV="1">
              <a:off x="116" y="910"/>
              <a:ext cx="1092" cy="7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8483" name="Line 9"/>
            <p:cNvSpPr>
              <a:spLocks noChangeShapeType="1"/>
            </p:cNvSpPr>
            <p:nvPr/>
          </p:nvSpPr>
          <p:spPr bwMode="auto">
            <a:xfrm>
              <a:off x="116" y="1675"/>
              <a:ext cx="12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4" name="Group 10"/>
          <p:cNvGrpSpPr/>
          <p:nvPr/>
        </p:nvGrpSpPr>
        <p:grpSpPr bwMode="auto">
          <a:xfrm>
            <a:off x="5337175" y="1147763"/>
            <a:ext cx="2359025" cy="1673225"/>
            <a:chOff x="0" y="1317"/>
            <a:chExt cx="1486" cy="1054"/>
          </a:xfrm>
        </p:grpSpPr>
        <p:sp>
          <p:nvSpPr>
            <p:cNvPr id="18474" name="Text Box 11"/>
            <p:cNvSpPr txBox="1">
              <a:spLocks noChangeArrowheads="1"/>
            </p:cNvSpPr>
            <p:nvPr/>
          </p:nvSpPr>
          <p:spPr bwMode="auto">
            <a:xfrm>
              <a:off x="0" y="2067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75" name="Text Box 12"/>
            <p:cNvSpPr txBox="1">
              <a:spLocks noChangeArrowheads="1"/>
            </p:cNvSpPr>
            <p:nvPr/>
          </p:nvSpPr>
          <p:spPr bwMode="auto">
            <a:xfrm>
              <a:off x="838" y="1317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8476" name="Text Box 13"/>
            <p:cNvSpPr txBox="1">
              <a:spLocks noChangeArrowheads="1"/>
            </p:cNvSpPr>
            <p:nvPr/>
          </p:nvSpPr>
          <p:spPr bwMode="auto">
            <a:xfrm>
              <a:off x="1054" y="2080"/>
              <a:ext cx="4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7C8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8477" name="Line 14"/>
            <p:cNvSpPr>
              <a:spLocks noChangeShapeType="1"/>
            </p:cNvSpPr>
            <p:nvPr/>
          </p:nvSpPr>
          <p:spPr bwMode="auto">
            <a:xfrm>
              <a:off x="160" y="2086"/>
              <a:ext cx="111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8478" name="Line 15"/>
            <p:cNvSpPr>
              <a:spLocks noChangeShapeType="1"/>
            </p:cNvSpPr>
            <p:nvPr/>
          </p:nvSpPr>
          <p:spPr bwMode="auto">
            <a:xfrm flipV="1">
              <a:off x="160" y="1602"/>
              <a:ext cx="1110" cy="491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" name="组合 41"/>
          <p:cNvGrpSpPr/>
          <p:nvPr/>
        </p:nvGrpSpPr>
        <p:grpSpPr bwMode="auto">
          <a:xfrm>
            <a:off x="417513" y="3352800"/>
            <a:ext cx="8269287" cy="2341563"/>
            <a:chOff x="46955" y="2264619"/>
            <a:chExt cx="8269560" cy="2341562"/>
          </a:xfrm>
        </p:grpSpPr>
        <p:sp>
          <p:nvSpPr>
            <p:cNvPr id="18440" name="Line 12"/>
            <p:cNvSpPr>
              <a:spLocks noChangeShapeType="1"/>
            </p:cNvSpPr>
            <p:nvPr/>
          </p:nvSpPr>
          <p:spPr bwMode="auto">
            <a:xfrm flipV="1">
              <a:off x="539428" y="2493219"/>
              <a:ext cx="1079500" cy="165576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1" name="Line 13"/>
            <p:cNvSpPr>
              <a:spLocks noChangeShapeType="1"/>
            </p:cNvSpPr>
            <p:nvPr/>
          </p:nvSpPr>
          <p:spPr bwMode="auto">
            <a:xfrm>
              <a:off x="539428" y="4148981"/>
              <a:ext cx="172878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2" name="Text Box 14"/>
            <p:cNvSpPr txBox="1">
              <a:spLocks noChangeArrowheads="1"/>
            </p:cNvSpPr>
            <p:nvPr/>
          </p:nvSpPr>
          <p:spPr bwMode="auto">
            <a:xfrm>
              <a:off x="1045431" y="2264619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i="1">
                  <a:solidFill>
                    <a:schemeClr val="folHlink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8443" name="Text Box 15"/>
            <p:cNvSpPr txBox="1">
              <a:spLocks noChangeArrowheads="1"/>
            </p:cNvSpPr>
            <p:nvPr/>
          </p:nvSpPr>
          <p:spPr bwMode="auto">
            <a:xfrm>
              <a:off x="323528" y="4148981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i="1">
                  <a:solidFill>
                    <a:schemeClr val="folHlink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44" name="Text Box 16"/>
            <p:cNvSpPr txBox="1">
              <a:spLocks noChangeArrowheads="1"/>
            </p:cNvSpPr>
            <p:nvPr/>
          </p:nvSpPr>
          <p:spPr bwMode="auto">
            <a:xfrm>
              <a:off x="2097565" y="4102870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i="1">
                  <a:solidFill>
                    <a:schemeClr val="folHlink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18445" name="Group 16"/>
            <p:cNvGrpSpPr/>
            <p:nvPr/>
          </p:nvGrpSpPr>
          <p:grpSpPr bwMode="auto">
            <a:xfrm>
              <a:off x="3131840" y="2924944"/>
              <a:ext cx="2378076" cy="1609726"/>
              <a:chOff x="0" y="0"/>
              <a:chExt cx="1498" cy="1014"/>
            </a:xfrm>
          </p:grpSpPr>
          <p:sp>
            <p:nvSpPr>
              <p:cNvPr id="18469" name="Line 17"/>
              <p:cNvSpPr>
                <a:spLocks noChangeShapeType="1"/>
              </p:cNvSpPr>
              <p:nvPr/>
            </p:nvSpPr>
            <p:spPr bwMode="auto">
              <a:xfrm flipV="1">
                <a:off x="0" y="197"/>
                <a:ext cx="953" cy="545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70" name="Line 18"/>
              <p:cNvSpPr>
                <a:spLocks noChangeShapeType="1"/>
              </p:cNvSpPr>
              <p:nvPr/>
            </p:nvSpPr>
            <p:spPr bwMode="auto">
              <a:xfrm>
                <a:off x="0" y="742"/>
                <a:ext cx="1089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71" name="Text Box 19"/>
              <p:cNvSpPr txBox="1">
                <a:spLocks noChangeArrowheads="1"/>
              </p:cNvSpPr>
              <p:nvPr/>
            </p:nvSpPr>
            <p:spPr bwMode="auto">
              <a:xfrm>
                <a:off x="908" y="0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8472" name="Text Box 20"/>
              <p:cNvSpPr txBox="1">
                <a:spLocks noChangeArrowheads="1"/>
              </p:cNvSpPr>
              <p:nvPr/>
            </p:nvSpPr>
            <p:spPr bwMode="auto">
              <a:xfrm>
                <a:off x="1" y="726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8473" name="Text Box 21"/>
              <p:cNvSpPr txBox="1">
                <a:spLocks noChangeArrowheads="1"/>
              </p:cNvSpPr>
              <p:nvPr/>
            </p:nvSpPr>
            <p:spPr bwMode="auto">
              <a:xfrm>
                <a:off x="1044" y="726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F</a:t>
                </a:r>
              </a:p>
            </p:txBody>
          </p:sp>
        </p:grpSp>
        <p:grpSp>
          <p:nvGrpSpPr>
            <p:cNvPr id="18446" name="Group 12"/>
            <p:cNvGrpSpPr/>
            <p:nvPr/>
          </p:nvGrpSpPr>
          <p:grpSpPr bwMode="auto">
            <a:xfrm>
              <a:off x="5724128" y="3212976"/>
              <a:ext cx="2592387" cy="1287462"/>
              <a:chOff x="0" y="0"/>
              <a:chExt cx="1633" cy="811"/>
            </a:xfrm>
          </p:grpSpPr>
          <p:sp>
            <p:nvSpPr>
              <p:cNvPr id="18464" name="Line 13"/>
              <p:cNvSpPr>
                <a:spLocks noChangeShapeType="1"/>
              </p:cNvSpPr>
              <p:nvPr/>
            </p:nvSpPr>
            <p:spPr bwMode="auto">
              <a:xfrm flipV="1">
                <a:off x="136" y="182"/>
                <a:ext cx="1043" cy="34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5" name="Line 14"/>
              <p:cNvSpPr>
                <a:spLocks noChangeShapeType="1"/>
              </p:cNvSpPr>
              <p:nvPr/>
            </p:nvSpPr>
            <p:spPr bwMode="auto">
              <a:xfrm>
                <a:off x="136" y="523"/>
                <a:ext cx="1089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6" name="Text Box 15"/>
              <p:cNvSpPr txBox="1">
                <a:spLocks noChangeArrowheads="1"/>
              </p:cNvSpPr>
              <p:nvPr/>
            </p:nvSpPr>
            <p:spPr bwMode="auto">
              <a:xfrm>
                <a:off x="1089" y="0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8467" name="Text Box 16"/>
              <p:cNvSpPr txBox="1">
                <a:spLocks noChangeArrowheads="1"/>
              </p:cNvSpPr>
              <p:nvPr/>
            </p:nvSpPr>
            <p:spPr bwMode="auto">
              <a:xfrm>
                <a:off x="0" y="523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8468" name="Text Box 17"/>
              <p:cNvSpPr txBox="1">
                <a:spLocks noChangeArrowheads="1"/>
              </p:cNvSpPr>
              <p:nvPr/>
            </p:nvSpPr>
            <p:spPr bwMode="auto">
              <a:xfrm>
                <a:off x="1179" y="523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solidFill>
                      <a:schemeClr val="folHlink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F</a:t>
                </a:r>
              </a:p>
            </p:txBody>
          </p:sp>
        </p:grpSp>
        <p:sp>
          <p:nvSpPr>
            <p:cNvPr id="18447" name="Line 11"/>
            <p:cNvSpPr>
              <a:spLocks noChangeShapeType="1"/>
            </p:cNvSpPr>
            <p:nvPr/>
          </p:nvSpPr>
          <p:spPr bwMode="auto">
            <a:xfrm flipV="1">
              <a:off x="539080" y="3258319"/>
              <a:ext cx="1512888" cy="8651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8" name="Line 12"/>
            <p:cNvSpPr>
              <a:spLocks noChangeShapeType="1"/>
            </p:cNvSpPr>
            <p:nvPr/>
          </p:nvSpPr>
          <p:spPr bwMode="auto">
            <a:xfrm>
              <a:off x="539080" y="4123506"/>
              <a:ext cx="17287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1470943" y="2924944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50" name="Text Box 14"/>
            <p:cNvSpPr txBox="1">
              <a:spLocks noChangeArrowheads="1"/>
            </p:cNvSpPr>
            <p:nvPr/>
          </p:nvSpPr>
          <p:spPr bwMode="auto">
            <a:xfrm>
              <a:off x="46955" y="4107631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51" name="Text Box 15"/>
            <p:cNvSpPr txBox="1">
              <a:spLocks noChangeArrowheads="1"/>
            </p:cNvSpPr>
            <p:nvPr/>
          </p:nvSpPr>
          <p:spPr bwMode="auto">
            <a:xfrm>
              <a:off x="1763043" y="4123506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18452" name="Group 10"/>
            <p:cNvGrpSpPr/>
            <p:nvPr/>
          </p:nvGrpSpPr>
          <p:grpSpPr bwMode="auto">
            <a:xfrm>
              <a:off x="2627784" y="2924944"/>
              <a:ext cx="2436813" cy="1655762"/>
              <a:chOff x="0" y="0"/>
              <a:chExt cx="1535" cy="1043"/>
            </a:xfrm>
          </p:grpSpPr>
          <p:sp>
            <p:nvSpPr>
              <p:cNvPr id="18459" name="Line 11"/>
              <p:cNvSpPr>
                <a:spLocks noChangeShapeType="1"/>
              </p:cNvSpPr>
              <p:nvPr/>
            </p:nvSpPr>
            <p:spPr bwMode="auto">
              <a:xfrm flipV="1">
                <a:off x="310" y="210"/>
                <a:ext cx="953" cy="5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0" name="Line 12"/>
              <p:cNvSpPr>
                <a:spLocks noChangeShapeType="1"/>
              </p:cNvSpPr>
              <p:nvPr/>
            </p:nvSpPr>
            <p:spPr bwMode="auto">
              <a:xfrm>
                <a:off x="310" y="755"/>
                <a:ext cx="10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61" name="Text Box 13"/>
              <p:cNvSpPr txBox="1">
                <a:spLocks noChangeArrowheads="1"/>
              </p:cNvSpPr>
              <p:nvPr/>
            </p:nvSpPr>
            <p:spPr bwMode="auto">
              <a:xfrm>
                <a:off x="897" y="0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462" name="Text Box 14"/>
              <p:cNvSpPr txBox="1">
                <a:spLocks noChangeArrowheads="1"/>
              </p:cNvSpPr>
              <p:nvPr/>
            </p:nvSpPr>
            <p:spPr bwMode="auto">
              <a:xfrm>
                <a:off x="0" y="745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8463" name="Text Box 15"/>
              <p:cNvSpPr txBox="1">
                <a:spLocks noChangeArrowheads="1"/>
              </p:cNvSpPr>
              <p:nvPr/>
            </p:nvSpPr>
            <p:spPr bwMode="auto">
              <a:xfrm>
                <a:off x="1081" y="755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18453" name="Group 10"/>
            <p:cNvGrpSpPr/>
            <p:nvPr/>
          </p:nvGrpSpPr>
          <p:grpSpPr bwMode="auto">
            <a:xfrm>
              <a:off x="5436096" y="2852936"/>
              <a:ext cx="2436813" cy="1655762"/>
              <a:chOff x="0" y="0"/>
              <a:chExt cx="1535" cy="1043"/>
            </a:xfrm>
          </p:grpSpPr>
          <p:sp>
            <p:nvSpPr>
              <p:cNvPr id="18454" name="Line 11"/>
              <p:cNvSpPr>
                <a:spLocks noChangeShapeType="1"/>
              </p:cNvSpPr>
              <p:nvPr/>
            </p:nvSpPr>
            <p:spPr bwMode="auto">
              <a:xfrm flipV="1">
                <a:off x="310" y="210"/>
                <a:ext cx="953" cy="5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55" name="Line 12"/>
              <p:cNvSpPr>
                <a:spLocks noChangeShapeType="1"/>
              </p:cNvSpPr>
              <p:nvPr/>
            </p:nvSpPr>
            <p:spPr bwMode="auto">
              <a:xfrm>
                <a:off x="310" y="755"/>
                <a:ext cx="10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56" name="Text Box 13"/>
              <p:cNvSpPr txBox="1">
                <a:spLocks noChangeArrowheads="1"/>
              </p:cNvSpPr>
              <p:nvPr/>
            </p:nvSpPr>
            <p:spPr bwMode="auto">
              <a:xfrm>
                <a:off x="897" y="0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457" name="Text Box 14"/>
              <p:cNvSpPr txBox="1">
                <a:spLocks noChangeArrowheads="1"/>
              </p:cNvSpPr>
              <p:nvPr/>
            </p:nvSpPr>
            <p:spPr bwMode="auto">
              <a:xfrm>
                <a:off x="0" y="745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8458" name="Text Box 15"/>
              <p:cNvSpPr txBox="1">
                <a:spLocks noChangeArrowheads="1"/>
              </p:cNvSpPr>
              <p:nvPr/>
            </p:nvSpPr>
            <p:spPr bwMode="auto">
              <a:xfrm>
                <a:off x="1081" y="755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zh-CN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  <a:sym typeface="Times New Roman" panose="02020603050405020304" pitchFamily="18" charset="0"/>
                  </a:rPr>
                  <a:t>C</a:t>
                </a:r>
              </a:p>
            </p:txBody>
          </p:sp>
        </p:grpSp>
      </p:grpSp>
      <p:sp>
        <p:nvSpPr>
          <p:cNvPr id="64" name="TextBox 42"/>
          <p:cNvSpPr txBox="1">
            <a:spLocks noChangeArrowheads="1"/>
          </p:cNvSpPr>
          <p:nvPr/>
        </p:nvSpPr>
        <p:spPr bwMode="auto">
          <a:xfrm>
            <a:off x="377825" y="5867400"/>
            <a:ext cx="818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&gt;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＝∠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 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∠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  <a:r>
              <a:rPr lang="zh-CN" altLang="zh-CN" sz="24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＜ ∠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endParaRPr lang="zh-CN" altLang="en-US" sz="2400" i="1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-0.00185 L -0.43767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utoUpdateAnimBg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1"/>
          <p:cNvSpPr txBox="1">
            <a:spLocks noChangeArrowheads="1"/>
          </p:cNvSpPr>
          <p:nvPr/>
        </p:nvSpPr>
        <p:spPr bwMode="auto">
          <a:xfrm>
            <a:off x="609600" y="2028825"/>
            <a:ext cx="731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拓展了解：</a:t>
            </a:r>
            <a:endParaRPr lang="en-US" altLang="zh-CN" sz="3200" b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  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你能自己试着用</a:t>
            </a:r>
            <a:r>
              <a:rPr lang="zh-CN" altLang="en-US" sz="28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度量法比较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两角的大小吗？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4213" y="2373313"/>
            <a:ext cx="80565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角的大小与角的两边张开的大小一致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与所画边的长短无关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endParaRPr lang="zh-CN" altLang="en-US" sz="2400" b="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14400" y="303213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eaLnBrk="1" fontAlgn="ctr" hangingPunct="1">
              <a:spcBef>
                <a:spcPct val="20000"/>
              </a:spcBef>
              <a:buFont typeface="Wingdings" panose="05000000000000000000" pitchFamily="2" charset="2"/>
              <a:buNone/>
            </a:pPr>
            <a:endParaRPr lang="zh-CN" altLang="en-US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62000" y="5410200"/>
            <a:ext cx="765651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回到开始的问题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 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学生张虎和王鹏的对话中说的折扇的大小和长短能判断角的大小吗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?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154113" y="838200"/>
            <a:ext cx="6694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我的折扇大一些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所以我的折扇的角也大一些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144588" y="1355725"/>
            <a:ext cx="653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王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我的折扇长一些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所以我的折扇的角也大一些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90600" y="1830388"/>
            <a:ext cx="8191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结论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00138" y="3238500"/>
            <a:ext cx="3059112" cy="1752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3124200"/>
            <a:ext cx="3124200" cy="198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557213" y="1155700"/>
            <a:ext cx="8205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如图，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</a:t>
            </a:r>
            <a:r>
              <a:rPr lang="zh-CN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zh-CN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BC</a:t>
            </a:r>
            <a:r>
              <a:rPr lang="zh-CN" altLang="en-US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，</a:t>
            </a:r>
            <a:r>
              <a:rPr lang="zh-CN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∠</a:t>
            </a:r>
            <a:r>
              <a:rPr lang="zh-CN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BA </a:t>
            </a:r>
            <a:r>
              <a:rPr lang="zh-CN" altLang="en-US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，</a:t>
            </a:r>
            <a:r>
              <a:rPr lang="zh-CN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∠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之间有什么数量关系呢？</a:t>
            </a:r>
          </a:p>
        </p:txBody>
      </p:sp>
      <p:grpSp>
        <p:nvGrpSpPr>
          <p:cNvPr id="21507" name="组合 58"/>
          <p:cNvGrpSpPr/>
          <p:nvPr/>
        </p:nvGrpSpPr>
        <p:grpSpPr bwMode="auto">
          <a:xfrm>
            <a:off x="2819400" y="1752600"/>
            <a:ext cx="2436813" cy="2316163"/>
            <a:chOff x="381000" y="762000"/>
            <a:chExt cx="2436732" cy="2316088"/>
          </a:xfrm>
        </p:grpSpPr>
        <p:sp>
          <p:nvSpPr>
            <p:cNvPr id="21510" name="Line 12"/>
            <p:cNvSpPr>
              <a:spLocks noChangeShapeType="1"/>
            </p:cNvSpPr>
            <p:nvPr/>
          </p:nvSpPr>
          <p:spPr bwMode="auto">
            <a:xfrm flipV="1">
              <a:off x="873457" y="990599"/>
              <a:ext cx="1079464" cy="165576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11" name="Line 13"/>
            <p:cNvSpPr>
              <a:spLocks noChangeShapeType="1"/>
            </p:cNvSpPr>
            <p:nvPr/>
          </p:nvSpPr>
          <p:spPr bwMode="auto">
            <a:xfrm>
              <a:off x="873457" y="2646363"/>
              <a:ext cx="172873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12" name="Text Box 14"/>
            <p:cNvSpPr txBox="1">
              <a:spLocks noChangeArrowheads="1"/>
            </p:cNvSpPr>
            <p:nvPr/>
          </p:nvSpPr>
          <p:spPr bwMode="auto">
            <a:xfrm>
              <a:off x="1379443" y="762000"/>
              <a:ext cx="72070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b="0" i="1">
                  <a:solidFill>
                    <a:schemeClr val="folHlink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513" name="Line 11"/>
            <p:cNvSpPr>
              <a:spLocks noChangeShapeType="1"/>
            </p:cNvSpPr>
            <p:nvPr/>
          </p:nvSpPr>
          <p:spPr bwMode="auto">
            <a:xfrm flipV="1">
              <a:off x="873109" y="1764957"/>
              <a:ext cx="1512838" cy="8651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14" name="Text Box 13"/>
            <p:cNvSpPr txBox="1">
              <a:spLocks noChangeArrowheads="1"/>
            </p:cNvSpPr>
            <p:nvPr/>
          </p:nvSpPr>
          <p:spPr bwMode="auto">
            <a:xfrm>
              <a:off x="1804941" y="1422325"/>
              <a:ext cx="72070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381000" y="2605013"/>
              <a:ext cx="72070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16" name="Text Box 15"/>
            <p:cNvSpPr txBox="1">
              <a:spLocks noChangeArrowheads="1"/>
            </p:cNvSpPr>
            <p:nvPr/>
          </p:nvSpPr>
          <p:spPr bwMode="auto">
            <a:xfrm>
              <a:off x="2097031" y="2620888"/>
              <a:ext cx="72070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422275" y="4289425"/>
            <a:ext cx="81597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BC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是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BA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与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ABC</a:t>
            </a:r>
            <a:r>
              <a:rPr lang="en-US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的</a:t>
            </a:r>
            <a:r>
              <a:rPr lang="zh-CN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和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，记作：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BC=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BA +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ABC .</a:t>
            </a:r>
            <a:endParaRPr lang="zh-CN" altLang="en-US" sz="22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415925" y="5221288"/>
            <a:ext cx="8245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BA 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是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BC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与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ABC</a:t>
            </a:r>
            <a:r>
              <a:rPr lang="en-US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的</a:t>
            </a:r>
            <a:r>
              <a:rPr lang="zh-CN" altLang="en-US" sz="22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差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，记作：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BA =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∠</a:t>
            </a:r>
            <a:r>
              <a:rPr lang="zh-CN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BC</a:t>
            </a:r>
            <a:r>
              <a:rPr lang="en-US" altLang="zh-CN" sz="2200" b="0" i="1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-</a:t>
            </a:r>
            <a:r>
              <a:rPr lang="zh-CN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∠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ABC .</a:t>
            </a:r>
            <a:endParaRPr lang="zh-CN" altLang="en-US" sz="22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95350" y="781050"/>
            <a:ext cx="235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角的平分线：</a:t>
            </a:r>
          </a:p>
        </p:txBody>
      </p:sp>
      <p:grpSp>
        <p:nvGrpSpPr>
          <p:cNvPr id="22531" name="Group 3"/>
          <p:cNvGrpSpPr/>
          <p:nvPr/>
        </p:nvGrpSpPr>
        <p:grpSpPr bwMode="auto">
          <a:xfrm>
            <a:off x="2743200" y="685800"/>
            <a:ext cx="3743325" cy="3006725"/>
            <a:chOff x="0" y="659"/>
            <a:chExt cx="2358" cy="1894"/>
          </a:xfrm>
        </p:grpSpPr>
        <p:sp>
          <p:nvSpPr>
            <p:cNvPr id="22546" name="Line 4"/>
            <p:cNvSpPr>
              <a:spLocks noChangeShapeType="1"/>
            </p:cNvSpPr>
            <p:nvPr/>
          </p:nvSpPr>
          <p:spPr bwMode="auto">
            <a:xfrm>
              <a:off x="272" y="2314"/>
              <a:ext cx="189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Text Box 5"/>
            <p:cNvSpPr txBox="1">
              <a:spLocks noChangeArrowheads="1"/>
            </p:cNvSpPr>
            <p:nvPr/>
          </p:nvSpPr>
          <p:spPr bwMode="auto">
            <a:xfrm>
              <a:off x="1127" y="659"/>
              <a:ext cx="31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48" name="Text Box 6"/>
            <p:cNvSpPr txBox="1">
              <a:spLocks noChangeArrowheads="1"/>
            </p:cNvSpPr>
            <p:nvPr/>
          </p:nvSpPr>
          <p:spPr bwMode="auto">
            <a:xfrm>
              <a:off x="2041" y="2223"/>
              <a:ext cx="3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49" name="Text Box 7"/>
            <p:cNvSpPr txBox="1">
              <a:spLocks noChangeArrowheads="1"/>
            </p:cNvSpPr>
            <p:nvPr/>
          </p:nvSpPr>
          <p:spPr bwMode="auto">
            <a:xfrm>
              <a:off x="0" y="2223"/>
              <a:ext cx="6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2550" name="Line 8"/>
            <p:cNvSpPr>
              <a:spLocks noChangeShapeType="1"/>
            </p:cNvSpPr>
            <p:nvPr/>
          </p:nvSpPr>
          <p:spPr bwMode="auto">
            <a:xfrm rot="-3020587">
              <a:off x="-53" y="1588"/>
              <a:ext cx="182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3008313" y="1584325"/>
            <a:ext cx="3351212" cy="1084263"/>
            <a:chOff x="31" y="0"/>
            <a:chExt cx="2111" cy="683"/>
          </a:xfrm>
        </p:grpSpPr>
        <p:sp>
          <p:nvSpPr>
            <p:cNvPr id="22544" name="Line 10"/>
            <p:cNvSpPr>
              <a:spLocks noChangeShapeType="1"/>
            </p:cNvSpPr>
            <p:nvPr/>
          </p:nvSpPr>
          <p:spPr bwMode="auto">
            <a:xfrm rot="-1504955">
              <a:off x="31" y="683"/>
              <a:ext cx="188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Text Box 11"/>
            <p:cNvSpPr txBox="1">
              <a:spLocks noChangeArrowheads="1"/>
            </p:cNvSpPr>
            <p:nvPr/>
          </p:nvSpPr>
          <p:spPr bwMode="auto">
            <a:xfrm>
              <a:off x="1825" y="0"/>
              <a:ext cx="3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2" name="Arc 12"/>
          <p:cNvSpPr/>
          <p:nvPr/>
        </p:nvSpPr>
        <p:spPr bwMode="auto">
          <a:xfrm>
            <a:off x="3678238" y="2667000"/>
            <a:ext cx="288925" cy="285750"/>
          </a:xfrm>
          <a:custGeom>
            <a:avLst/>
            <a:gdLst>
              <a:gd name="T0" fmla="*/ 0 w 21043"/>
              <a:gd name="T1" fmla="*/ 0 h 21600"/>
              <a:gd name="T2" fmla="*/ 2147483647 w 21043"/>
              <a:gd name="T3" fmla="*/ 2147483647 h 21600"/>
              <a:gd name="T4" fmla="*/ 0 w 21043"/>
              <a:gd name="T5" fmla="*/ 2147483647 h 21600"/>
              <a:gd name="T6" fmla="*/ 0 60000 65536"/>
              <a:gd name="T7" fmla="*/ 0 60000 65536"/>
              <a:gd name="T8" fmla="*/ 0 60000 65536"/>
              <a:gd name="T9" fmla="*/ 0 w 21043"/>
              <a:gd name="T10" fmla="*/ 0 h 21600"/>
              <a:gd name="T11" fmla="*/ 21043 w 210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43" h="21600" fill="none" extrusionOk="0">
                <a:moveTo>
                  <a:pt x="-1" y="0"/>
                </a:moveTo>
                <a:cubicBezTo>
                  <a:pt x="10052" y="0"/>
                  <a:pt x="18775" y="6934"/>
                  <a:pt x="21043" y="16726"/>
                </a:cubicBezTo>
              </a:path>
              <a:path w="21043" h="21600" stroke="0" extrusionOk="0">
                <a:moveTo>
                  <a:pt x="-1" y="0"/>
                </a:moveTo>
                <a:cubicBezTo>
                  <a:pt x="10052" y="0"/>
                  <a:pt x="18775" y="6934"/>
                  <a:pt x="21043" y="1672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Arc 13"/>
          <p:cNvSpPr/>
          <p:nvPr/>
        </p:nvSpPr>
        <p:spPr bwMode="auto">
          <a:xfrm>
            <a:off x="4038600" y="2879725"/>
            <a:ext cx="144463" cy="4333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95350" y="3581400"/>
            <a:ext cx="733425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　从一个角的顶点出发，把这个角分成相等的两个角的射线，叫做这个角的平分线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endParaRPr lang="zh-CN" altLang="en-US" sz="2400" b="0" dirty="0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895350" y="4721225"/>
            <a:ext cx="2160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数学语言：</a:t>
            </a:r>
          </a:p>
        </p:txBody>
      </p:sp>
      <p:grpSp>
        <p:nvGrpSpPr>
          <p:cNvPr id="4" name="Group 21"/>
          <p:cNvGrpSpPr/>
          <p:nvPr/>
        </p:nvGrpSpPr>
        <p:grpSpPr bwMode="auto">
          <a:xfrm>
            <a:off x="2667000" y="4795838"/>
            <a:ext cx="5113338" cy="1152525"/>
            <a:chOff x="521" y="2568"/>
            <a:chExt cx="3221" cy="726"/>
          </a:xfrm>
        </p:grpSpPr>
        <p:sp>
          <p:nvSpPr>
            <p:cNvPr id="22539" name="Text Box 16"/>
            <p:cNvSpPr txBox="1">
              <a:spLocks noChangeArrowheads="1"/>
            </p:cNvSpPr>
            <p:nvPr/>
          </p:nvSpPr>
          <p:spPr bwMode="auto">
            <a:xfrm>
              <a:off x="521" y="2568"/>
              <a:ext cx="3221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∵射线</a:t>
              </a:r>
              <a:r>
                <a:rPr lang="en-US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OC</a:t>
              </a: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平分∠</a:t>
              </a:r>
              <a:r>
                <a:rPr lang="en-US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AOB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∴∠</a:t>
              </a:r>
              <a:r>
                <a:rPr lang="en-US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AOC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=∠</a:t>
              </a:r>
              <a:r>
                <a:rPr lang="en-US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BOC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=     ∠</a:t>
              </a:r>
              <a:r>
                <a:rPr lang="en-US" altLang="zh-CN" sz="24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AOB</a:t>
              </a:r>
            </a:p>
          </p:txBody>
        </p:sp>
        <p:grpSp>
          <p:nvGrpSpPr>
            <p:cNvPr id="22540" name="Group 20"/>
            <p:cNvGrpSpPr/>
            <p:nvPr/>
          </p:nvGrpSpPr>
          <p:grpSpPr bwMode="auto">
            <a:xfrm>
              <a:off x="2153" y="2809"/>
              <a:ext cx="272" cy="485"/>
              <a:chOff x="4648" y="3006"/>
              <a:chExt cx="272" cy="485"/>
            </a:xfrm>
          </p:grpSpPr>
          <p:sp>
            <p:nvSpPr>
              <p:cNvPr id="22541" name="Text Box 17"/>
              <p:cNvSpPr txBox="1">
                <a:spLocks noChangeArrowheads="1"/>
              </p:cNvSpPr>
              <p:nvPr/>
            </p:nvSpPr>
            <p:spPr bwMode="auto">
              <a:xfrm>
                <a:off x="4648" y="3006"/>
                <a:ext cx="1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0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2542" name="Text Box 18"/>
              <p:cNvSpPr txBox="1">
                <a:spLocks noChangeArrowheads="1"/>
              </p:cNvSpPr>
              <p:nvPr/>
            </p:nvSpPr>
            <p:spPr bwMode="auto">
              <a:xfrm>
                <a:off x="4648" y="3203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0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2543" name="Line 19"/>
              <p:cNvSpPr>
                <a:spLocks noChangeShapeType="1"/>
              </p:cNvSpPr>
              <p:nvPr/>
            </p:nvSpPr>
            <p:spPr bwMode="auto">
              <a:xfrm>
                <a:off x="4648" y="3249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667000" y="5943600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或∠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AOB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=2∠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AOC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=2∠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BOC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55713" y="914400"/>
            <a:ext cx="5300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类似地：还有角的三等分线</a:t>
            </a:r>
            <a:r>
              <a:rPr lang="en-US" altLang="zh-CN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如图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571750" y="2109788"/>
            <a:ext cx="792163" cy="2376487"/>
          </a:xfrm>
          <a:prstGeom prst="line">
            <a:avLst/>
          </a:prstGeom>
          <a:noFill/>
          <a:ln w="28575">
            <a:solidFill>
              <a:srgbClr val="30160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363913" y="4486275"/>
            <a:ext cx="2879725" cy="0"/>
          </a:xfrm>
          <a:prstGeom prst="line">
            <a:avLst/>
          </a:prstGeom>
          <a:noFill/>
          <a:ln w="28575">
            <a:solidFill>
              <a:srgbClr val="30160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660900" y="2325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3363913" y="2974975"/>
            <a:ext cx="2449512" cy="1511300"/>
          </a:xfrm>
          <a:prstGeom prst="line">
            <a:avLst/>
          </a:prstGeom>
          <a:noFill/>
          <a:ln w="28575">
            <a:solidFill>
              <a:srgbClr val="F7255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3363913" y="2038350"/>
            <a:ext cx="865187" cy="2447925"/>
          </a:xfrm>
          <a:prstGeom prst="line">
            <a:avLst/>
          </a:prstGeom>
          <a:noFill/>
          <a:ln w="28575">
            <a:solidFill>
              <a:srgbClr val="F7255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55938" y="45069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224588" y="45069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08688" y="26336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352925" y="16256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697163" y="17700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 rot="4695773">
            <a:off x="3479800" y="4298950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⌒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 rot="2498192">
            <a:off x="3390900" y="3881438"/>
            <a:ext cx="544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⌒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3076575" y="375285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⌒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976688" y="4025900"/>
            <a:ext cx="36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1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640138" y="3595688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2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165475" y="3490913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3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057400" y="5181600"/>
            <a:ext cx="4899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OB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、</a:t>
            </a:r>
            <a:r>
              <a:rPr lang="zh-CN" altLang="zh-CN" sz="28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OC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是∠</a:t>
            </a:r>
            <a:r>
              <a:rPr lang="zh-CN" altLang="zh-CN" sz="2800" b="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AOD</a:t>
            </a:r>
            <a:r>
              <a:rPr lang="zh-CN" altLang="en-US" sz="28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的三等分线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83534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例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如图，在∠ 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AOC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的内部画射线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OB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，在∠ 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AOC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的外部画射线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OD</a:t>
            </a:r>
            <a:r>
              <a:rPr lang="en-US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∠ 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AOC</a:t>
            </a:r>
            <a:r>
              <a:rPr lang="en-US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是哪两个角的和？ 哪两个角的差？  ∠ 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BOD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是哪两个角的和？哪两个角的差？ 当∠ 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AOB</a:t>
            </a:r>
            <a:r>
              <a:rPr lang="en-US" altLang="zh-CN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 ∠</a:t>
            </a:r>
            <a:r>
              <a:rPr lang="en-US" altLang="zh-CN" sz="2200" b="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COD</a:t>
            </a:r>
            <a:r>
              <a:rPr lang="zh-CN" altLang="en-US" sz="22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时，你能找去其它相等的角吗？</a:t>
            </a:r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400" y="3011488"/>
            <a:ext cx="18446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93988" y="2849563"/>
            <a:ext cx="6005512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由图形可以看出， ∠ 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是∠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的和，又是∠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的差</a:t>
            </a:r>
            <a:r>
              <a:rPr lang="en-US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227388" y="3724275"/>
            <a:ext cx="33702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∠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+∠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51125" y="4721225"/>
            <a:ext cx="63452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同样的，</a:t>
            </a:r>
            <a:endParaRPr lang="en-US" altLang="zh-CN"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zh-CN" altLang="en-US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∠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en-US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zh-CN" altLang="en-US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；∠</a:t>
            </a:r>
            <a:r>
              <a:rPr lang="zh-CN" altLang="en-US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∠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AOD-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AOB.</a:t>
            </a:r>
            <a:endParaRPr lang="zh-CN" altLang="en-US" sz="21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667000" y="5791200"/>
            <a:ext cx="51577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当∠</a:t>
            </a:r>
            <a:r>
              <a:rPr lang="zh-CN" altLang="en-US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= ∠ </a:t>
            </a:r>
            <a:r>
              <a:rPr lang="en-US" altLang="zh-CN" sz="2100" i="1">
                <a:latin typeface="Times New Roman" panose="02020603050405020304" pitchFamily="18" charset="0"/>
                <a:cs typeface="Times New Roman" panose="02020603050405020304" pitchFamily="18" charset="0"/>
              </a:rPr>
              <a:t>COD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146300" y="2813050"/>
            <a:ext cx="752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213100" y="4181475"/>
            <a:ext cx="31305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∠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AOD-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COD.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9"/>
          <p:cNvSpPr txBox="1">
            <a:spLocks noChangeArrowheads="1"/>
          </p:cNvSpPr>
          <p:nvPr/>
        </p:nvSpPr>
        <p:spPr bwMode="auto">
          <a:xfrm>
            <a:off x="1114425" y="1687513"/>
            <a:ext cx="734377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  利用</a:t>
            </a:r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叠合</a:t>
            </a:r>
            <a:r>
              <a:rPr lang="zh-CN" altLang="en-US" sz="2400" b="0">
                <a:solidFill>
                  <a:srgbClr val="301602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的方法，比较借助一副三角尺中不同三角尺的三个角的大小？</a:t>
            </a: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2932113" y="3141663"/>
            <a:ext cx="2233612" cy="2233612"/>
            <a:chOff x="0" y="0"/>
            <a:chExt cx="1407" cy="1407"/>
          </a:xfrm>
        </p:grpSpPr>
        <p:sp>
          <p:nvSpPr>
            <p:cNvPr id="25610" name="Oval 19"/>
            <p:cNvSpPr>
              <a:spLocks noChangeArrowheads="1"/>
            </p:cNvSpPr>
            <p:nvPr/>
          </p:nvSpPr>
          <p:spPr bwMode="auto">
            <a:xfrm>
              <a:off x="772" y="863"/>
              <a:ext cx="317" cy="31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5611" name="Line 20"/>
            <p:cNvSpPr>
              <a:spLocks noChangeShapeType="1"/>
            </p:cNvSpPr>
            <p:nvPr/>
          </p:nvSpPr>
          <p:spPr bwMode="auto">
            <a:xfrm>
              <a:off x="0" y="1407"/>
              <a:ext cx="140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2" name="Line 21"/>
            <p:cNvSpPr>
              <a:spLocks noChangeShapeType="1"/>
            </p:cNvSpPr>
            <p:nvPr/>
          </p:nvSpPr>
          <p:spPr bwMode="auto">
            <a:xfrm flipV="1">
              <a:off x="0" y="0"/>
              <a:ext cx="1407" cy="140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3" name="Line 22"/>
            <p:cNvSpPr>
              <a:spLocks noChangeShapeType="1"/>
            </p:cNvSpPr>
            <p:nvPr/>
          </p:nvSpPr>
          <p:spPr bwMode="auto">
            <a:xfrm>
              <a:off x="1407" y="1"/>
              <a:ext cx="0" cy="14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3"/>
          <p:cNvGrpSpPr/>
          <p:nvPr/>
        </p:nvGrpSpPr>
        <p:grpSpPr bwMode="auto">
          <a:xfrm rot="13486818" flipH="1">
            <a:off x="3797300" y="3284538"/>
            <a:ext cx="1828800" cy="3168650"/>
            <a:chOff x="0" y="0"/>
            <a:chExt cx="1152" cy="1996"/>
          </a:xfrm>
        </p:grpSpPr>
        <p:sp>
          <p:nvSpPr>
            <p:cNvPr id="25606" name="Line 24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152" cy="19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7" name="Line 25"/>
            <p:cNvSpPr>
              <a:spLocks noChangeShapeType="1"/>
            </p:cNvSpPr>
            <p:nvPr/>
          </p:nvSpPr>
          <p:spPr bwMode="auto">
            <a:xfrm flipH="1">
              <a:off x="0" y="1996"/>
              <a:ext cx="113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8" name="Line 26"/>
            <p:cNvSpPr>
              <a:spLocks noChangeShapeType="1"/>
            </p:cNvSpPr>
            <p:nvPr/>
          </p:nvSpPr>
          <p:spPr bwMode="auto">
            <a:xfrm flipV="1">
              <a:off x="0" y="0"/>
              <a:ext cx="0" cy="19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9" name="Oval 27"/>
            <p:cNvSpPr>
              <a:spLocks noChangeArrowheads="1"/>
            </p:cNvSpPr>
            <p:nvPr/>
          </p:nvSpPr>
          <p:spPr bwMode="auto">
            <a:xfrm>
              <a:off x="227" y="1361"/>
              <a:ext cx="389" cy="363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3400" y="1000125"/>
            <a:ext cx="194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做一做：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8153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1.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根据图形求解下列问题：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（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）比较∠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AOB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，∠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AOC, ∠AOD, ∠AOE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的大小，并指出其中的锐角、直角、钝角、平角；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（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）试比较∠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BOC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和∠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DOE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的大小；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</a:t>
            </a:r>
          </a:p>
        </p:txBody>
      </p:sp>
      <p:grpSp>
        <p:nvGrpSpPr>
          <p:cNvPr id="26627" name="组合 48"/>
          <p:cNvGrpSpPr/>
          <p:nvPr/>
        </p:nvGrpSpPr>
        <p:grpSpPr bwMode="auto">
          <a:xfrm>
            <a:off x="6238875" y="2667000"/>
            <a:ext cx="2447925" cy="3721100"/>
            <a:chOff x="6162675" y="1838325"/>
            <a:chExt cx="2447925" cy="3721100"/>
          </a:xfrm>
        </p:grpSpPr>
        <p:sp>
          <p:nvSpPr>
            <p:cNvPr id="26629" name="Line 6"/>
            <p:cNvSpPr>
              <a:spLocks noChangeShapeType="1"/>
            </p:cNvSpPr>
            <p:nvPr/>
          </p:nvSpPr>
          <p:spPr bwMode="auto">
            <a:xfrm>
              <a:off x="6162675" y="3819525"/>
              <a:ext cx="1881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6630" name="组合 47"/>
            <p:cNvGrpSpPr/>
            <p:nvPr/>
          </p:nvGrpSpPr>
          <p:grpSpPr bwMode="auto">
            <a:xfrm>
              <a:off x="6672263" y="1838325"/>
              <a:ext cx="1938337" cy="3721100"/>
              <a:chOff x="6672263" y="1838325"/>
              <a:chExt cx="1938337" cy="3721100"/>
            </a:xfrm>
          </p:grpSpPr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6883400" y="2295525"/>
                <a:ext cx="0" cy="2895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632" name="Group 10"/>
              <p:cNvGrpSpPr/>
              <p:nvPr/>
            </p:nvGrpSpPr>
            <p:grpSpPr bwMode="auto">
              <a:xfrm>
                <a:off x="6883400" y="3603625"/>
                <a:ext cx="215900" cy="215900"/>
                <a:chOff x="3969" y="3702"/>
                <a:chExt cx="136" cy="136"/>
              </a:xfrm>
            </p:grpSpPr>
            <p:sp>
              <p:nvSpPr>
                <p:cNvPr id="26640" name="Line 8"/>
                <p:cNvSpPr>
                  <a:spLocks noChangeShapeType="1"/>
                </p:cNvSpPr>
                <p:nvPr/>
              </p:nvSpPr>
              <p:spPr bwMode="auto">
                <a:xfrm>
                  <a:off x="3969" y="370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41" name="Line 9"/>
                <p:cNvSpPr>
                  <a:spLocks noChangeShapeType="1"/>
                </p:cNvSpPr>
                <p:nvPr/>
              </p:nvSpPr>
              <p:spPr bwMode="auto">
                <a:xfrm>
                  <a:off x="4105" y="3702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6633" name="Line 11"/>
              <p:cNvSpPr>
                <a:spLocks noChangeShapeType="1"/>
              </p:cNvSpPr>
              <p:nvPr/>
            </p:nvSpPr>
            <p:spPr bwMode="auto">
              <a:xfrm flipV="1">
                <a:off x="6883400" y="2600325"/>
                <a:ext cx="793750" cy="1219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4" name="Line 12"/>
              <p:cNvSpPr>
                <a:spLocks noChangeShapeType="1"/>
              </p:cNvSpPr>
              <p:nvPr/>
            </p:nvSpPr>
            <p:spPr bwMode="auto">
              <a:xfrm>
                <a:off x="6883400" y="3819525"/>
                <a:ext cx="639763" cy="1143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5" name="Text Box 13"/>
              <p:cNvSpPr txBox="1">
                <a:spLocks noChangeArrowheads="1"/>
              </p:cNvSpPr>
              <p:nvPr/>
            </p:nvSpPr>
            <p:spPr bwMode="auto">
              <a:xfrm>
                <a:off x="6672263" y="1838325"/>
                <a:ext cx="431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6636" name="Text Box 14"/>
              <p:cNvSpPr txBox="1">
                <a:spLocks noChangeArrowheads="1"/>
              </p:cNvSpPr>
              <p:nvPr/>
            </p:nvSpPr>
            <p:spPr bwMode="auto">
              <a:xfrm>
                <a:off x="7612063" y="2295525"/>
                <a:ext cx="431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6637" name="Text Box 15"/>
              <p:cNvSpPr txBox="1">
                <a:spLocks noChangeArrowheads="1"/>
              </p:cNvSpPr>
              <p:nvPr/>
            </p:nvSpPr>
            <p:spPr bwMode="auto">
              <a:xfrm>
                <a:off x="7962900" y="3590925"/>
                <a:ext cx="6477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6638" name="Text Box 16"/>
              <p:cNvSpPr txBox="1">
                <a:spLocks noChangeArrowheads="1"/>
              </p:cNvSpPr>
              <p:nvPr/>
            </p:nvSpPr>
            <p:spPr bwMode="auto">
              <a:xfrm>
                <a:off x="7454900" y="4873625"/>
                <a:ext cx="28733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6639" name="Text Box 17"/>
              <p:cNvSpPr txBox="1">
                <a:spLocks noChangeArrowheads="1"/>
              </p:cNvSpPr>
              <p:nvPr/>
            </p:nvSpPr>
            <p:spPr bwMode="auto">
              <a:xfrm>
                <a:off x="6726238" y="5102225"/>
                <a:ext cx="5048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E</a:t>
                </a:r>
              </a:p>
            </p:txBody>
          </p:sp>
        </p:grpSp>
      </p:grpSp>
      <p:sp>
        <p:nvSpPr>
          <p:cNvPr id="26628" name="Text Box 14"/>
          <p:cNvSpPr txBox="1">
            <a:spLocks noChangeArrowheads="1"/>
          </p:cNvSpPr>
          <p:nvPr/>
        </p:nvSpPr>
        <p:spPr bwMode="auto">
          <a:xfrm>
            <a:off x="6553200" y="4643438"/>
            <a:ext cx="43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任意多边形 17"/>
          <p:cNvSpPr/>
          <p:nvPr/>
        </p:nvSpPr>
        <p:spPr bwMode="auto">
          <a:xfrm>
            <a:off x="-1588" y="0"/>
            <a:ext cx="5437188" cy="6858000"/>
          </a:xfrm>
          <a:custGeom>
            <a:avLst/>
            <a:gdLst>
              <a:gd name="T0" fmla="*/ 0 w 5437991"/>
              <a:gd name="T1" fmla="*/ 0 h 6858000"/>
              <a:gd name="T2" fmla="*/ 5417975 w 5437991"/>
              <a:gd name="T3" fmla="*/ 0 h 6858000"/>
              <a:gd name="T4" fmla="*/ 1627119 w 5437991"/>
              <a:gd name="T5" fmla="*/ 6858000 h 6858000"/>
              <a:gd name="T6" fmla="*/ 0 w 5437991"/>
              <a:gd name="T7" fmla="*/ 6858000 h 6858000"/>
              <a:gd name="T8" fmla="*/ 0 w 5437991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37991"/>
              <a:gd name="T16" fmla="*/ 0 h 6858000"/>
              <a:gd name="T17" fmla="*/ 5437991 w 5437991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A1D7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9" name="Text Box 20"/>
          <p:cNvSpPr txBox="1">
            <a:spLocks noChangeArrowheads="1"/>
          </p:cNvSpPr>
          <p:nvPr/>
        </p:nvSpPr>
        <p:spPr bwMode="auto">
          <a:xfrm>
            <a:off x="1306513" y="1206500"/>
            <a:ext cx="1811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buFont typeface="Arial" panose="020B0604020202020204" pitchFamily="34" charset="0"/>
              <a:buNone/>
            </a:pPr>
            <a:r>
              <a:rPr lang="zh-CN" altLang="en-US" sz="2400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Contents</a:t>
            </a:r>
          </a:p>
        </p:txBody>
      </p:sp>
      <p:sp>
        <p:nvSpPr>
          <p:cNvPr id="9220" name="文本框 20"/>
          <p:cNvSpPr txBox="1">
            <a:spLocks noChangeArrowheads="1"/>
          </p:cNvSpPr>
          <p:nvPr/>
        </p:nvSpPr>
        <p:spPr bwMode="auto">
          <a:xfrm>
            <a:off x="277813" y="828675"/>
            <a:ext cx="13477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800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目录</a:t>
            </a:r>
          </a:p>
        </p:txBody>
      </p:sp>
      <p:cxnSp>
        <p:nvCxnSpPr>
          <p:cNvPr id="9221" name="直接连接符 22"/>
          <p:cNvCxnSpPr>
            <a:cxnSpLocks noChangeShapeType="1"/>
          </p:cNvCxnSpPr>
          <p:nvPr/>
        </p:nvCxnSpPr>
        <p:spPr bwMode="auto">
          <a:xfrm>
            <a:off x="571500" y="1628775"/>
            <a:ext cx="2430463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2" name="直接连接符 24"/>
          <p:cNvCxnSpPr>
            <a:cxnSpLocks noChangeShapeType="1"/>
          </p:cNvCxnSpPr>
          <p:nvPr/>
        </p:nvCxnSpPr>
        <p:spPr bwMode="auto">
          <a:xfrm>
            <a:off x="1320800" y="534988"/>
            <a:ext cx="0" cy="2124075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椭圆 25"/>
          <p:cNvSpPr>
            <a:spLocks noChangeArrowheads="1"/>
          </p:cNvSpPr>
          <p:nvPr/>
        </p:nvSpPr>
        <p:spPr bwMode="auto">
          <a:xfrm>
            <a:off x="4192588" y="1246188"/>
            <a:ext cx="736600" cy="73501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b="0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9224" name="椭圆 28"/>
          <p:cNvSpPr>
            <a:spLocks noChangeArrowheads="1"/>
          </p:cNvSpPr>
          <p:nvPr/>
        </p:nvSpPr>
        <p:spPr bwMode="auto">
          <a:xfrm>
            <a:off x="3709988" y="2103438"/>
            <a:ext cx="736600" cy="736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b="0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9225" name="椭圆 31"/>
          <p:cNvSpPr>
            <a:spLocks noChangeArrowheads="1"/>
          </p:cNvSpPr>
          <p:nvPr/>
        </p:nvSpPr>
        <p:spPr bwMode="auto">
          <a:xfrm>
            <a:off x="4246563" y="1298575"/>
            <a:ext cx="628650" cy="630238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01</a:t>
            </a:r>
          </a:p>
        </p:txBody>
      </p:sp>
      <p:sp>
        <p:nvSpPr>
          <p:cNvPr id="9226" name="椭圆 32"/>
          <p:cNvSpPr>
            <a:spLocks noChangeArrowheads="1"/>
          </p:cNvSpPr>
          <p:nvPr/>
        </p:nvSpPr>
        <p:spPr bwMode="auto">
          <a:xfrm>
            <a:off x="3762375" y="2157413"/>
            <a:ext cx="630238" cy="62865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02</a:t>
            </a:r>
          </a:p>
        </p:txBody>
      </p:sp>
      <p:grpSp>
        <p:nvGrpSpPr>
          <p:cNvPr id="9227" name="组合 23"/>
          <p:cNvGrpSpPr/>
          <p:nvPr/>
        </p:nvGrpSpPr>
        <p:grpSpPr bwMode="auto">
          <a:xfrm>
            <a:off x="3246438" y="2955925"/>
            <a:ext cx="735012" cy="736600"/>
            <a:chOff x="2986088" y="3314700"/>
            <a:chExt cx="735012" cy="736600"/>
          </a:xfrm>
        </p:grpSpPr>
        <p:sp>
          <p:nvSpPr>
            <p:cNvPr id="9239" name="椭圆 29"/>
            <p:cNvSpPr>
              <a:spLocks noChangeArrowheads="1"/>
            </p:cNvSpPr>
            <p:nvPr/>
          </p:nvSpPr>
          <p:spPr bwMode="auto">
            <a:xfrm>
              <a:off x="2986088" y="3314700"/>
              <a:ext cx="735012" cy="736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9240" name="椭圆 33"/>
            <p:cNvSpPr>
              <a:spLocks noChangeArrowheads="1"/>
            </p:cNvSpPr>
            <p:nvPr/>
          </p:nvSpPr>
          <p:spPr bwMode="auto">
            <a:xfrm>
              <a:off x="3038475" y="3367088"/>
              <a:ext cx="630238" cy="6302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000" b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03</a:t>
              </a:r>
            </a:p>
          </p:txBody>
        </p:sp>
      </p:grpSp>
      <p:grpSp>
        <p:nvGrpSpPr>
          <p:cNvPr id="9228" name="组合 18"/>
          <p:cNvGrpSpPr/>
          <p:nvPr/>
        </p:nvGrpSpPr>
        <p:grpSpPr bwMode="auto">
          <a:xfrm>
            <a:off x="2773363" y="3849688"/>
            <a:ext cx="735012" cy="735012"/>
            <a:chOff x="2513013" y="4183063"/>
            <a:chExt cx="735012" cy="735012"/>
          </a:xfrm>
        </p:grpSpPr>
        <p:sp>
          <p:nvSpPr>
            <p:cNvPr id="9237" name="椭圆 30"/>
            <p:cNvSpPr>
              <a:spLocks noChangeArrowheads="1"/>
            </p:cNvSpPr>
            <p:nvPr/>
          </p:nvSpPr>
          <p:spPr bwMode="auto">
            <a:xfrm>
              <a:off x="2513013" y="4183063"/>
              <a:ext cx="735012" cy="7350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9238" name="椭圆 34"/>
            <p:cNvSpPr>
              <a:spLocks noChangeArrowheads="1"/>
            </p:cNvSpPr>
            <p:nvPr/>
          </p:nvSpPr>
          <p:spPr bwMode="auto">
            <a:xfrm>
              <a:off x="2565400" y="4227513"/>
              <a:ext cx="630238" cy="6302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000" b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04</a:t>
              </a:r>
            </a:p>
          </p:txBody>
        </p:sp>
      </p:grpSp>
      <p:sp>
        <p:nvSpPr>
          <p:cNvPr id="9229" name="文本框 35"/>
          <p:cNvSpPr txBox="1">
            <a:spLocks noChangeArrowheads="1"/>
          </p:cNvSpPr>
          <p:nvPr/>
        </p:nvSpPr>
        <p:spPr bwMode="auto">
          <a:xfrm>
            <a:off x="4929188" y="1428750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旧知回顾</a:t>
            </a:r>
          </a:p>
        </p:txBody>
      </p:sp>
      <p:sp>
        <p:nvSpPr>
          <p:cNvPr id="9230" name="文本框 36"/>
          <p:cNvSpPr txBox="1">
            <a:spLocks noChangeArrowheads="1"/>
          </p:cNvSpPr>
          <p:nvPr/>
        </p:nvSpPr>
        <p:spPr bwMode="auto">
          <a:xfrm>
            <a:off x="4478338" y="2268538"/>
            <a:ext cx="3074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学习目标</a:t>
            </a:r>
          </a:p>
        </p:txBody>
      </p:sp>
      <p:sp>
        <p:nvSpPr>
          <p:cNvPr id="9231" name="文本框 37"/>
          <p:cNvSpPr txBox="1">
            <a:spLocks noChangeArrowheads="1"/>
          </p:cNvSpPr>
          <p:nvPr/>
        </p:nvSpPr>
        <p:spPr bwMode="auto">
          <a:xfrm>
            <a:off x="3975100" y="3182938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新知探究</a:t>
            </a:r>
          </a:p>
        </p:txBody>
      </p:sp>
      <p:sp>
        <p:nvSpPr>
          <p:cNvPr id="9232" name="文本框 38"/>
          <p:cNvSpPr txBox="1">
            <a:spLocks noChangeArrowheads="1"/>
          </p:cNvSpPr>
          <p:nvPr/>
        </p:nvSpPr>
        <p:spPr bwMode="auto">
          <a:xfrm>
            <a:off x="3494088" y="4049713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随堂练习</a:t>
            </a:r>
          </a:p>
        </p:txBody>
      </p:sp>
      <p:grpSp>
        <p:nvGrpSpPr>
          <p:cNvPr id="9233" name="组合 19"/>
          <p:cNvGrpSpPr/>
          <p:nvPr/>
        </p:nvGrpSpPr>
        <p:grpSpPr bwMode="auto">
          <a:xfrm>
            <a:off x="2279650" y="4821238"/>
            <a:ext cx="735013" cy="735012"/>
            <a:chOff x="2513013" y="4183063"/>
            <a:chExt cx="735012" cy="735012"/>
          </a:xfrm>
        </p:grpSpPr>
        <p:sp>
          <p:nvSpPr>
            <p:cNvPr id="9235" name="椭圆 30"/>
            <p:cNvSpPr>
              <a:spLocks noChangeArrowheads="1"/>
            </p:cNvSpPr>
            <p:nvPr/>
          </p:nvSpPr>
          <p:spPr bwMode="auto">
            <a:xfrm>
              <a:off x="2513013" y="4183063"/>
              <a:ext cx="735012" cy="7350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b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9236" name="椭圆 34"/>
            <p:cNvSpPr>
              <a:spLocks noChangeArrowheads="1"/>
            </p:cNvSpPr>
            <p:nvPr/>
          </p:nvSpPr>
          <p:spPr bwMode="auto">
            <a:xfrm>
              <a:off x="2565400" y="4227513"/>
              <a:ext cx="630238" cy="6302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000" b="0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05</a:t>
              </a:r>
            </a:p>
          </p:txBody>
        </p:sp>
      </p:grpSp>
      <p:sp>
        <p:nvSpPr>
          <p:cNvPr id="9234" name="文本框 38"/>
          <p:cNvSpPr txBox="1">
            <a:spLocks noChangeArrowheads="1"/>
          </p:cNvSpPr>
          <p:nvPr/>
        </p:nvSpPr>
        <p:spPr bwMode="auto">
          <a:xfrm>
            <a:off x="3000375" y="4983163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4"/>
          <p:cNvSpPr>
            <a:spLocks noChangeArrowheads="1"/>
          </p:cNvSpPr>
          <p:nvPr/>
        </p:nvSpPr>
        <p:spPr bwMode="auto">
          <a:xfrm>
            <a:off x="381000" y="990600"/>
            <a:ext cx="84582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（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3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）小明通过折叠的方法，使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OD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与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OC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重合，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OE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落在∠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BOC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的内部，所以∠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BOC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大于∠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DOE.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你能理解这种方法吗？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（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4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）请在图中画出小明折叠的折痕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OF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，∠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DOF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与∠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COF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有怎样的大小关系？</a:t>
            </a:r>
          </a:p>
        </p:txBody>
      </p:sp>
      <p:grpSp>
        <p:nvGrpSpPr>
          <p:cNvPr id="27651" name="组合 15"/>
          <p:cNvGrpSpPr/>
          <p:nvPr/>
        </p:nvGrpSpPr>
        <p:grpSpPr bwMode="auto">
          <a:xfrm>
            <a:off x="6238875" y="2755900"/>
            <a:ext cx="2447925" cy="3721100"/>
            <a:chOff x="6162675" y="1838325"/>
            <a:chExt cx="2447925" cy="3721100"/>
          </a:xfrm>
        </p:grpSpPr>
        <p:sp>
          <p:nvSpPr>
            <p:cNvPr id="27653" name="Line 6"/>
            <p:cNvSpPr>
              <a:spLocks noChangeShapeType="1"/>
            </p:cNvSpPr>
            <p:nvPr/>
          </p:nvSpPr>
          <p:spPr bwMode="auto">
            <a:xfrm>
              <a:off x="6162675" y="3819525"/>
              <a:ext cx="1881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654" name="组合 47"/>
            <p:cNvGrpSpPr/>
            <p:nvPr/>
          </p:nvGrpSpPr>
          <p:grpSpPr bwMode="auto">
            <a:xfrm>
              <a:off x="6672263" y="-2269598"/>
              <a:ext cx="1938337" cy="7829023"/>
              <a:chOff x="6672263" y="-2269598"/>
              <a:chExt cx="1938337" cy="7829023"/>
            </a:xfrm>
          </p:grpSpPr>
          <p:sp>
            <p:nvSpPr>
              <p:cNvPr id="27655" name="Line 7"/>
              <p:cNvSpPr>
                <a:spLocks noChangeShapeType="1"/>
              </p:cNvSpPr>
              <p:nvPr/>
            </p:nvSpPr>
            <p:spPr bwMode="auto">
              <a:xfrm>
                <a:off x="6883400" y="2295525"/>
                <a:ext cx="0" cy="2895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7656" name="Group 10"/>
              <p:cNvGrpSpPr/>
              <p:nvPr/>
            </p:nvGrpSpPr>
            <p:grpSpPr bwMode="auto">
              <a:xfrm>
                <a:off x="6883400" y="-2269598"/>
                <a:ext cx="215900" cy="136"/>
                <a:chOff x="3969" y="3702"/>
                <a:chExt cx="136" cy="136"/>
              </a:xfrm>
            </p:grpSpPr>
            <p:sp>
              <p:nvSpPr>
                <p:cNvPr id="27664" name="Line 8"/>
                <p:cNvSpPr>
                  <a:spLocks noChangeShapeType="1"/>
                </p:cNvSpPr>
                <p:nvPr/>
              </p:nvSpPr>
              <p:spPr bwMode="auto">
                <a:xfrm>
                  <a:off x="3969" y="370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665" name="Line 9"/>
                <p:cNvSpPr>
                  <a:spLocks noChangeShapeType="1"/>
                </p:cNvSpPr>
                <p:nvPr/>
              </p:nvSpPr>
              <p:spPr bwMode="auto">
                <a:xfrm>
                  <a:off x="4105" y="3702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657" name="Line 11"/>
              <p:cNvSpPr>
                <a:spLocks noChangeShapeType="1"/>
              </p:cNvSpPr>
              <p:nvPr/>
            </p:nvSpPr>
            <p:spPr bwMode="auto">
              <a:xfrm flipV="1">
                <a:off x="6883400" y="2600325"/>
                <a:ext cx="793750" cy="1219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8" name="Line 12"/>
              <p:cNvSpPr>
                <a:spLocks noChangeShapeType="1"/>
              </p:cNvSpPr>
              <p:nvPr/>
            </p:nvSpPr>
            <p:spPr bwMode="auto">
              <a:xfrm>
                <a:off x="6883400" y="3819525"/>
                <a:ext cx="639763" cy="1143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9" name="Text Box 13"/>
              <p:cNvSpPr txBox="1">
                <a:spLocks noChangeArrowheads="1"/>
              </p:cNvSpPr>
              <p:nvPr/>
            </p:nvSpPr>
            <p:spPr bwMode="auto">
              <a:xfrm>
                <a:off x="6672263" y="1838325"/>
                <a:ext cx="431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7660" name="Text Box 14"/>
              <p:cNvSpPr txBox="1">
                <a:spLocks noChangeArrowheads="1"/>
              </p:cNvSpPr>
              <p:nvPr/>
            </p:nvSpPr>
            <p:spPr bwMode="auto">
              <a:xfrm>
                <a:off x="7612063" y="2295525"/>
                <a:ext cx="431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7661" name="Text Box 15"/>
              <p:cNvSpPr txBox="1">
                <a:spLocks noChangeArrowheads="1"/>
              </p:cNvSpPr>
              <p:nvPr/>
            </p:nvSpPr>
            <p:spPr bwMode="auto">
              <a:xfrm>
                <a:off x="7962900" y="3590925"/>
                <a:ext cx="6477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7662" name="Text Box 16"/>
              <p:cNvSpPr txBox="1">
                <a:spLocks noChangeArrowheads="1"/>
              </p:cNvSpPr>
              <p:nvPr/>
            </p:nvSpPr>
            <p:spPr bwMode="auto">
              <a:xfrm>
                <a:off x="7454900" y="4873625"/>
                <a:ext cx="28733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7663" name="Text Box 17"/>
              <p:cNvSpPr txBox="1">
                <a:spLocks noChangeArrowheads="1"/>
              </p:cNvSpPr>
              <p:nvPr/>
            </p:nvSpPr>
            <p:spPr bwMode="auto">
              <a:xfrm>
                <a:off x="6726238" y="5102225"/>
                <a:ext cx="5048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E</a:t>
                </a:r>
              </a:p>
            </p:txBody>
          </p:sp>
        </p:grpSp>
      </p:grp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6553200" y="46482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56"/>
          <p:cNvSpPr>
            <a:spLocks noChangeArrowheads="1"/>
          </p:cNvSpPr>
          <p:nvPr/>
        </p:nvSpPr>
        <p:spPr bwMode="auto">
          <a:xfrm>
            <a:off x="2419350" y="5480050"/>
            <a:ext cx="321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习题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8.2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，第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、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题．</a:t>
            </a:r>
          </a:p>
        </p:txBody>
      </p:sp>
      <p:grpSp>
        <p:nvGrpSpPr>
          <p:cNvPr id="28675" name="组合 14"/>
          <p:cNvGrpSpPr/>
          <p:nvPr/>
        </p:nvGrpSpPr>
        <p:grpSpPr bwMode="auto">
          <a:xfrm>
            <a:off x="846138" y="5381625"/>
            <a:ext cx="1355725" cy="676275"/>
            <a:chOff x="214283" y="5193447"/>
            <a:chExt cx="1356511" cy="675992"/>
          </a:xfrm>
        </p:grpSpPr>
        <p:pic>
          <p:nvPicPr>
            <p:cNvPr id="28685" name="Picture 2" descr="C:\Documents and Settings\Administrator\Local Settings\Temporary Internet Files\Content.IE5\UV41EZ01\MC900234083[1].wm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4283" y="5193447"/>
              <a:ext cx="1356511" cy="675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6" name="矩形 16"/>
            <p:cNvSpPr>
              <a:spLocks noChangeArrowheads="1"/>
            </p:cNvSpPr>
            <p:nvPr/>
          </p:nvSpPr>
          <p:spPr bwMode="auto">
            <a:xfrm>
              <a:off x="341172" y="5291916"/>
              <a:ext cx="704447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作 业</a:t>
              </a:r>
            </a:p>
          </p:txBody>
        </p:sp>
      </p:grp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877888" y="985838"/>
            <a:ext cx="3197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、角的大小比较方法：</a:t>
            </a:r>
            <a:endParaRPr lang="zh-CN" altLang="zh-CN" sz="2400" b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877888" y="1447800"/>
            <a:ext cx="25003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2、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角的平分线：</a:t>
            </a:r>
            <a:endParaRPr kumimoji="1" lang="en-US" altLang="zh-CN" sz="2400" b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0" name="圆角矩形 9">
            <a:hlinkClick r:id="" action="ppaction://hlinkshowjump?jump=endshow"/>
          </p:cNvPr>
          <p:cNvSpPr/>
          <p:nvPr/>
        </p:nvSpPr>
        <p:spPr>
          <a:xfrm>
            <a:off x="7658100" y="6096000"/>
            <a:ext cx="9525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solidFill>
                  <a:srgbClr val="C00000"/>
                </a:solidFill>
                <a:latin typeface="Times New Roman" panose="02020603050405020304"/>
                <a:ea typeface="黑体" panose="02010609060101010101" pitchFamily="2" charset="-122"/>
                <a:sym typeface="Times New Roman" panose="02020603050405020304"/>
              </a:rPr>
              <a:t>结束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973138" y="2024063"/>
            <a:ext cx="7256462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　从一个角的顶点出发，把这个角分成相等的两个角的射线，叫做这个角的平分线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endParaRPr lang="zh-CN" altLang="en-US" sz="2400" b="0" dirty="0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129088" y="985838"/>
            <a:ext cx="2416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度量法、叠合法</a:t>
            </a:r>
            <a:r>
              <a:rPr lang="en-US" altLang="zh-CN" sz="2400" b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endParaRPr lang="zh-CN" altLang="en-US" sz="2400" b="0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28683" name="Rectangle 5"/>
          <p:cNvSpPr>
            <a:spLocks noChangeArrowheads="1"/>
          </p:cNvSpPr>
          <p:nvPr/>
        </p:nvSpPr>
        <p:spPr bwMode="auto">
          <a:xfrm>
            <a:off x="877888" y="3025775"/>
            <a:ext cx="21859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zh-CN" altLang="zh-CN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、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思想方法：</a:t>
            </a:r>
            <a:endParaRPr kumimoji="1" lang="en-US" altLang="zh-CN" sz="2400" b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325563" y="3733800"/>
            <a:ext cx="6108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这节课，我们感受最深的是</a:t>
            </a: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类比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的数学思想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endParaRPr lang="zh-CN" altLang="en-US" sz="2400" b="0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41" grpId="0" autoUpdateAnimBg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14400" y="819150"/>
            <a:ext cx="4117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试比较线段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、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的长短。</a:t>
            </a: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1187450" y="1158875"/>
            <a:ext cx="2743200" cy="884238"/>
            <a:chOff x="0" y="0"/>
            <a:chExt cx="1728" cy="557"/>
          </a:xfrm>
        </p:grpSpPr>
        <p:grpSp>
          <p:nvGrpSpPr>
            <p:cNvPr id="10264" name="Group 4"/>
            <p:cNvGrpSpPr/>
            <p:nvPr/>
          </p:nvGrpSpPr>
          <p:grpSpPr bwMode="auto">
            <a:xfrm>
              <a:off x="0" y="0"/>
              <a:ext cx="1668" cy="365"/>
              <a:chOff x="0" y="0"/>
              <a:chExt cx="1668" cy="365"/>
            </a:xfrm>
          </p:grpSpPr>
          <p:sp>
            <p:nvSpPr>
              <p:cNvPr id="10267" name="Line 5"/>
              <p:cNvSpPr>
                <a:spLocks noChangeShapeType="1"/>
              </p:cNvSpPr>
              <p:nvPr/>
            </p:nvSpPr>
            <p:spPr bwMode="auto">
              <a:xfrm>
                <a:off x="96" y="269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68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.</a:t>
                </a:r>
              </a:p>
            </p:txBody>
          </p:sp>
          <p:sp>
            <p:nvSpPr>
              <p:cNvPr id="10269" name="Rectangle 7"/>
              <p:cNvSpPr>
                <a:spLocks noChangeArrowheads="1"/>
              </p:cNvSpPr>
              <p:nvPr/>
            </p:nvSpPr>
            <p:spPr bwMode="auto">
              <a:xfrm>
                <a:off x="1488" y="0"/>
                <a:ext cx="1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latin typeface="Times New Roman" panose="02020603050405020304" pitchFamily="18" charset="0"/>
                    <a:ea typeface="黑体" panose="02010609060101010101" pitchFamily="2" charset="-122"/>
                    <a:sym typeface="Times New Roman" panose="02020603050405020304" pitchFamily="18" charset="0"/>
                  </a:rPr>
                  <a:t>.</a:t>
                </a:r>
              </a:p>
            </p:txBody>
          </p:sp>
        </p:grpSp>
        <p:sp>
          <p:nvSpPr>
            <p:cNvPr id="10265" name="Text Box 8"/>
            <p:cNvSpPr txBox="1">
              <a:spLocks noChangeArrowheads="1"/>
            </p:cNvSpPr>
            <p:nvPr/>
          </p:nvSpPr>
          <p:spPr bwMode="auto">
            <a:xfrm>
              <a:off x="0" y="269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66" name="Text Box 9"/>
            <p:cNvSpPr txBox="1">
              <a:spLocks noChangeArrowheads="1"/>
            </p:cNvSpPr>
            <p:nvPr/>
          </p:nvSpPr>
          <p:spPr bwMode="auto">
            <a:xfrm>
              <a:off x="1440" y="269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10244" name="Group 10"/>
          <p:cNvGrpSpPr/>
          <p:nvPr/>
        </p:nvGrpSpPr>
        <p:grpSpPr bwMode="auto">
          <a:xfrm>
            <a:off x="4773613" y="1295400"/>
            <a:ext cx="3276600" cy="811213"/>
            <a:chOff x="0" y="-31"/>
            <a:chExt cx="2064" cy="511"/>
          </a:xfrm>
        </p:grpSpPr>
        <p:sp>
          <p:nvSpPr>
            <p:cNvPr id="10259" name="Line 11"/>
            <p:cNvSpPr>
              <a:spLocks noChangeShapeType="1"/>
            </p:cNvSpPr>
            <p:nvPr/>
          </p:nvSpPr>
          <p:spPr bwMode="auto">
            <a:xfrm>
              <a:off x="96" y="115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Text Box 12"/>
            <p:cNvSpPr txBox="1">
              <a:spLocks noChangeArrowheads="1"/>
            </p:cNvSpPr>
            <p:nvPr/>
          </p:nvSpPr>
          <p:spPr bwMode="auto">
            <a:xfrm>
              <a:off x="0" y="176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61" name="Text Box 13"/>
            <p:cNvSpPr txBox="1">
              <a:spLocks noChangeArrowheads="1"/>
            </p:cNvSpPr>
            <p:nvPr/>
          </p:nvSpPr>
          <p:spPr bwMode="auto">
            <a:xfrm>
              <a:off x="1776" y="19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262" name="Rectangle 14"/>
            <p:cNvSpPr>
              <a:spLocks noChangeArrowheads="1"/>
            </p:cNvSpPr>
            <p:nvPr/>
          </p:nvSpPr>
          <p:spPr bwMode="auto">
            <a:xfrm>
              <a:off x="0" y="-31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2" charset="-122"/>
                  <a:cs typeface="Arial" panose="020B0604020202020204" pitchFamily="34" charset="0"/>
                  <a:sym typeface="Times New Roman" panose="02020603050405020304" pitchFamily="18" charset="0"/>
                </a:rPr>
                <a:t>•</a:t>
              </a:r>
            </a:p>
          </p:txBody>
        </p:sp>
        <p:sp>
          <p:nvSpPr>
            <p:cNvPr id="10263" name="Rectangle 15"/>
            <p:cNvSpPr>
              <a:spLocks noChangeArrowheads="1"/>
            </p:cNvSpPr>
            <p:nvPr/>
          </p:nvSpPr>
          <p:spPr bwMode="auto">
            <a:xfrm>
              <a:off x="1830" y="-29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2" charset="-122"/>
                  <a:cs typeface="Arial" panose="020B0604020202020204" pitchFamily="34" charset="0"/>
                  <a:sym typeface="Times New Roman" panose="02020603050405020304" pitchFamily="18" charset="0"/>
                </a:rPr>
                <a:t>•</a:t>
              </a:r>
            </a:p>
          </p:txBody>
        </p:sp>
      </p:grp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958850" y="2281238"/>
            <a:ext cx="163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(1) </a:t>
            </a: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度量法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898525" y="2730500"/>
            <a:ext cx="75453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用刻度尺量出线段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长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4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cm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，线段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长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4.5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cm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，所以线段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比线段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短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（记作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＜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或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＞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）  </a:t>
            </a: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976313" y="3821113"/>
            <a:ext cx="1582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(2) </a:t>
            </a: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叠合法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955675" y="4354513"/>
            <a:ext cx="727392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将一线段“移动”，使其一端点与另一线段的一端点重合，两线段的另一端点均在同一射线上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  <a:endParaRPr lang="zh-CN" altLang="en-US" sz="2400" b="0" dirty="0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  <p:grpSp>
        <p:nvGrpSpPr>
          <p:cNvPr id="5" name="Group 29"/>
          <p:cNvGrpSpPr/>
          <p:nvPr/>
        </p:nvGrpSpPr>
        <p:grpSpPr bwMode="auto">
          <a:xfrm>
            <a:off x="4440238" y="5729288"/>
            <a:ext cx="2763837" cy="77787"/>
            <a:chOff x="4" y="25"/>
            <a:chExt cx="1008" cy="49"/>
          </a:xfrm>
        </p:grpSpPr>
        <p:sp>
          <p:nvSpPr>
            <p:cNvPr id="10255" name="Line 30"/>
            <p:cNvSpPr>
              <a:spLocks noChangeShapeType="1"/>
            </p:cNvSpPr>
            <p:nvPr/>
          </p:nvSpPr>
          <p:spPr bwMode="auto">
            <a:xfrm>
              <a:off x="48" y="48"/>
              <a:ext cx="9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56" name="Group 31"/>
            <p:cNvGrpSpPr/>
            <p:nvPr/>
          </p:nvGrpSpPr>
          <p:grpSpPr bwMode="auto">
            <a:xfrm>
              <a:off x="4" y="25"/>
              <a:ext cx="1008" cy="49"/>
              <a:chOff x="4" y="25"/>
              <a:chExt cx="1008" cy="49"/>
            </a:xfrm>
          </p:grpSpPr>
          <p:sp>
            <p:nvSpPr>
              <p:cNvPr id="10257" name="Oval 32"/>
              <p:cNvSpPr>
                <a:spLocks noChangeArrowheads="1"/>
              </p:cNvSpPr>
              <p:nvPr/>
            </p:nvSpPr>
            <p:spPr bwMode="auto">
              <a:xfrm>
                <a:off x="4" y="25"/>
                <a:ext cx="48" cy="49"/>
              </a:xfrm>
              <a:prstGeom prst="ellipse">
                <a:avLst/>
              </a:prstGeom>
              <a:solidFill>
                <a:srgbClr val="FCD5A2"/>
              </a:solidFill>
              <a:ln w="9525">
                <a:solidFill>
                  <a:srgbClr val="CC66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0258" name="Oval 33"/>
              <p:cNvSpPr>
                <a:spLocks noChangeArrowheads="1"/>
              </p:cNvSpPr>
              <p:nvPr/>
            </p:nvSpPr>
            <p:spPr bwMode="auto">
              <a:xfrm>
                <a:off x="964" y="25"/>
                <a:ext cx="48" cy="49"/>
              </a:xfrm>
              <a:prstGeom prst="ellipse">
                <a:avLst/>
              </a:prstGeom>
              <a:solidFill>
                <a:srgbClr val="FCD5A2"/>
              </a:solidFill>
              <a:ln w="9525">
                <a:solidFill>
                  <a:srgbClr val="CC66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" name="Group 34"/>
          <p:cNvGrpSpPr/>
          <p:nvPr/>
        </p:nvGrpSpPr>
        <p:grpSpPr bwMode="auto">
          <a:xfrm>
            <a:off x="1335088" y="5713413"/>
            <a:ext cx="2036762" cy="77787"/>
            <a:chOff x="0" y="24"/>
            <a:chExt cx="1008" cy="49"/>
          </a:xfrm>
        </p:grpSpPr>
        <p:sp>
          <p:nvSpPr>
            <p:cNvPr id="10251" name="Line 35"/>
            <p:cNvSpPr>
              <a:spLocks noChangeShapeType="1"/>
            </p:cNvSpPr>
            <p:nvPr/>
          </p:nvSpPr>
          <p:spPr bwMode="auto">
            <a:xfrm>
              <a:off x="48" y="48"/>
              <a:ext cx="9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52" name="Group 36"/>
            <p:cNvGrpSpPr/>
            <p:nvPr/>
          </p:nvGrpSpPr>
          <p:grpSpPr bwMode="auto">
            <a:xfrm>
              <a:off x="0" y="24"/>
              <a:ext cx="1008" cy="49"/>
              <a:chOff x="0" y="24"/>
              <a:chExt cx="1008" cy="49"/>
            </a:xfrm>
          </p:grpSpPr>
          <p:sp>
            <p:nvSpPr>
              <p:cNvPr id="10253" name="Oval 37"/>
              <p:cNvSpPr>
                <a:spLocks noChangeArrowheads="1"/>
              </p:cNvSpPr>
              <p:nvPr/>
            </p:nvSpPr>
            <p:spPr bwMode="auto">
              <a:xfrm>
                <a:off x="0" y="24"/>
                <a:ext cx="48" cy="49"/>
              </a:xfrm>
              <a:prstGeom prst="ellipse">
                <a:avLst/>
              </a:prstGeom>
              <a:solidFill>
                <a:srgbClr val="FF00FF"/>
              </a:solidFill>
              <a:ln w="50800">
                <a:solidFill>
                  <a:srgbClr val="FF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0254" name="Oval 38"/>
              <p:cNvSpPr>
                <a:spLocks noChangeArrowheads="1"/>
              </p:cNvSpPr>
              <p:nvPr/>
            </p:nvSpPr>
            <p:spPr bwMode="auto">
              <a:xfrm>
                <a:off x="960" y="24"/>
                <a:ext cx="48" cy="48"/>
              </a:xfrm>
              <a:prstGeom prst="ellipse">
                <a:avLst/>
              </a:prstGeom>
              <a:solidFill>
                <a:srgbClr val="FF00FF"/>
              </a:solidFill>
              <a:ln w="50800">
                <a:solidFill>
                  <a:srgbClr val="FF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06 2.59259E-6 L 0.34271 2.59259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1335088" y="873125"/>
            <a:ext cx="3748087" cy="719138"/>
            <a:chOff x="0" y="0"/>
            <a:chExt cx="2377" cy="453"/>
          </a:xfrm>
        </p:grpSpPr>
        <p:sp>
          <p:nvSpPr>
            <p:cNvPr id="11304" name="Line 3"/>
            <p:cNvSpPr>
              <a:spLocks noChangeShapeType="1"/>
            </p:cNvSpPr>
            <p:nvPr/>
          </p:nvSpPr>
          <p:spPr bwMode="auto">
            <a:xfrm>
              <a:off x="103" y="362"/>
              <a:ext cx="0" cy="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5" name="Line 4"/>
            <p:cNvSpPr>
              <a:spLocks noChangeShapeType="1"/>
            </p:cNvSpPr>
            <p:nvPr/>
          </p:nvSpPr>
          <p:spPr bwMode="auto">
            <a:xfrm>
              <a:off x="103" y="453"/>
              <a:ext cx="208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6" name="Line 5"/>
            <p:cNvSpPr>
              <a:spLocks noChangeShapeType="1"/>
            </p:cNvSpPr>
            <p:nvPr/>
          </p:nvSpPr>
          <p:spPr bwMode="auto">
            <a:xfrm>
              <a:off x="2190" y="362"/>
              <a:ext cx="0" cy="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7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30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308" name="Text Box 7"/>
            <p:cNvSpPr txBox="1">
              <a:spLocks noChangeArrowheads="1"/>
            </p:cNvSpPr>
            <p:nvPr/>
          </p:nvSpPr>
          <p:spPr bwMode="auto">
            <a:xfrm>
              <a:off x="2086" y="45"/>
              <a:ext cx="29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1335088" y="1447800"/>
            <a:ext cx="2873375" cy="652463"/>
            <a:chOff x="0" y="0"/>
            <a:chExt cx="1810" cy="411"/>
          </a:xfrm>
        </p:grpSpPr>
        <p:sp>
          <p:nvSpPr>
            <p:cNvPr id="11299" name="Line 9"/>
            <p:cNvSpPr>
              <a:spLocks noChangeShapeType="1"/>
            </p:cNvSpPr>
            <p:nvPr/>
          </p:nvSpPr>
          <p:spPr bwMode="auto">
            <a:xfrm>
              <a:off x="103" y="0"/>
              <a:ext cx="0" cy="9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0" name="Line 10"/>
            <p:cNvSpPr>
              <a:spLocks noChangeShapeType="1"/>
            </p:cNvSpPr>
            <p:nvPr/>
          </p:nvSpPr>
          <p:spPr bwMode="auto">
            <a:xfrm>
              <a:off x="103" y="91"/>
              <a:ext cx="154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1" name="Line 11"/>
            <p:cNvSpPr>
              <a:spLocks noChangeShapeType="1"/>
            </p:cNvSpPr>
            <p:nvPr/>
          </p:nvSpPr>
          <p:spPr bwMode="auto">
            <a:xfrm>
              <a:off x="1645" y="0"/>
              <a:ext cx="0" cy="9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2" name="Text Box 12"/>
            <p:cNvSpPr txBox="1">
              <a:spLocks noChangeArrowheads="1"/>
            </p:cNvSpPr>
            <p:nvPr/>
          </p:nvSpPr>
          <p:spPr bwMode="auto">
            <a:xfrm>
              <a:off x="0" y="4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303" name="Text Box 13"/>
            <p:cNvSpPr txBox="1">
              <a:spLocks noChangeArrowheads="1"/>
            </p:cNvSpPr>
            <p:nvPr/>
          </p:nvSpPr>
          <p:spPr bwMode="auto">
            <a:xfrm>
              <a:off x="1509" y="3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926138" y="1236663"/>
            <a:ext cx="1795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32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＞</a:t>
            </a: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</a:p>
        </p:txBody>
      </p:sp>
      <p:grpSp>
        <p:nvGrpSpPr>
          <p:cNvPr id="4" name="Group 15"/>
          <p:cNvGrpSpPr/>
          <p:nvPr/>
        </p:nvGrpSpPr>
        <p:grpSpPr bwMode="auto">
          <a:xfrm>
            <a:off x="1398588" y="2738438"/>
            <a:ext cx="3625850" cy="720725"/>
            <a:chOff x="0" y="0"/>
            <a:chExt cx="2284" cy="454"/>
          </a:xfrm>
        </p:grpSpPr>
        <p:sp>
          <p:nvSpPr>
            <p:cNvPr id="11290" name="Line 16"/>
            <p:cNvSpPr>
              <a:spLocks noChangeShapeType="1"/>
            </p:cNvSpPr>
            <p:nvPr/>
          </p:nvSpPr>
          <p:spPr bwMode="auto">
            <a:xfrm>
              <a:off x="58" y="409"/>
              <a:ext cx="0" cy="4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Line 17"/>
            <p:cNvSpPr>
              <a:spLocks noChangeShapeType="1"/>
            </p:cNvSpPr>
            <p:nvPr/>
          </p:nvSpPr>
          <p:spPr bwMode="auto">
            <a:xfrm>
              <a:off x="58" y="454"/>
              <a:ext cx="204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Line 18"/>
            <p:cNvSpPr>
              <a:spLocks noChangeShapeType="1"/>
            </p:cNvSpPr>
            <p:nvPr/>
          </p:nvSpPr>
          <p:spPr bwMode="auto">
            <a:xfrm>
              <a:off x="2099" y="363"/>
              <a:ext cx="0" cy="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Text Box 19"/>
            <p:cNvSpPr txBox="1">
              <a:spLocks noChangeArrowheads="1"/>
            </p:cNvSpPr>
            <p:nvPr/>
          </p:nvSpPr>
          <p:spPr bwMode="auto">
            <a:xfrm>
              <a:off x="0" y="46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94" name="Text Box 20"/>
            <p:cNvSpPr txBox="1">
              <a:spLocks noChangeArrowheads="1"/>
            </p:cNvSpPr>
            <p:nvPr/>
          </p:nvSpPr>
          <p:spPr bwMode="auto">
            <a:xfrm>
              <a:off x="1995" y="0"/>
              <a:ext cx="28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95" name="Line 21"/>
            <p:cNvSpPr>
              <a:spLocks noChangeShapeType="1"/>
            </p:cNvSpPr>
            <p:nvPr/>
          </p:nvSpPr>
          <p:spPr bwMode="auto">
            <a:xfrm>
              <a:off x="58" y="318"/>
              <a:ext cx="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6" name="Line 22"/>
            <p:cNvSpPr>
              <a:spLocks noChangeShapeType="1"/>
            </p:cNvSpPr>
            <p:nvPr/>
          </p:nvSpPr>
          <p:spPr bwMode="auto">
            <a:xfrm>
              <a:off x="58" y="363"/>
              <a:ext cx="0" cy="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Line 23"/>
            <p:cNvSpPr>
              <a:spLocks noChangeShapeType="1"/>
            </p:cNvSpPr>
            <p:nvPr/>
          </p:nvSpPr>
          <p:spPr bwMode="auto">
            <a:xfrm>
              <a:off x="58" y="454"/>
              <a:ext cx="204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8" name="Line 24"/>
            <p:cNvSpPr>
              <a:spLocks noChangeShapeType="1"/>
            </p:cNvSpPr>
            <p:nvPr/>
          </p:nvSpPr>
          <p:spPr bwMode="auto">
            <a:xfrm>
              <a:off x="2099" y="409"/>
              <a:ext cx="0" cy="4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6"/>
          <p:cNvGrpSpPr/>
          <p:nvPr/>
        </p:nvGrpSpPr>
        <p:grpSpPr bwMode="auto">
          <a:xfrm>
            <a:off x="1417638" y="3387725"/>
            <a:ext cx="3646487" cy="650875"/>
            <a:chOff x="0" y="0"/>
            <a:chExt cx="2297" cy="410"/>
          </a:xfrm>
        </p:grpSpPr>
        <p:sp>
          <p:nvSpPr>
            <p:cNvPr id="11285" name="Text Box 27"/>
            <p:cNvSpPr txBox="1">
              <a:spLocks noChangeArrowheads="1"/>
            </p:cNvSpPr>
            <p:nvPr/>
          </p:nvSpPr>
          <p:spPr bwMode="auto">
            <a:xfrm>
              <a:off x="0" y="45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86" name="Text Box 28"/>
            <p:cNvSpPr txBox="1">
              <a:spLocks noChangeArrowheads="1"/>
            </p:cNvSpPr>
            <p:nvPr/>
          </p:nvSpPr>
          <p:spPr bwMode="auto">
            <a:xfrm>
              <a:off x="1996" y="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1287" name="Line 29"/>
            <p:cNvSpPr>
              <a:spLocks noChangeShapeType="1"/>
            </p:cNvSpPr>
            <p:nvPr/>
          </p:nvSpPr>
          <p:spPr bwMode="auto">
            <a:xfrm>
              <a:off x="46" y="0"/>
              <a:ext cx="0" cy="4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8" name="Line 30"/>
            <p:cNvSpPr>
              <a:spLocks noChangeShapeType="1"/>
            </p:cNvSpPr>
            <p:nvPr/>
          </p:nvSpPr>
          <p:spPr bwMode="auto">
            <a:xfrm>
              <a:off x="46" y="45"/>
              <a:ext cx="2041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9" name="Line 31"/>
            <p:cNvSpPr>
              <a:spLocks noChangeShapeType="1"/>
            </p:cNvSpPr>
            <p:nvPr/>
          </p:nvSpPr>
          <p:spPr bwMode="auto">
            <a:xfrm>
              <a:off x="2087" y="0"/>
              <a:ext cx="0" cy="4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5926138" y="2949575"/>
            <a:ext cx="1862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AB=CD</a:t>
            </a:r>
          </a:p>
        </p:txBody>
      </p:sp>
      <p:grpSp>
        <p:nvGrpSpPr>
          <p:cNvPr id="6" name="Group 33"/>
          <p:cNvGrpSpPr/>
          <p:nvPr/>
        </p:nvGrpSpPr>
        <p:grpSpPr bwMode="auto">
          <a:xfrm>
            <a:off x="1354138" y="4633913"/>
            <a:ext cx="3527425" cy="654050"/>
            <a:chOff x="-73" y="-4"/>
            <a:chExt cx="2222" cy="412"/>
          </a:xfrm>
        </p:grpSpPr>
        <p:sp>
          <p:nvSpPr>
            <p:cNvPr id="11280" name="Line 34"/>
            <p:cNvSpPr>
              <a:spLocks noChangeShapeType="1"/>
            </p:cNvSpPr>
            <p:nvPr/>
          </p:nvSpPr>
          <p:spPr bwMode="auto">
            <a:xfrm>
              <a:off x="58" y="363"/>
              <a:ext cx="0" cy="4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Line 35"/>
            <p:cNvSpPr>
              <a:spLocks noChangeShapeType="1"/>
            </p:cNvSpPr>
            <p:nvPr/>
          </p:nvSpPr>
          <p:spPr bwMode="auto">
            <a:xfrm>
              <a:off x="58" y="408"/>
              <a:ext cx="19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Line 36"/>
            <p:cNvSpPr>
              <a:spLocks noChangeShapeType="1"/>
            </p:cNvSpPr>
            <p:nvPr/>
          </p:nvSpPr>
          <p:spPr bwMode="auto">
            <a:xfrm>
              <a:off x="2008" y="363"/>
              <a:ext cx="0" cy="4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Text Box 38"/>
            <p:cNvSpPr txBox="1">
              <a:spLocks noChangeArrowheads="1"/>
            </p:cNvSpPr>
            <p:nvPr/>
          </p:nvSpPr>
          <p:spPr bwMode="auto">
            <a:xfrm>
              <a:off x="-73" y="-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84" name="Text Box 39"/>
            <p:cNvSpPr txBox="1">
              <a:spLocks noChangeArrowheads="1"/>
            </p:cNvSpPr>
            <p:nvPr/>
          </p:nvSpPr>
          <p:spPr bwMode="auto">
            <a:xfrm>
              <a:off x="1860" y="0"/>
              <a:ext cx="28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7" name="Group 40"/>
          <p:cNvGrpSpPr/>
          <p:nvPr/>
        </p:nvGrpSpPr>
        <p:grpSpPr bwMode="auto">
          <a:xfrm>
            <a:off x="1490663" y="5143500"/>
            <a:ext cx="4202112" cy="792163"/>
            <a:chOff x="0" y="0"/>
            <a:chExt cx="2647" cy="499"/>
          </a:xfrm>
        </p:grpSpPr>
        <p:sp>
          <p:nvSpPr>
            <p:cNvPr id="11275" name="Line 41"/>
            <p:cNvSpPr>
              <a:spLocks noChangeShapeType="1"/>
            </p:cNvSpPr>
            <p:nvPr/>
          </p:nvSpPr>
          <p:spPr bwMode="auto">
            <a:xfrm>
              <a:off x="45" y="46"/>
              <a:ext cx="0" cy="4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Line 42"/>
            <p:cNvSpPr>
              <a:spLocks noChangeShapeType="1"/>
            </p:cNvSpPr>
            <p:nvPr/>
          </p:nvSpPr>
          <p:spPr bwMode="auto">
            <a:xfrm>
              <a:off x="45" y="91"/>
              <a:ext cx="244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Line 43"/>
            <p:cNvSpPr>
              <a:spLocks noChangeShapeType="1"/>
            </p:cNvSpPr>
            <p:nvPr/>
          </p:nvSpPr>
          <p:spPr bwMode="auto">
            <a:xfrm>
              <a:off x="2494" y="0"/>
              <a:ext cx="0" cy="9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Text Box 44"/>
            <p:cNvSpPr txBox="1">
              <a:spLocks noChangeArrowheads="1"/>
            </p:cNvSpPr>
            <p:nvPr/>
          </p:nvSpPr>
          <p:spPr bwMode="auto">
            <a:xfrm>
              <a:off x="0" y="13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279" name="Text Box 45"/>
            <p:cNvSpPr txBox="1">
              <a:spLocks noChangeArrowheads="1"/>
            </p:cNvSpPr>
            <p:nvPr/>
          </p:nvSpPr>
          <p:spPr bwMode="auto">
            <a:xfrm>
              <a:off x="2346" y="134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986463" y="4714875"/>
            <a:ext cx="1971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</a:t>
            </a:r>
            <a:r>
              <a:rPr lang="zh-CN" altLang="en-US" sz="32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＜</a:t>
            </a:r>
            <a:r>
              <a:rPr lang="en-US" altLang="zh-CN" sz="32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31" grpId="0" autoUpdateAnimBg="0"/>
      <p:bldP spid="4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028700" y="1905000"/>
            <a:ext cx="7277100" cy="2895600"/>
          </a:xfrm>
          <a:prstGeom prst="roundRect">
            <a:avLst>
              <a:gd name="adj" fmla="val 7478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学会用“叠合法”比较角的大小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知道角的和、差、倍、分的关系，会用几何语言表述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知道角的平分线的定义，并会用几何语言表述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800100" y="903288"/>
            <a:ext cx="75438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 问题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有一天学生张虎和王鹏各带了一把折扇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如图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),</a:t>
            </a: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下面是他们的一段对话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28713" y="2332038"/>
            <a:ext cx="689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张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我的折扇大一些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所以我的折扇的角也大一些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28713" y="2895600"/>
            <a:ext cx="6729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王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我的折扇长一些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所以我的折扇的角也大一些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00138" y="4000500"/>
            <a:ext cx="3059112" cy="1752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3886200"/>
            <a:ext cx="3124200" cy="198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00138" y="1181100"/>
            <a:ext cx="3059112" cy="1752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1066800"/>
            <a:ext cx="3124200" cy="198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473200" y="3768725"/>
            <a:ext cx="3011488" cy="1531938"/>
          </a:xfrm>
          <a:prstGeom prst="wedgeRoundRectCallout">
            <a:avLst>
              <a:gd name="adj1" fmla="val 50644"/>
              <a:gd name="adj2" fmla="val -91894"/>
              <a:gd name="adj3" fmla="val 16667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同学们</a:t>
            </a:r>
            <a:r>
              <a:rPr lang="en-US" altLang="zh-CN" sz="2800" b="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800" b="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你们有办法帮他们进行判断吗</a:t>
            </a:r>
            <a:r>
              <a:rPr lang="en-US" altLang="zh-CN" sz="2800" b="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?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2657475" y="2770188"/>
            <a:ext cx="1698625" cy="285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 flipV="1">
            <a:off x="827088" y="2743200"/>
            <a:ext cx="1839912" cy="555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6354763" y="1844675"/>
            <a:ext cx="1657350" cy="9826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 flipV="1">
            <a:off x="4648200" y="1844675"/>
            <a:ext cx="1714500" cy="954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27088" y="5029200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84425" y="5172075"/>
            <a:ext cx="34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B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243388" y="516255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C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595813" y="41338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248400" y="5267325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E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888288" y="4041775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F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265363" y="5867400"/>
            <a:ext cx="461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怎样比较∠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ABC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和∠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DEF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的大小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82638" y="838200"/>
            <a:ext cx="170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角的比较</a:t>
            </a:r>
            <a:r>
              <a:rPr lang="en-US" altLang="zh-CN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66775" y="1298575"/>
            <a:ext cx="7348538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    请同学们任意画出两个角比较一下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,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并讨论你们的比较方法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708025" y="3375025"/>
            <a:ext cx="3459163" cy="2339975"/>
            <a:chOff x="0" y="0"/>
            <a:chExt cx="2179" cy="1474"/>
          </a:xfrm>
        </p:grpSpPr>
        <p:sp>
          <p:nvSpPr>
            <p:cNvPr id="15374" name="Line 5"/>
            <p:cNvSpPr>
              <a:spLocks noChangeShapeType="1"/>
            </p:cNvSpPr>
            <p:nvPr/>
          </p:nvSpPr>
          <p:spPr bwMode="auto">
            <a:xfrm>
              <a:off x="178" y="1248"/>
              <a:ext cx="192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75" name="Line 6"/>
            <p:cNvSpPr>
              <a:spLocks noChangeShapeType="1"/>
            </p:cNvSpPr>
            <p:nvPr/>
          </p:nvSpPr>
          <p:spPr bwMode="auto">
            <a:xfrm flipV="1">
              <a:off x="178" y="240"/>
              <a:ext cx="1440" cy="100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0" y="1222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77" name="Text Box 8"/>
            <p:cNvSpPr txBox="1">
              <a:spLocks noChangeArrowheads="1"/>
            </p:cNvSpPr>
            <p:nvPr/>
          </p:nvSpPr>
          <p:spPr bwMode="auto">
            <a:xfrm>
              <a:off x="1158" y="0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78" name="Text Box 9"/>
            <p:cNvSpPr txBox="1">
              <a:spLocks noChangeArrowheads="1"/>
            </p:cNvSpPr>
            <p:nvPr/>
          </p:nvSpPr>
          <p:spPr bwMode="auto">
            <a:xfrm>
              <a:off x="1747" y="1222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0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4751388" y="3249613"/>
            <a:ext cx="3532187" cy="2335212"/>
            <a:chOff x="0" y="0"/>
            <a:chExt cx="2225" cy="1471"/>
          </a:xfrm>
        </p:grpSpPr>
        <p:sp>
          <p:nvSpPr>
            <p:cNvPr id="15369" name="Line 11"/>
            <p:cNvSpPr>
              <a:spLocks noChangeShapeType="1"/>
            </p:cNvSpPr>
            <p:nvPr/>
          </p:nvSpPr>
          <p:spPr bwMode="auto">
            <a:xfrm>
              <a:off x="172" y="1248"/>
              <a:ext cx="1920" cy="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70" name="Line 12"/>
            <p:cNvSpPr>
              <a:spLocks noChangeShapeType="1"/>
            </p:cNvSpPr>
            <p:nvPr/>
          </p:nvSpPr>
          <p:spPr bwMode="auto">
            <a:xfrm flipV="1">
              <a:off x="172" y="240"/>
              <a:ext cx="1440" cy="1008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0" y="1217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1203" y="0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1793" y="1219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954088" y="2433638"/>
            <a:ext cx="1789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你的方法有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: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2720975" y="2430463"/>
            <a:ext cx="208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(1)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叠合法比较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4932363" y="2430463"/>
            <a:ext cx="215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(2)</a:t>
            </a: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 度量法比较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4087813" y="2755900"/>
            <a:ext cx="3221037" cy="2730500"/>
            <a:chOff x="0" y="0"/>
            <a:chExt cx="1440" cy="1155"/>
          </a:xfrm>
        </p:grpSpPr>
        <p:sp>
          <p:nvSpPr>
            <p:cNvPr id="16398" name="Text Box 3"/>
            <p:cNvSpPr txBox="1">
              <a:spLocks noChangeArrowheads="1"/>
            </p:cNvSpPr>
            <p:nvPr/>
          </p:nvSpPr>
          <p:spPr bwMode="auto">
            <a:xfrm>
              <a:off x="1152" y="960"/>
              <a:ext cx="28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B</a:t>
              </a:r>
              <a:endParaRPr lang="zh-CN" altLang="en-US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399" name="Text Box 4"/>
            <p:cNvSpPr txBox="1">
              <a:spLocks noChangeArrowheads="1"/>
            </p:cNvSpPr>
            <p:nvPr/>
          </p:nvSpPr>
          <p:spPr bwMode="auto">
            <a:xfrm>
              <a:off x="1008" y="0"/>
              <a:ext cx="24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A</a:t>
              </a:r>
              <a:endParaRPr lang="zh-CN" altLang="en-US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400" name="Text Box 5"/>
            <p:cNvSpPr txBox="1">
              <a:spLocks noChangeArrowheads="1"/>
            </p:cNvSpPr>
            <p:nvPr/>
          </p:nvSpPr>
          <p:spPr bwMode="auto">
            <a:xfrm>
              <a:off x="0" y="864"/>
              <a:ext cx="432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i="1"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O</a:t>
              </a:r>
              <a:endParaRPr lang="zh-CN" altLang="en-US" sz="240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401" name="Line 6"/>
            <p:cNvSpPr>
              <a:spLocks noChangeShapeType="1"/>
            </p:cNvSpPr>
            <p:nvPr/>
          </p:nvSpPr>
          <p:spPr bwMode="auto">
            <a:xfrm>
              <a:off x="192" y="960"/>
              <a:ext cx="110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02" name="Line 7"/>
            <p:cNvSpPr>
              <a:spLocks noChangeShapeType="1"/>
            </p:cNvSpPr>
            <p:nvPr/>
          </p:nvSpPr>
          <p:spPr bwMode="auto">
            <a:xfrm flipV="1">
              <a:off x="192" y="240"/>
              <a:ext cx="1008" cy="72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928688" y="1276350"/>
            <a:ext cx="5843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1.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将两个角的顶点及一边重合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942975" y="1824038"/>
            <a:ext cx="625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2.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两个角的另一边落在重合一边的同侧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928688" y="2357438"/>
            <a:ext cx="625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3.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由两个角的另一边的位置确定两个角的大小</a:t>
            </a:r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928688" y="757238"/>
            <a:ext cx="171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叠合法</a:t>
            </a:r>
          </a:p>
        </p:txBody>
      </p:sp>
      <p:grpSp>
        <p:nvGrpSpPr>
          <p:cNvPr id="3" name="Group 12"/>
          <p:cNvGrpSpPr/>
          <p:nvPr/>
        </p:nvGrpSpPr>
        <p:grpSpPr bwMode="auto">
          <a:xfrm>
            <a:off x="1042988" y="3068638"/>
            <a:ext cx="2743200" cy="2366962"/>
            <a:chOff x="0" y="0"/>
            <a:chExt cx="1728" cy="1491"/>
          </a:xfrm>
        </p:grpSpPr>
        <p:sp>
          <p:nvSpPr>
            <p:cNvPr id="16393" name="Line 13"/>
            <p:cNvSpPr>
              <a:spLocks noChangeShapeType="1"/>
            </p:cNvSpPr>
            <p:nvPr/>
          </p:nvSpPr>
          <p:spPr bwMode="auto">
            <a:xfrm>
              <a:off x="288" y="1248"/>
              <a:ext cx="1248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4" name="Line 14"/>
            <p:cNvSpPr>
              <a:spLocks noChangeShapeType="1"/>
            </p:cNvSpPr>
            <p:nvPr/>
          </p:nvSpPr>
          <p:spPr bwMode="auto">
            <a:xfrm flipV="1">
              <a:off x="288" y="144"/>
              <a:ext cx="720" cy="110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5" name="Text Box 15"/>
            <p:cNvSpPr txBox="1">
              <a:spLocks noChangeArrowheads="1"/>
            </p:cNvSpPr>
            <p:nvPr/>
          </p:nvSpPr>
          <p:spPr bwMode="auto">
            <a:xfrm>
              <a:off x="0" y="1152"/>
              <a:ext cx="2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C</a:t>
              </a:r>
              <a:endPara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396" name="Text Box 16"/>
            <p:cNvSpPr txBox="1">
              <a:spLocks noChangeArrowheads="1"/>
            </p:cNvSpPr>
            <p:nvPr/>
          </p:nvSpPr>
          <p:spPr bwMode="auto">
            <a:xfrm>
              <a:off x="1440" y="1200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D</a:t>
              </a:r>
              <a:endPara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16397" name="Text Box 17"/>
            <p:cNvSpPr txBox="1">
              <a:spLocks noChangeArrowheads="1"/>
            </p:cNvSpPr>
            <p:nvPr/>
          </p:nvSpPr>
          <p:spPr bwMode="auto">
            <a:xfrm>
              <a:off x="576" y="0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Times New Roman" panose="02020603050405020304" pitchFamily="18" charset="0"/>
                </a:rPr>
                <a:t>E</a:t>
              </a:r>
              <a:endPara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2895600" y="5638800"/>
            <a:ext cx="260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∠</a:t>
            </a:r>
            <a:r>
              <a:rPr lang="en-GB" altLang="en-US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ECD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＞∠</a:t>
            </a:r>
            <a:r>
              <a:rPr lang="en-GB" altLang="en-US" sz="2400" b="0" i="1">
                <a:latin typeface="Times New Roman" panose="02020603050405020304" pitchFamily="18" charset="0"/>
                <a:ea typeface="黑体" panose="02010609060101010101" pitchFamily="2" charset="-122"/>
                <a:sym typeface="Times New Roman" panose="02020603050405020304" pitchFamily="18" charset="0"/>
              </a:rPr>
              <a:t>AOB</a:t>
            </a:r>
            <a:endParaRPr lang="zh-CN" altLang="en-US" sz="2400" b="0" i="1">
              <a:latin typeface="Times New Roman" panose="02020603050405020304" pitchFamily="18" charset="0"/>
              <a:ea typeface="黑体" panose="0201060906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54785E-7 L 0.33038 -0.002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utoUpdateAnimBg="0"/>
      <p:bldP spid="51" grpId="0" autoUpdateAnimBg="0"/>
      <p:bldP spid="52" grpId="0" autoUpdateAnimBg="0"/>
      <p:bldP spid="6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b13b749a3e2ef795e27b057cf36dda264faa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《垂线》新授课课件yanshi</Template>
  <TotalTime>0</TotalTime>
  <Words>1080</Words>
  <Application>Microsoft Office PowerPoint</Application>
  <PresentationFormat>全屏显示(4:3)</PresentationFormat>
  <Paragraphs>204</Paragraphs>
  <Slides>21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2014-12-31T07:57:00Z</dcterms:created>
  <dcterms:modified xsi:type="dcterms:W3CDTF">2023-01-16T15:59:37Z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2546B5FCE4744B6DB97F5960FD137F5D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