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256" r:id="rId2"/>
    <p:sldId id="289" r:id="rId3"/>
    <p:sldId id="261" r:id="rId4"/>
    <p:sldId id="294" r:id="rId5"/>
    <p:sldId id="295" r:id="rId6"/>
    <p:sldId id="306" r:id="rId7"/>
    <p:sldId id="307" r:id="rId8"/>
    <p:sldId id="308" r:id="rId9"/>
    <p:sldId id="309" r:id="rId10"/>
    <p:sldId id="310" r:id="rId11"/>
    <p:sldId id="311" r:id="rId12"/>
    <p:sldId id="274" r:id="rId13"/>
    <p:sldId id="316" r:id="rId14"/>
    <p:sldId id="317" r:id="rId15"/>
    <p:sldId id="318" r:id="rId16"/>
    <p:sldId id="319" r:id="rId17"/>
    <p:sldId id="320" r:id="rId18"/>
    <p:sldId id="321" r:id="rId19"/>
    <p:sldId id="322" r:id="rId20"/>
    <p:sldId id="323" r:id="rId21"/>
    <p:sldId id="324" r:id="rId22"/>
    <p:sldId id="325" r:id="rId23"/>
    <p:sldId id="326" r:id="rId24"/>
    <p:sldId id="327" r:id="rId25"/>
    <p:sldId id="328" r:id="rId26"/>
    <p:sldId id="287" r:id="rId27"/>
    <p:sldId id="258" r:id="rId28"/>
  </p:sldIdLst>
  <p:sldSz cx="9144000" cy="5143500" type="screen16x9"/>
  <p:notesSz cx="6858000" cy="9144000"/>
  <p:custDataLst>
    <p:tags r:id="rId31"/>
  </p:custDataLst>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30" d="100"/>
          <a:sy n="130" d="100"/>
        </p:scale>
        <p:origin x="-1074" y="-348"/>
      </p:cViewPr>
      <p:guideLst>
        <p:guide orient="horz" pos="1620"/>
        <p:guide pos="2880"/>
      </p:guideLst>
    </p:cSldViewPr>
  </p:slideViewPr>
  <p:notesTextViewPr>
    <p:cViewPr>
      <p:scale>
        <a:sx n="1" d="1"/>
        <a:sy n="1" d="1"/>
      </p:scale>
      <p:origin x="0" y="0"/>
    </p:cViewPr>
  </p:notesTextViewPr>
  <p:notesViewPr>
    <p:cSldViewPr snapToGrid="0">
      <p:cViewPr varScale="1">
        <p:scale>
          <a:sx n="53" d="100"/>
          <a:sy n="53" d="100"/>
        </p:scale>
        <p:origin x="2648" y="4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1B4A61C-6C9E-4571-98AB-DCE859B0FB7B}"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B93E652-97E8-4E43-81D4-B2F97C751BAD}"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B23CFE-E85A-4CB1-B388-FD452395EFF5}"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13E388-8A17-44FA-AE8B-AAB64D77357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313E388-8A17-44FA-AE8B-AAB64D773570}" type="slidenum">
              <a:rPr lang="zh-CN" altLang="en-US" smtClean="0"/>
              <a:t>12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28650" y="2112502"/>
            <a:ext cx="5486400" cy="980456"/>
          </a:xfrm>
        </p:spPr>
        <p:txBody>
          <a:bodyPr/>
          <a:lstStyle>
            <a:lvl1pPr algn="ctr">
              <a:defRPr/>
            </a:lvl1pPr>
          </a:lstStyle>
          <a:p>
            <a:r>
              <a:rPr lang="zh-CN" altLang="en-US"/>
              <a:t>单击此处编辑母版标题样式</a:t>
            </a:r>
          </a:p>
        </p:txBody>
      </p:sp>
      <p:sp>
        <p:nvSpPr>
          <p:cNvPr id="3" name="日期占位符 2"/>
          <p:cNvSpPr>
            <a:spLocks noGrp="1"/>
          </p:cNvSpPr>
          <p:nvPr>
            <p:ph type="dt" sz="half" idx="10"/>
          </p:nvPr>
        </p:nvSpPr>
        <p:spPr/>
        <p:txBody>
          <a:bodyPr/>
          <a:lstStyle/>
          <a:p>
            <a:fld id="{C34FCE23-231B-4CFE-A76F-252AEF0EE017}" type="datetimeFigureOut">
              <a:rPr lang="zh-CN" altLang="en-US" smtClean="0"/>
              <a:t>2023-01-16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F6536A5-DAEE-4F65-B2D5-30A7A77F84CB}" type="slidenum">
              <a:rPr lang="zh-CN" altLang="en-US" smtClean="0"/>
              <a:t>‹#›</a:t>
            </a:fld>
            <a:endParaRPr lang="zh-CN" altLang="en-US"/>
          </a:p>
        </p:txBody>
      </p:sp>
      <p:sp>
        <p:nvSpPr>
          <p:cNvPr id="9" name="副标题 2"/>
          <p:cNvSpPr>
            <a:spLocks noGrp="1"/>
          </p:cNvSpPr>
          <p:nvPr>
            <p:ph type="subTitle" idx="1"/>
          </p:nvPr>
        </p:nvSpPr>
        <p:spPr>
          <a:xfrm>
            <a:off x="628650" y="3092958"/>
            <a:ext cx="5486400" cy="569738"/>
          </a:xfrm>
        </p:spPr>
        <p:txBody>
          <a:bodyPr/>
          <a:lstStyle>
            <a:lvl1pPr marL="0" indent="0" algn="ctr">
              <a:buNone/>
              <a:defRPr sz="21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自定义版式">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28650" y="0"/>
            <a:ext cx="7886700" cy="610362"/>
          </a:xfrm>
        </p:spPr>
        <p:txBody>
          <a:bodyPr anchor="ctr" anchorCtr="0">
            <a:normAutofit/>
          </a:bodyPr>
          <a:lstStyle>
            <a:lvl1pPr algn="ctr">
              <a:defRPr sz="3000">
                <a:solidFill>
                  <a:schemeClr val="tx1">
                    <a:lumMod val="75000"/>
                    <a:lumOff val="25000"/>
                  </a:schemeClr>
                </a:solidFill>
              </a:defRPr>
            </a:lvl1pPr>
          </a:lstStyle>
          <a:p>
            <a:r>
              <a:rPr lang="zh-CN" altLang="en-US"/>
              <a:t>单击此处编辑母版标题样式</a:t>
            </a:r>
          </a:p>
        </p:txBody>
      </p:sp>
      <p:sp>
        <p:nvSpPr>
          <p:cNvPr id="19" name="内容占位符 2"/>
          <p:cNvSpPr>
            <a:spLocks noGrp="1"/>
          </p:cNvSpPr>
          <p:nvPr>
            <p:ph idx="1"/>
          </p:nvPr>
        </p:nvSpPr>
        <p:spPr>
          <a:xfrm>
            <a:off x="628650" y="857251"/>
            <a:ext cx="7886700" cy="3775472"/>
          </a:xfrm>
        </p:spPr>
        <p:txBody>
          <a:bodyPr/>
          <a:lstStyle>
            <a:lvl1pPr marL="0" indent="0">
              <a:lnSpc>
                <a:spcPct val="100000"/>
              </a:lnSpc>
              <a:buNone/>
              <a:defRPr/>
            </a:lvl1pPr>
            <a:lvl2pPr marL="342900" indent="0">
              <a:lnSpc>
                <a:spcPct val="100000"/>
              </a:lnSpc>
              <a:buNone/>
              <a:defRPr/>
            </a:lvl2pPr>
            <a:lvl3pPr>
              <a:lnSpc>
                <a:spcPct val="100000"/>
              </a:lnSpc>
              <a:defRPr>
                <a:solidFill>
                  <a:schemeClr val="tx1">
                    <a:lumMod val="65000"/>
                    <a:lumOff val="35000"/>
                  </a:schemeClr>
                </a:solidFill>
                <a:latin typeface="黑体" panose="02010609060101010101" pitchFamily="49" charset="-122"/>
                <a:ea typeface="黑体" panose="02010609060101010101" pitchFamily="49" charset="-122"/>
              </a:defRPr>
            </a:lvl3pPr>
            <a:lvl4pPr>
              <a:defRPr>
                <a:latin typeface="楷体" panose="02010609060101010101" pitchFamily="49" charset="-122"/>
                <a:ea typeface="楷体" panose="02010609060101010101" pitchFamily="49" charset="-122"/>
              </a:defRPr>
            </a:lvl4pPr>
            <a:lvl5pPr>
              <a:defRPr>
                <a:latin typeface="楷体" panose="02010609060101010101" pitchFamily="49" charset="-122"/>
                <a:ea typeface="楷体" panose="02010609060101010101" pitchFamily="49" charset="-122"/>
              </a:defRPr>
            </a:lvl5pPr>
          </a:lstStyle>
          <a:p>
            <a:pPr lvl="0"/>
            <a:r>
              <a:rPr lang="zh-CN" altLang="en-US"/>
              <a:t>单击此处编辑母版文本样式</a:t>
            </a:r>
          </a:p>
          <a:p>
            <a:pPr lvl="1"/>
            <a:r>
              <a:rPr lang="zh-CN" altLang="en-US"/>
              <a:t>第二级</a:t>
            </a:r>
          </a:p>
          <a:p>
            <a:pPr lvl="2"/>
            <a:r>
              <a:rPr lang="zh-CN" altLang="en-US"/>
              <a:t>第三级</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143000" y="1659636"/>
            <a:ext cx="5104638" cy="972836"/>
          </a:xfrm>
        </p:spPr>
        <p:txBody>
          <a:bodyPr anchor="ctr" anchorCtr="0"/>
          <a:lstStyle>
            <a:lvl1pPr algn="ctr">
              <a:defRPr sz="4500">
                <a:solidFill>
                  <a:schemeClr val="tx1">
                    <a:lumMod val="65000"/>
                    <a:lumOff val="35000"/>
                  </a:schemeClr>
                </a:solidFill>
              </a:defRPr>
            </a:lvl1pPr>
          </a:lstStyle>
          <a:p>
            <a:r>
              <a:rPr lang="zh-CN" altLang="en-US"/>
              <a:t>再 见</a:t>
            </a:r>
          </a:p>
        </p:txBody>
      </p:sp>
      <p:sp>
        <p:nvSpPr>
          <p:cNvPr id="4" name="日期占位符 3"/>
          <p:cNvSpPr>
            <a:spLocks noGrp="1"/>
          </p:cNvSpPr>
          <p:nvPr>
            <p:ph type="dt" sz="half" idx="10"/>
          </p:nvPr>
        </p:nvSpPr>
        <p:spPr/>
        <p:txBody>
          <a:bodyPr/>
          <a:lstStyle>
            <a:lvl1pPr>
              <a:defRPr>
                <a:solidFill>
                  <a:schemeClr val="tx1"/>
                </a:solidFill>
              </a:defRPr>
            </a:lvl1pPr>
          </a:lstStyle>
          <a:p>
            <a:fld id="{C34FCE23-231B-4CFE-A76F-252AEF0EE017}" type="datetimeFigureOut">
              <a:rPr lang="zh-CN" altLang="en-US" smtClean="0"/>
              <a:t>2023-01-16</a:t>
            </a:fld>
            <a:endParaRPr lang="zh-CN" altLang="en-US"/>
          </a:p>
        </p:txBody>
      </p:sp>
      <p:sp>
        <p:nvSpPr>
          <p:cNvPr id="5" name="页脚占位符 4"/>
          <p:cNvSpPr>
            <a:spLocks noGrp="1"/>
          </p:cNvSpPr>
          <p:nvPr>
            <p:ph type="ftr" sz="quarter" idx="11"/>
          </p:nvPr>
        </p:nvSpPr>
        <p:spPr/>
        <p:txBody>
          <a:bodyPr/>
          <a:lstStyle>
            <a:lvl1pPr>
              <a:defRPr>
                <a:solidFill>
                  <a:schemeClr val="tx1"/>
                </a:solidFill>
              </a:defRPr>
            </a:lvl1pPr>
          </a:lstStyle>
          <a:p>
            <a:endParaRPr lang="zh-CN" altLang="en-US"/>
          </a:p>
        </p:txBody>
      </p:sp>
      <p:sp>
        <p:nvSpPr>
          <p:cNvPr id="6" name="灯片编号占位符 5"/>
          <p:cNvSpPr>
            <a:spLocks noGrp="1"/>
          </p:cNvSpPr>
          <p:nvPr>
            <p:ph type="sldNum" sz="quarter" idx="12"/>
          </p:nvPr>
        </p:nvSpPr>
        <p:spPr/>
        <p:txBody>
          <a:bodyPr/>
          <a:lstStyle>
            <a:lvl1pPr>
              <a:defRPr>
                <a:solidFill>
                  <a:schemeClr val="tx1"/>
                </a:solidFill>
              </a:defRPr>
            </a:lvl1pPr>
          </a:lstStyle>
          <a:p>
            <a:fld id="{BF6536A5-DAEE-4F65-B2D5-30A7A77F84CB}"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34FCE23-231B-4CFE-A76F-252AEF0EE017}" type="datetimeFigureOut">
              <a:rPr lang="zh-CN" altLang="en-US" smtClean="0"/>
              <a:t>2023-01-16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F6536A5-DAEE-4F65-B2D5-30A7A77F84CB}"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34FCE23-231B-4CFE-A76F-252AEF0EE017}" type="datetimeFigureOut">
              <a:rPr lang="zh-CN" altLang="en-US" smtClean="0"/>
              <a:t>2023-01-16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F6536A5-DAEE-4F65-B2D5-30A7A77F84CB}"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cstate="email">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112502"/>
            <a:ext cx="7886700" cy="980456"/>
          </a:xfrm>
          <a:prstGeom prst="rect">
            <a:avLst/>
          </a:prstGeom>
        </p:spPr>
        <p:txBody>
          <a:bodyPr vert="horz" lIns="68580" tIns="34290" rIns="68580" bIns="3429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3092958"/>
            <a:ext cx="7886700" cy="1145286"/>
          </a:xfrm>
          <a:prstGeom prst="rect">
            <a:avLst/>
          </a:prstGeom>
        </p:spPr>
        <p:txBody>
          <a:bodyPr vert="horz" lIns="68580" tIns="34290" rIns="68580" bIns="34290" rtlCol="0">
            <a:normAutofit/>
          </a:bodyPr>
          <a:lstStyle/>
          <a:p>
            <a:pPr lvl="0"/>
            <a:r>
              <a:rPr lang="zh-CN" altLang="en-US"/>
              <a:t>单击此处编辑母版文本样式</a:t>
            </a:r>
          </a:p>
          <a:p>
            <a:pPr lvl="1"/>
            <a:r>
              <a:rPr lang="zh-CN" altLang="en-US"/>
              <a:t>第二级</a:t>
            </a:r>
          </a:p>
          <a:p>
            <a:pPr lvl="2"/>
            <a:endParaRPr lang="zh-CN" altLang="en-US"/>
          </a:p>
        </p:txBody>
      </p:sp>
      <p:sp>
        <p:nvSpPr>
          <p:cNvPr id="4" name="日期占位符 3"/>
          <p:cNvSpPr>
            <a:spLocks noGrp="1"/>
          </p:cNvSpPr>
          <p:nvPr>
            <p:ph type="dt" sz="half" idx="2"/>
          </p:nvPr>
        </p:nvSpPr>
        <p:spPr>
          <a:xfrm>
            <a:off x="628650" y="4767263"/>
            <a:ext cx="2057400" cy="273844"/>
          </a:xfrm>
          <a:prstGeom prst="rect">
            <a:avLst/>
          </a:prstGeom>
        </p:spPr>
        <p:txBody>
          <a:bodyPr vert="horz" lIns="68580" tIns="34290" rIns="68580" bIns="34290" rtlCol="0" anchor="ctr"/>
          <a:lstStyle>
            <a:lvl1pPr algn="l">
              <a:defRPr sz="900">
                <a:solidFill>
                  <a:schemeClr val="tx1">
                    <a:tint val="75000"/>
                  </a:schemeClr>
                </a:solidFill>
              </a:defRPr>
            </a:lvl1pPr>
          </a:lstStyle>
          <a:p>
            <a:fld id="{C34FCE23-231B-4CFE-A76F-252AEF0EE017}" type="datetimeFigureOut">
              <a:rPr lang="zh-CN" altLang="en-US" smtClean="0"/>
              <a:t>2023-01-16</a:t>
            </a:fld>
            <a:endParaRPr lang="zh-CN" altLang="en-US"/>
          </a:p>
        </p:txBody>
      </p:sp>
      <p:sp>
        <p:nvSpPr>
          <p:cNvPr id="5" name="页脚占位符 4"/>
          <p:cNvSpPr>
            <a:spLocks noGrp="1"/>
          </p:cNvSpPr>
          <p:nvPr>
            <p:ph type="ftr" sz="quarter" idx="3"/>
          </p:nvPr>
        </p:nvSpPr>
        <p:spPr>
          <a:xfrm>
            <a:off x="3028950" y="4767263"/>
            <a:ext cx="3086100" cy="273844"/>
          </a:xfrm>
          <a:prstGeom prst="rect">
            <a:avLst/>
          </a:prstGeom>
        </p:spPr>
        <p:txBody>
          <a:bodyPr vert="horz" lIns="68580" tIns="34290" rIns="68580" bIns="3429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68580" tIns="34290" rIns="68580" bIns="34290" rtlCol="0" anchor="ctr"/>
          <a:lstStyle>
            <a:lvl1pPr algn="r">
              <a:defRPr sz="900">
                <a:solidFill>
                  <a:schemeClr val="tx1">
                    <a:tint val="75000"/>
                  </a:schemeClr>
                </a:solidFill>
              </a:defRPr>
            </a:lvl1pPr>
          </a:lstStyle>
          <a:p>
            <a:fld id="{BF6536A5-DAEE-4F65-B2D5-30A7A77F84C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p:txStyles>
    <p:titleStyle>
      <a:lvl1pPr algn="l" defTabSz="685800" rtl="0" eaLnBrk="1" latinLnBrk="0" hangingPunct="1">
        <a:lnSpc>
          <a:spcPct val="100000"/>
        </a:lnSpc>
        <a:spcBef>
          <a:spcPct val="0"/>
        </a:spcBef>
        <a:buNone/>
        <a:defRPr sz="3300" b="1" kern="1200" baseline="0">
          <a:solidFill>
            <a:schemeClr val="tx1">
              <a:lumMod val="65000"/>
              <a:lumOff val="35000"/>
            </a:schemeClr>
          </a:solidFill>
          <a:latin typeface="Times New Roman" panose="02020603050405020304" pitchFamily="18" charset="0"/>
          <a:ea typeface="黑体" panose="02010609060101010101" pitchFamily="49" charset="-122"/>
          <a:cs typeface="+mj-cs"/>
        </a:defRPr>
      </a:lvl1pPr>
    </p:titleStyle>
    <p:bodyStyle>
      <a:lvl1pPr marL="171450" indent="-171450" algn="l" defTabSz="685800" rtl="0" eaLnBrk="1" latinLnBrk="0" hangingPunct="1">
        <a:lnSpc>
          <a:spcPct val="100000"/>
        </a:lnSpc>
        <a:spcBef>
          <a:spcPts val="750"/>
        </a:spcBef>
        <a:buFont typeface="Arial" panose="020B0604020202020204" pitchFamily="34" charset="0"/>
        <a:buChar char="•"/>
        <a:defRPr sz="2100" kern="1200" baseline="0">
          <a:solidFill>
            <a:schemeClr val="tx1">
              <a:lumMod val="65000"/>
              <a:lumOff val="35000"/>
            </a:schemeClr>
          </a:solidFill>
          <a:latin typeface="Times New Roman" panose="02020603050405020304" pitchFamily="18" charset="0"/>
          <a:ea typeface="黑体" panose="02010609060101010101" pitchFamily="49" charset="-122"/>
          <a:cs typeface="+mn-cs"/>
        </a:defRPr>
      </a:lvl1pPr>
      <a:lvl2pPr marL="514350" indent="-171450" algn="l" defTabSz="685800" rtl="0" eaLnBrk="1" latinLnBrk="0" hangingPunct="1">
        <a:lnSpc>
          <a:spcPct val="100000"/>
        </a:lnSpc>
        <a:spcBef>
          <a:spcPts val="375"/>
        </a:spcBef>
        <a:buFont typeface="Arial" panose="020B0604020202020204" pitchFamily="34" charset="0"/>
        <a:buChar char="•"/>
        <a:defRPr sz="1800" kern="1200" baseline="0">
          <a:solidFill>
            <a:schemeClr val="tx1">
              <a:lumMod val="65000"/>
              <a:lumOff val="35000"/>
            </a:schemeClr>
          </a:solidFill>
          <a:latin typeface="Times New Roman" panose="02020603050405020304" pitchFamily="18" charset="0"/>
          <a:ea typeface="黑体" panose="02010609060101010101" pitchFamily="49" charset="-122"/>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400"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Box 17"/>
          <p:cNvSpPr txBox="1"/>
          <p:nvPr/>
        </p:nvSpPr>
        <p:spPr>
          <a:xfrm>
            <a:off x="0" y="824453"/>
            <a:ext cx="9144000" cy="438581"/>
          </a:xfrm>
          <a:prstGeom prst="rect">
            <a:avLst/>
          </a:prstGeom>
          <a:noFill/>
          <a:ln w="9525">
            <a:noFill/>
          </a:ln>
        </p:spPr>
        <p:txBody>
          <a:bodyPr wrap="square" lIns="68580" tIns="34290" rIns="68580" bIns="34290">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indent="0" algn="ctr" defTabSz="342900">
              <a:lnSpc>
                <a:spcPct val="100000"/>
              </a:lnSpc>
              <a:spcBef>
                <a:spcPct val="0"/>
              </a:spcBef>
              <a:buNone/>
            </a:pPr>
            <a:r>
              <a:rPr lang="en-US" altLang="zh-CN" sz="2400" b="1" dirty="0">
                <a:solidFill>
                  <a:schemeClr val="tx1">
                    <a:lumMod val="65000"/>
                    <a:lumOff val="35000"/>
                  </a:schemeClr>
                </a:solidFill>
                <a:latin typeface="+mj-lt"/>
                <a:ea typeface="黑体" panose="02010609060101010101" pitchFamily="49" charset="-122"/>
                <a:cs typeface="+mj-lt"/>
              </a:rPr>
              <a:t>Module 5  Look after yourself</a:t>
            </a:r>
            <a:endParaRPr lang="en-US" sz="2400" b="1" dirty="0">
              <a:solidFill>
                <a:schemeClr val="tx1">
                  <a:lumMod val="65000"/>
                  <a:lumOff val="35000"/>
                </a:schemeClr>
              </a:solidFill>
              <a:latin typeface="+mj-lt"/>
              <a:ea typeface="黑体" panose="02010609060101010101" pitchFamily="49" charset="-122"/>
              <a:cs typeface="+mj-lt"/>
            </a:endParaRPr>
          </a:p>
        </p:txBody>
      </p:sp>
      <p:sp>
        <p:nvSpPr>
          <p:cNvPr id="4" name="文本框 3"/>
          <p:cNvSpPr txBox="1"/>
          <p:nvPr/>
        </p:nvSpPr>
        <p:spPr>
          <a:xfrm>
            <a:off x="0" y="1634244"/>
            <a:ext cx="9144000" cy="1107996"/>
          </a:xfrm>
          <a:prstGeom prst="rect">
            <a:avLst/>
          </a:prstGeom>
          <a:noFill/>
        </p:spPr>
        <p:txBody>
          <a:bodyPr wrap="square" lIns="68580" tIns="34290" rIns="68580" bIns="34290" rtlCol="0" anchor="t">
            <a:spAutoFit/>
          </a:bodyPr>
          <a:lstStyle/>
          <a:p>
            <a:pPr indent="200025" algn="ctr">
              <a:lnSpc>
                <a:spcPct val="150000"/>
              </a:lnSpc>
            </a:pPr>
            <a:r>
              <a:rPr lang="zh-CN" altLang="en-US" sz="4500" b="1" dirty="0">
                <a:solidFill>
                  <a:schemeClr val="tx1">
                    <a:lumMod val="65000"/>
                    <a:lumOff val="35000"/>
                  </a:schemeClr>
                </a:solidFill>
                <a:latin typeface="+mj-lt"/>
                <a:cs typeface="+mj-lt"/>
              </a:rPr>
              <a:t> </a:t>
            </a:r>
            <a:r>
              <a:rPr lang="en-US" altLang="zh-CN" sz="4500" b="1" dirty="0">
                <a:solidFill>
                  <a:schemeClr val="tx1">
                    <a:lumMod val="65000"/>
                    <a:lumOff val="35000"/>
                  </a:schemeClr>
                </a:solidFill>
                <a:latin typeface="+mj-lt"/>
                <a:ea typeface="黑体" panose="02010609060101010101" pitchFamily="49" charset="-122"/>
                <a:cs typeface="+mj-lt"/>
                <a:sym typeface="+mn-ea"/>
              </a:rPr>
              <a:t>Unit 2  </a:t>
            </a:r>
            <a:r>
              <a:rPr lang="en-US" altLang="zh-CN" sz="4500" b="1" dirty="0">
                <a:solidFill>
                  <a:schemeClr val="tx1">
                    <a:lumMod val="65000"/>
                    <a:lumOff val="35000"/>
                  </a:schemeClr>
                </a:solidFill>
                <a:latin typeface="+mj-lt"/>
                <a:ea typeface="黑体" panose="02010609060101010101" pitchFamily="49" charset="-122"/>
                <a:sym typeface="+mn-ea"/>
              </a:rPr>
              <a:t>Get off the sofa!</a:t>
            </a:r>
            <a:endParaRPr lang="zh-CN" altLang="en-US" sz="4500" b="1" dirty="0">
              <a:solidFill>
                <a:schemeClr val="tx1">
                  <a:lumMod val="65000"/>
                  <a:lumOff val="35000"/>
                </a:schemeClr>
              </a:solidFill>
              <a:latin typeface="+mj-lt"/>
              <a:ea typeface="黑体" panose="02010609060101010101" pitchFamily="49" charset="-122"/>
              <a:cs typeface="+mj-lt"/>
            </a:endParaRPr>
          </a:p>
        </p:txBody>
      </p:sp>
      <p:sp>
        <p:nvSpPr>
          <p:cNvPr id="5" name="矩形 4"/>
          <p:cNvSpPr/>
          <p:nvPr/>
        </p:nvSpPr>
        <p:spPr>
          <a:xfrm>
            <a:off x="0" y="4121449"/>
            <a:ext cx="9144000" cy="407035"/>
          </a:xfrm>
          <a:prstGeom prst="rect">
            <a:avLst/>
          </a:prstGeom>
        </p:spPr>
        <p:txBody>
          <a:bodyPr wrap="square" lIns="68580" tIns="34290" rIns="68580" bIns="34290">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8" name="Text Box 5"/>
          <p:cNvSpPr txBox="1"/>
          <p:nvPr/>
        </p:nvSpPr>
        <p:spPr>
          <a:xfrm>
            <a:off x="1397794" y="2260283"/>
            <a:ext cx="7043261" cy="623248"/>
          </a:xfrm>
          <a:prstGeom prst="rect">
            <a:avLst/>
          </a:prstGeom>
          <a:noFill/>
          <a:ln w="9525">
            <a:noFill/>
          </a:ln>
        </p:spPr>
        <p:txBody>
          <a:bodyPr wrap="square" lIns="68580" tIns="34290" rIns="68580" bIns="34290" anchor="t">
            <a:spAutoFit/>
          </a:bodyPr>
          <a:lstStyle/>
          <a:p>
            <a:pPr eaLnBrk="0" hangingPunct="0">
              <a:lnSpc>
                <a:spcPct val="150000"/>
              </a:lnSpc>
            </a:pPr>
            <a:r>
              <a:rPr lang="en-US" altLang="zh-CN" sz="2400" b="1">
                <a:solidFill>
                  <a:schemeClr val="tx1">
                    <a:lumMod val="65000"/>
                    <a:lumOff val="35000"/>
                  </a:schemeClr>
                </a:solidFill>
                <a:latin typeface="+mj-lt"/>
                <a:ea typeface="黑体" panose="02010609060101010101" pitchFamily="49" charset="-122"/>
                <a:cs typeface="+mj-lt"/>
              </a:rPr>
              <a:t>Think of more rules and examples of your own.</a:t>
            </a:r>
          </a:p>
        </p:txBody>
      </p:sp>
      <p:sp>
        <p:nvSpPr>
          <p:cNvPr id="2" name="标题 1"/>
          <p:cNvSpPr>
            <a:spLocks noGrp="1"/>
          </p:cNvSpPr>
          <p:nvPr>
            <p:ph type="ctrTitle"/>
          </p:nvPr>
        </p:nvSpPr>
        <p:spPr>
          <a:xfrm>
            <a:off x="554355" y="17145"/>
            <a:ext cx="7886700" cy="617220"/>
          </a:xfrm>
        </p:spPr>
        <p:txBody>
          <a:bodyPr/>
          <a:lstStyle/>
          <a:p>
            <a:r>
              <a:rPr lang="zh-CN" altLang="en-US"/>
              <a:t>课堂操练</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2" name="Text Box 5"/>
          <p:cNvSpPr txBox="1"/>
          <p:nvPr/>
        </p:nvSpPr>
        <p:spPr>
          <a:xfrm>
            <a:off x="1722596" y="1776413"/>
            <a:ext cx="6018848" cy="1522571"/>
          </a:xfrm>
          <a:prstGeom prst="rect">
            <a:avLst/>
          </a:prstGeom>
          <a:noFill/>
          <a:ln w="9525">
            <a:noFill/>
          </a:ln>
        </p:spPr>
        <p:txBody>
          <a:bodyPr wrap="square" lIns="68580" tIns="34290" rIns="68580" bIns="34290" anchor="t">
            <a:spAutoFit/>
          </a:bodyPr>
          <a:lstStyle/>
          <a:p>
            <a:pPr eaLnBrk="0" hangingPunct="0">
              <a:lnSpc>
                <a:spcPct val="150000"/>
              </a:lnSpc>
            </a:pPr>
            <a:r>
              <a:rPr lang="en-US" altLang="zh-CN" sz="2100" b="1">
                <a:solidFill>
                  <a:schemeClr val="tx1">
                    <a:lumMod val="65000"/>
                    <a:lumOff val="35000"/>
                  </a:schemeClr>
                </a:solidFill>
                <a:latin typeface="+mj-lt"/>
                <a:ea typeface="黑体" panose="02010609060101010101" pitchFamily="49" charset="-122"/>
                <a:cs typeface="+mj-lt"/>
              </a:rPr>
              <a:t>Write a passage called </a:t>
            </a:r>
            <a:r>
              <a:rPr lang="en-US" altLang="zh-CN" sz="2100" b="1" i="1">
                <a:solidFill>
                  <a:schemeClr val="tx1">
                    <a:lumMod val="65000"/>
                    <a:lumOff val="35000"/>
                  </a:schemeClr>
                </a:solidFill>
                <a:latin typeface="+mj-lt"/>
                <a:ea typeface="黑体" panose="02010609060101010101" pitchFamily="49" charset="-122"/>
                <a:cs typeface="+mj-lt"/>
              </a:rPr>
              <a:t>My rules for a healthy life</a:t>
            </a:r>
            <a:r>
              <a:rPr lang="en-US" altLang="zh-CN" sz="2100" b="1">
                <a:solidFill>
                  <a:schemeClr val="tx1">
                    <a:lumMod val="65000"/>
                    <a:lumOff val="35000"/>
                  </a:schemeClr>
                </a:solidFill>
                <a:latin typeface="+mj-lt"/>
                <a:ea typeface="黑体" panose="02010609060101010101" pitchFamily="49" charset="-122"/>
                <a:cs typeface="+mj-lt"/>
              </a:rPr>
              <a:t>. Include the rules and examples you have written in  Activities 5 and 6.</a:t>
            </a:r>
          </a:p>
        </p:txBody>
      </p:sp>
      <p:sp>
        <p:nvSpPr>
          <p:cNvPr id="2" name="标题 1"/>
          <p:cNvSpPr>
            <a:spLocks noGrp="1"/>
          </p:cNvSpPr>
          <p:nvPr>
            <p:ph type="ctrTitle"/>
          </p:nvPr>
        </p:nvSpPr>
        <p:spPr>
          <a:xfrm>
            <a:off x="554355" y="17145"/>
            <a:ext cx="7886700" cy="617220"/>
          </a:xfrm>
        </p:spPr>
        <p:txBody>
          <a:bodyPr/>
          <a:lstStyle/>
          <a:p>
            <a:r>
              <a:rPr lang="zh-CN" altLang="en-US"/>
              <a:t>课堂操练</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9" name="TextBox 19"/>
          <p:cNvSpPr txBox="1"/>
          <p:nvPr/>
        </p:nvSpPr>
        <p:spPr>
          <a:xfrm>
            <a:off x="2136220" y="1567816"/>
            <a:ext cx="3874294" cy="345281"/>
          </a:xfrm>
          <a:prstGeom prst="rect">
            <a:avLst/>
          </a:prstGeom>
          <a:noFill/>
          <a:ln w="9525">
            <a:noFill/>
          </a:ln>
        </p:spPr>
        <p:txBody>
          <a:bodyPr lIns="68580" tIns="34290" rIns="68580" bIns="34290" anchor="t">
            <a:spAutoFit/>
          </a:bodyPr>
          <a:lstStyle/>
          <a:p>
            <a:r>
              <a:rPr lang="en-US" altLang="zh-CN" sz="1800" b="1" dirty="0">
                <a:solidFill>
                  <a:schemeClr val="tx1">
                    <a:lumMod val="65000"/>
                    <a:lumOff val="35000"/>
                  </a:schemeClr>
                </a:solidFill>
                <a:latin typeface="Times New Roman" panose="02020603050405020304" pitchFamily="18" charset="0"/>
                <a:ea typeface="黑体" panose="02010609060101010101" pitchFamily="49" charset="-122"/>
              </a:rPr>
              <a:t>1. thanks to </a:t>
            </a:r>
            <a:r>
              <a:rPr lang="zh-CN" altLang="en-US" sz="1800" b="1" dirty="0">
                <a:solidFill>
                  <a:schemeClr val="tx1">
                    <a:lumMod val="65000"/>
                    <a:lumOff val="35000"/>
                  </a:schemeClr>
                </a:solidFill>
                <a:latin typeface="Times New Roman" panose="02020603050405020304" pitchFamily="18" charset="0"/>
                <a:ea typeface="黑体" panose="02010609060101010101" pitchFamily="49" charset="-122"/>
              </a:rPr>
              <a:t>幸亏；由于；多亏</a:t>
            </a:r>
          </a:p>
        </p:txBody>
      </p:sp>
      <p:sp>
        <p:nvSpPr>
          <p:cNvPr id="8209" name="矩形 20"/>
          <p:cNvSpPr>
            <a:spLocks noChangeArrowheads="1"/>
          </p:cNvSpPr>
          <p:nvPr/>
        </p:nvSpPr>
        <p:spPr bwMode="auto">
          <a:xfrm>
            <a:off x="2414111" y="1913096"/>
            <a:ext cx="5201841" cy="844847"/>
          </a:xfrm>
          <a:prstGeom prst="rect">
            <a:avLst/>
          </a:prstGeom>
          <a:noFill/>
          <a:ln>
            <a:noFill/>
          </a:ln>
        </p:spPr>
        <p:txBody>
          <a:bodyPr lIns="68580" tIns="34290" rIns="68580" bIns="3429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a:ea typeface="宋体" panose="02010600030101010101" pitchFamily="2" charset="-122"/>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a:ea typeface="宋体" panose="02010600030101010101" pitchFamily="2" charset="-122"/>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a:ea typeface="宋体" panose="02010600030101010101" pitchFamily="2" charset="-122"/>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a:ea typeface="宋体" panose="02010600030101010101" pitchFamily="2" charset="-122"/>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a:ea typeface="宋体" panose="02010600030101010101" pitchFamily="2" charset="-122"/>
              </a:defRPr>
            </a:lvl9pPr>
          </a:lstStyle>
          <a:p>
            <a:pPr defTabSz="342900" fontAlgn="base">
              <a:lnSpc>
                <a:spcPct val="130000"/>
              </a:lnSpc>
              <a:spcAft>
                <a:spcPct val="0"/>
              </a:spcAft>
              <a:buNone/>
              <a:defRPr/>
            </a:pPr>
            <a:r>
              <a:rPr lang="en-US" altLang="zh-CN" sz="1800" kern="100" dirty="0" err="1">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eg</a:t>
            </a:r>
            <a:r>
              <a:rPr lang="en-US" altLang="zh-CN" sz="1800" kern="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 Thanks to your help, I got to school on time. </a:t>
            </a:r>
          </a:p>
          <a:p>
            <a:pPr defTabSz="342900" fontAlgn="base">
              <a:lnSpc>
                <a:spcPct val="130000"/>
              </a:lnSpc>
              <a:spcAft>
                <a:spcPct val="0"/>
              </a:spcAft>
              <a:buNone/>
              <a:defRPr/>
            </a:pPr>
            <a:r>
              <a:rPr lang="en-US" altLang="zh-CN" sz="1800" kern="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      </a:t>
            </a:r>
            <a:r>
              <a:rPr lang="zh-CN" altLang="en-US" sz="1800" kern="100" dirty="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rPr>
              <a:t>多亏你的帮助，我准时到达了学校。</a:t>
            </a:r>
          </a:p>
        </p:txBody>
      </p:sp>
      <p:sp>
        <p:nvSpPr>
          <p:cNvPr id="21" name="TextBox 18"/>
          <p:cNvSpPr txBox="1"/>
          <p:nvPr/>
        </p:nvSpPr>
        <p:spPr>
          <a:xfrm>
            <a:off x="2114551" y="2813209"/>
            <a:ext cx="5260181" cy="2059305"/>
          </a:xfrm>
          <a:prstGeom prst="rect">
            <a:avLst/>
          </a:prstGeom>
          <a:noFill/>
          <a:ln w="9525">
            <a:noFill/>
          </a:ln>
        </p:spPr>
        <p:txBody>
          <a:bodyPr lIns="68580" tIns="34290" rIns="68580" bIns="34290" anchor="t">
            <a:spAutoFit/>
          </a:bodyPr>
          <a:lstStyle/>
          <a:p>
            <a:pPr>
              <a:lnSpc>
                <a:spcPct val="150000"/>
              </a:lnSpc>
            </a:pPr>
            <a:r>
              <a:rPr lang="en-US" altLang="zh-CN" sz="1700" b="1" dirty="0">
                <a:solidFill>
                  <a:schemeClr val="tx1">
                    <a:lumMod val="65000"/>
                    <a:lumOff val="35000"/>
                  </a:schemeClr>
                </a:solidFill>
                <a:latin typeface="Times New Roman" panose="02020603050405020304" pitchFamily="18" charset="0"/>
                <a:ea typeface="黑体" panose="02010609060101010101" pitchFamily="49" charset="-122"/>
              </a:rPr>
              <a:t> (1) thanks to </a:t>
            </a:r>
            <a:r>
              <a:rPr lang="zh-CN" altLang="en-US" sz="1700" b="1" dirty="0">
                <a:solidFill>
                  <a:schemeClr val="tx1">
                    <a:lumMod val="65000"/>
                    <a:lumOff val="35000"/>
                  </a:schemeClr>
                </a:solidFill>
                <a:latin typeface="Times New Roman" panose="02020603050405020304" pitchFamily="18" charset="0"/>
                <a:ea typeface="黑体" panose="02010609060101010101" pitchFamily="49" charset="-122"/>
              </a:rPr>
              <a:t>表示“幸亏；由于；多亏”，</a:t>
            </a:r>
            <a:endParaRPr lang="en-US" altLang="zh-CN" sz="1700" b="1" dirty="0">
              <a:solidFill>
                <a:schemeClr val="tx1">
                  <a:lumMod val="65000"/>
                  <a:lumOff val="35000"/>
                </a:schemeClr>
              </a:solidFill>
              <a:latin typeface="Times New Roman" panose="02020603050405020304" pitchFamily="18" charset="0"/>
              <a:ea typeface="黑体" panose="02010609060101010101" pitchFamily="49" charset="-122"/>
            </a:endParaRPr>
          </a:p>
          <a:p>
            <a:pPr>
              <a:lnSpc>
                <a:spcPct val="150000"/>
              </a:lnSpc>
            </a:pPr>
            <a:r>
              <a:rPr lang="zh-CN" altLang="en-US" sz="1700" b="1" dirty="0">
                <a:solidFill>
                  <a:schemeClr val="tx1">
                    <a:lumMod val="65000"/>
                    <a:lumOff val="35000"/>
                  </a:schemeClr>
                </a:solidFill>
                <a:latin typeface="Times New Roman" panose="02020603050405020304" pitchFamily="18" charset="0"/>
                <a:ea typeface="黑体" panose="02010609060101010101" pitchFamily="49" charset="-122"/>
              </a:rPr>
              <a:t>同义词组为</a:t>
            </a:r>
            <a:r>
              <a:rPr lang="en-US" altLang="zh-CN" sz="1700" b="1" dirty="0">
                <a:solidFill>
                  <a:schemeClr val="tx1">
                    <a:lumMod val="65000"/>
                    <a:lumOff val="35000"/>
                  </a:schemeClr>
                </a:solidFill>
                <a:latin typeface="Times New Roman" panose="02020603050405020304" pitchFamily="18" charset="0"/>
                <a:ea typeface="黑体" panose="02010609060101010101" pitchFamily="49" charset="-122"/>
              </a:rPr>
              <a:t>because of</a:t>
            </a:r>
            <a:r>
              <a:rPr lang="zh-CN" altLang="en-US" sz="1700" b="1" dirty="0">
                <a:solidFill>
                  <a:schemeClr val="tx1">
                    <a:lumMod val="65000"/>
                    <a:lumOff val="35000"/>
                  </a:schemeClr>
                </a:solidFill>
                <a:latin typeface="Times New Roman" panose="02020603050405020304" pitchFamily="18" charset="0"/>
                <a:ea typeface="黑体" panose="02010609060101010101" pitchFamily="49" charset="-122"/>
              </a:rPr>
              <a:t>（因为），</a:t>
            </a:r>
            <a:r>
              <a:rPr lang="en-US" altLang="zh-CN" sz="1700" b="1" dirty="0">
                <a:solidFill>
                  <a:schemeClr val="tx1">
                    <a:lumMod val="65000"/>
                    <a:lumOff val="35000"/>
                  </a:schemeClr>
                </a:solidFill>
                <a:latin typeface="Times New Roman" panose="02020603050405020304" pitchFamily="18" charset="0"/>
                <a:ea typeface="黑体" panose="02010609060101010101" pitchFamily="49" charset="-122"/>
              </a:rPr>
              <a:t>to</a:t>
            </a:r>
            <a:r>
              <a:rPr lang="zh-CN" altLang="en-US" sz="1700" b="1" dirty="0">
                <a:solidFill>
                  <a:schemeClr val="tx1">
                    <a:lumMod val="65000"/>
                    <a:lumOff val="35000"/>
                  </a:schemeClr>
                </a:solidFill>
                <a:latin typeface="Times New Roman" panose="02020603050405020304" pitchFamily="18" charset="0"/>
                <a:ea typeface="黑体" panose="02010609060101010101" pitchFamily="49" charset="-122"/>
              </a:rPr>
              <a:t>在此为介词，后跟名词或代词。</a:t>
            </a:r>
            <a:r>
              <a:rPr lang="en-US" altLang="zh-CN" sz="1700" b="1" dirty="0">
                <a:solidFill>
                  <a:schemeClr val="tx1">
                    <a:lumMod val="65000"/>
                    <a:lumOff val="35000"/>
                  </a:schemeClr>
                </a:solidFill>
                <a:latin typeface="Times New Roman" panose="02020603050405020304" pitchFamily="18" charset="0"/>
                <a:ea typeface="黑体" panose="02010609060101010101" pitchFamily="49" charset="-122"/>
              </a:rPr>
              <a:t>thanks to</a:t>
            </a:r>
            <a:r>
              <a:rPr lang="zh-CN" altLang="en-US" sz="1700" b="1" dirty="0">
                <a:solidFill>
                  <a:schemeClr val="tx1">
                    <a:lumMod val="65000"/>
                    <a:lumOff val="35000"/>
                  </a:schemeClr>
                </a:solidFill>
                <a:latin typeface="Times New Roman" panose="02020603050405020304" pitchFamily="18" charset="0"/>
                <a:ea typeface="黑体" panose="02010609060101010101" pitchFamily="49" charset="-122"/>
              </a:rPr>
              <a:t>可以在句中作状语，表示原因，常位于句首或句中，带有“感谢”的意味，表示由于某种原因才有了好的结果，有时也用于反语中。</a:t>
            </a:r>
          </a:p>
        </p:txBody>
      </p:sp>
      <p:sp>
        <p:nvSpPr>
          <p:cNvPr id="16390" name="文本框 11"/>
          <p:cNvSpPr txBox="1">
            <a:spLocks noChangeArrowheads="1"/>
          </p:cNvSpPr>
          <p:nvPr/>
        </p:nvSpPr>
        <p:spPr bwMode="auto">
          <a:xfrm>
            <a:off x="2868216" y="728187"/>
            <a:ext cx="3643313" cy="530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a:defRPr>
            </a:lvl9pPr>
          </a:lstStyle>
          <a:p>
            <a:pPr eaLnBrk="1" hangingPunct="1">
              <a:lnSpc>
                <a:spcPct val="100000"/>
              </a:lnSpc>
              <a:spcBef>
                <a:spcPct val="0"/>
              </a:spcBef>
              <a:buFontTx/>
              <a:buNone/>
            </a:pPr>
            <a:r>
              <a:rPr lang="en-US" altLang="zh-CN" sz="3000" b="1" dirty="0">
                <a:solidFill>
                  <a:schemeClr val="tx1">
                    <a:lumMod val="65000"/>
                    <a:lumOff val="35000"/>
                  </a:schemeClr>
                </a:solidFill>
                <a:latin typeface="+mj-lt"/>
                <a:ea typeface="宋体" panose="02010600030101010101" pitchFamily="2" charset="-122"/>
                <a:cs typeface="+mj-lt"/>
              </a:rPr>
              <a:t>Language points</a:t>
            </a:r>
          </a:p>
        </p:txBody>
      </p:sp>
      <p:sp>
        <p:nvSpPr>
          <p:cNvPr id="3" name="标题 2"/>
          <p:cNvSpPr>
            <a:spLocks noGrp="1"/>
          </p:cNvSpPr>
          <p:nvPr>
            <p:ph type="ctrTitle"/>
          </p:nvPr>
        </p:nvSpPr>
        <p:spPr>
          <a:xfrm>
            <a:off x="554355" y="17145"/>
            <a:ext cx="7886700" cy="617220"/>
          </a:xfrm>
        </p:spPr>
        <p:txBody>
          <a:bodyPr/>
          <a:lstStyle/>
          <a:p>
            <a:r>
              <a:rPr lang="zh-CN" altLang="en-US"/>
              <a:t>语法要点</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2039541" y="1997632"/>
            <a:ext cx="5130403" cy="1509644"/>
          </a:xfrm>
          <a:prstGeom prst="rect">
            <a:avLst/>
          </a:prstGeom>
          <a:noFill/>
          <a:ln w="9525">
            <a:noFill/>
          </a:ln>
        </p:spPr>
        <p:txBody>
          <a:bodyPr lIns="68580" tIns="34290" rIns="68580" bIns="34290" anchor="t">
            <a:spAutoFit/>
          </a:bodyPr>
          <a:lstStyle/>
          <a:p>
            <a:pPr>
              <a:lnSpc>
                <a:spcPct val="130000"/>
              </a:lnSpc>
            </a:pPr>
            <a:r>
              <a:rPr lang="en-US" altLang="zh-CN" sz="1800" dirty="0" err="1">
                <a:solidFill>
                  <a:schemeClr val="tx1">
                    <a:lumMod val="65000"/>
                    <a:lumOff val="35000"/>
                  </a:schemeClr>
                </a:solidFill>
                <a:latin typeface="Times New Roman" panose="02020603050405020304" pitchFamily="18" charset="0"/>
                <a:ea typeface="黑体" panose="02010609060101010101" pitchFamily="49" charset="-122"/>
              </a:rPr>
              <a:t>eg</a:t>
            </a:r>
            <a:r>
              <a:rPr lang="en-US" altLang="zh-CN" sz="1800" dirty="0">
                <a:solidFill>
                  <a:schemeClr val="tx1">
                    <a:lumMod val="65000"/>
                    <a:lumOff val="35000"/>
                  </a:schemeClr>
                </a:solidFill>
                <a:latin typeface="Times New Roman" panose="02020603050405020304" pitchFamily="18" charset="0"/>
                <a:ea typeface="黑体" panose="02010609060101010101" pitchFamily="49" charset="-122"/>
              </a:rPr>
              <a:t>: Thanks to the warm and sunny climate, oranges </a:t>
            </a:r>
          </a:p>
          <a:p>
            <a:pPr>
              <a:lnSpc>
                <a:spcPct val="130000"/>
              </a:lnSpc>
            </a:pPr>
            <a:r>
              <a:rPr lang="en-US" altLang="zh-CN" sz="1800" dirty="0">
                <a:solidFill>
                  <a:schemeClr val="tx1">
                    <a:lumMod val="65000"/>
                    <a:lumOff val="35000"/>
                  </a:schemeClr>
                </a:solidFill>
                <a:latin typeface="Times New Roman" panose="02020603050405020304" pitchFamily="18" charset="0"/>
                <a:ea typeface="黑体" panose="02010609060101010101" pitchFamily="49" charset="-122"/>
              </a:rPr>
              <a:t>      grow very well here. </a:t>
            </a:r>
          </a:p>
          <a:p>
            <a:pPr>
              <a:lnSpc>
                <a:spcPct val="130000"/>
              </a:lnSpc>
            </a:pPr>
            <a:r>
              <a:rPr lang="en-US" altLang="zh-CN" sz="1800" dirty="0">
                <a:solidFill>
                  <a:schemeClr val="tx1">
                    <a:lumMod val="65000"/>
                    <a:lumOff val="35000"/>
                  </a:schemeClr>
                </a:solidFill>
                <a:latin typeface="Times New Roman" panose="02020603050405020304" pitchFamily="18" charset="0"/>
                <a:ea typeface="黑体" panose="02010609060101010101" pitchFamily="49" charset="-122"/>
              </a:rPr>
              <a:t>      </a:t>
            </a:r>
            <a:r>
              <a:rPr lang="zh-CN" altLang="en-US" sz="1800" dirty="0">
                <a:solidFill>
                  <a:schemeClr val="tx1">
                    <a:lumMod val="65000"/>
                    <a:lumOff val="35000"/>
                  </a:schemeClr>
                </a:solidFill>
                <a:latin typeface="Times New Roman" panose="02020603050405020304" pitchFamily="18" charset="0"/>
                <a:ea typeface="黑体" panose="02010609060101010101" pitchFamily="49" charset="-122"/>
              </a:rPr>
              <a:t>由于温暖、阳光充足的气候，这里的橘子生长 </a:t>
            </a:r>
            <a:endParaRPr lang="en-US" altLang="zh-CN" sz="1800" dirty="0">
              <a:solidFill>
                <a:schemeClr val="tx1">
                  <a:lumMod val="65000"/>
                  <a:lumOff val="35000"/>
                </a:schemeClr>
              </a:solidFill>
              <a:latin typeface="Times New Roman" panose="02020603050405020304" pitchFamily="18" charset="0"/>
              <a:ea typeface="黑体" panose="02010609060101010101" pitchFamily="49" charset="-122"/>
            </a:endParaRPr>
          </a:p>
          <a:p>
            <a:pPr>
              <a:lnSpc>
                <a:spcPct val="130000"/>
              </a:lnSpc>
            </a:pPr>
            <a:r>
              <a:rPr lang="en-US" altLang="zh-CN" sz="1800" dirty="0">
                <a:solidFill>
                  <a:schemeClr val="tx1">
                    <a:lumMod val="65000"/>
                    <a:lumOff val="35000"/>
                  </a:schemeClr>
                </a:solidFill>
                <a:latin typeface="Times New Roman" panose="02020603050405020304" pitchFamily="18" charset="0"/>
                <a:ea typeface="黑体" panose="02010609060101010101" pitchFamily="49" charset="-122"/>
              </a:rPr>
              <a:t>      </a:t>
            </a:r>
            <a:r>
              <a:rPr lang="zh-CN" altLang="en-US" sz="1800" dirty="0">
                <a:solidFill>
                  <a:schemeClr val="tx1">
                    <a:lumMod val="65000"/>
                    <a:lumOff val="35000"/>
                  </a:schemeClr>
                </a:solidFill>
                <a:latin typeface="Times New Roman" panose="02020603050405020304" pitchFamily="18" charset="0"/>
                <a:ea typeface="黑体" panose="02010609060101010101" pitchFamily="49" charset="-122"/>
              </a:rPr>
              <a:t>得非常好。</a:t>
            </a:r>
          </a:p>
        </p:txBody>
      </p:sp>
      <p:sp>
        <p:nvSpPr>
          <p:cNvPr id="2" name="标题 1"/>
          <p:cNvSpPr>
            <a:spLocks noGrp="1"/>
          </p:cNvSpPr>
          <p:nvPr>
            <p:ph type="ctrTitle"/>
          </p:nvPr>
        </p:nvSpPr>
        <p:spPr>
          <a:xfrm>
            <a:off x="554355" y="17145"/>
            <a:ext cx="7886700" cy="617220"/>
          </a:xfrm>
        </p:spPr>
        <p:txBody>
          <a:bodyPr/>
          <a:lstStyle/>
          <a:p>
            <a:r>
              <a:rPr lang="zh-CN" altLang="en-US"/>
              <a:t>语法要点</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2049304" y="1020366"/>
            <a:ext cx="3699087" cy="484748"/>
          </a:xfrm>
          <a:prstGeom prst="rect">
            <a:avLst/>
          </a:prstGeom>
          <a:noFill/>
          <a:ln w="9525">
            <a:noFill/>
          </a:ln>
        </p:spPr>
        <p:txBody>
          <a:bodyPr wrap="square" lIns="68580" tIns="34290" rIns="68580" bIns="34290" anchor="t">
            <a:spAutoFit/>
          </a:bodyPr>
          <a:lstStyle/>
          <a:p>
            <a:pPr>
              <a:lnSpc>
                <a:spcPct val="150000"/>
              </a:lnSpc>
            </a:pPr>
            <a:r>
              <a:rPr lang="en-US" altLang="zh-CN" sz="1800" b="1" dirty="0">
                <a:solidFill>
                  <a:schemeClr val="tx1">
                    <a:lumMod val="65000"/>
                    <a:lumOff val="35000"/>
                  </a:schemeClr>
                </a:solidFill>
                <a:latin typeface="Times New Roman" panose="02020603050405020304" pitchFamily="18" charset="0"/>
                <a:ea typeface="黑体" panose="02010609060101010101" pitchFamily="49" charset="-122"/>
              </a:rPr>
              <a:t>(2) </a:t>
            </a:r>
            <a:r>
              <a:rPr lang="zh-CN" altLang="en-US" sz="1800" b="1" dirty="0">
                <a:solidFill>
                  <a:schemeClr val="tx1">
                    <a:lumMod val="65000"/>
                    <a:lumOff val="35000"/>
                  </a:schemeClr>
                </a:solidFill>
                <a:latin typeface="Times New Roman" panose="02020603050405020304" pitchFamily="18" charset="0"/>
                <a:ea typeface="黑体" panose="02010609060101010101" pitchFamily="49" charset="-122"/>
              </a:rPr>
              <a:t>辨析</a:t>
            </a:r>
            <a:r>
              <a:rPr lang="en-US" altLang="zh-CN" sz="1800" b="1" dirty="0">
                <a:solidFill>
                  <a:schemeClr val="tx1">
                    <a:lumMod val="65000"/>
                    <a:lumOff val="35000"/>
                  </a:schemeClr>
                </a:solidFill>
                <a:latin typeface="Times New Roman" panose="02020603050405020304" pitchFamily="18" charset="0"/>
                <a:ea typeface="黑体" panose="02010609060101010101" pitchFamily="49" charset="-122"/>
              </a:rPr>
              <a:t>thanks for</a:t>
            </a:r>
            <a:r>
              <a:rPr lang="zh-CN" altLang="en-US" sz="1800" b="1" dirty="0">
                <a:solidFill>
                  <a:schemeClr val="tx1">
                    <a:lumMod val="65000"/>
                    <a:lumOff val="35000"/>
                  </a:schemeClr>
                </a:solidFill>
                <a:latin typeface="Times New Roman" panose="02020603050405020304" pitchFamily="18" charset="0"/>
                <a:ea typeface="黑体" panose="02010609060101010101" pitchFamily="49" charset="-122"/>
              </a:rPr>
              <a:t>与</a:t>
            </a:r>
            <a:r>
              <a:rPr lang="en-US" altLang="zh-CN" sz="1800" b="1" dirty="0">
                <a:solidFill>
                  <a:schemeClr val="tx1">
                    <a:lumMod val="65000"/>
                    <a:lumOff val="35000"/>
                  </a:schemeClr>
                </a:solidFill>
                <a:latin typeface="Times New Roman" panose="02020603050405020304" pitchFamily="18" charset="0"/>
                <a:ea typeface="黑体" panose="02010609060101010101" pitchFamily="49" charset="-122"/>
              </a:rPr>
              <a:t>thanks to</a:t>
            </a:r>
            <a:endParaRPr lang="zh-CN" altLang="en-US" sz="1800" b="1" dirty="0">
              <a:solidFill>
                <a:schemeClr val="tx1">
                  <a:lumMod val="65000"/>
                  <a:lumOff val="35000"/>
                </a:schemeClr>
              </a:solidFill>
              <a:latin typeface="Times New Roman" panose="02020603050405020304" pitchFamily="18" charset="0"/>
              <a:ea typeface="黑体" panose="02010609060101010101" pitchFamily="49" charset="-122"/>
            </a:endParaRPr>
          </a:p>
        </p:txBody>
      </p:sp>
      <p:graphicFrame>
        <p:nvGraphicFramePr>
          <p:cNvPr id="3" name="表格 2"/>
          <p:cNvGraphicFramePr>
            <a:graphicFrameLocks noGrp="1"/>
          </p:cNvGraphicFramePr>
          <p:nvPr/>
        </p:nvGraphicFramePr>
        <p:xfrm>
          <a:off x="2060020" y="1841183"/>
          <a:ext cx="5454016" cy="2496312"/>
        </p:xfrm>
        <a:graphic>
          <a:graphicData uri="http://schemas.openxmlformats.org/drawingml/2006/table">
            <a:tbl>
              <a:tblPr/>
              <a:tblGrid>
                <a:gridCol w="2727008">
                  <a:extLst>
                    <a:ext uri="{9D8B030D-6E8A-4147-A177-3AD203B41FA5}">
                      <a16:colId xmlns:a16="http://schemas.microsoft.com/office/drawing/2014/main" val="20000"/>
                    </a:ext>
                  </a:extLst>
                </a:gridCol>
                <a:gridCol w="2727008">
                  <a:extLst>
                    <a:ext uri="{9D8B030D-6E8A-4147-A177-3AD203B41FA5}">
                      <a16:colId xmlns:a16="http://schemas.microsoft.com/office/drawing/2014/main" val="20001"/>
                    </a:ext>
                  </a:extLst>
                </a:gridCol>
              </a:tblGrid>
              <a:tr h="1069848">
                <a:tc>
                  <a:txBody>
                    <a:bodyPr/>
                    <a:lstStyle/>
                    <a:p>
                      <a:pPr algn="l">
                        <a:lnSpc>
                          <a:spcPct val="130000"/>
                        </a:lnSpc>
                        <a:spcAft>
                          <a:spcPct val="0"/>
                        </a:spcAft>
                      </a:pPr>
                      <a:r>
                        <a:rPr lang="en-US" sz="1800" b="0" kern="100">
                          <a:solidFill>
                            <a:schemeClr val="tx1">
                              <a:lumMod val="65000"/>
                              <a:lumOff val="35000"/>
                            </a:schemeClr>
                          </a:solidFill>
                          <a:effectLst/>
                          <a:latin typeface="Times New Roman" panose="02020603050405020304" pitchFamily="18" charset="0"/>
                          <a:ea typeface="黑体" panose="02010609060101010101" pitchFamily="49" charset="-122"/>
                          <a:cs typeface="Times New Roman" panose="02020603050405020304" pitchFamily="18" charset="0"/>
                        </a:rPr>
                        <a:t>thanks for </a:t>
                      </a:r>
                      <a:r>
                        <a:rPr lang="zh-CN" sz="1800" b="0" kern="100">
                          <a:solidFill>
                            <a:schemeClr val="tx1">
                              <a:lumMod val="65000"/>
                              <a:lumOff val="35000"/>
                            </a:schemeClr>
                          </a:solidFill>
                          <a:effectLst/>
                          <a:latin typeface="Times New Roman" panose="02020603050405020304" pitchFamily="18" charset="0"/>
                          <a:ea typeface="黑体" panose="02010609060101010101" pitchFamily="49" charset="-122"/>
                          <a:cs typeface="Times New Roman" panose="02020603050405020304" pitchFamily="18" charset="0"/>
                        </a:rPr>
                        <a:t>表示</a:t>
                      </a:r>
                      <a:r>
                        <a:rPr lang="zh-CN" altLang="en-US" sz="1800" b="0" kern="100">
                          <a:solidFill>
                            <a:schemeClr val="tx1">
                              <a:lumMod val="65000"/>
                              <a:lumOff val="35000"/>
                            </a:schemeClr>
                          </a:solidFill>
                          <a:effectLst/>
                          <a:latin typeface="Times New Roman" panose="02020603050405020304" pitchFamily="18" charset="0"/>
                          <a:ea typeface="黑体" panose="02010609060101010101" pitchFamily="49" charset="-122"/>
                          <a:cs typeface="Times New Roman" panose="02020603050405020304" pitchFamily="18" charset="0"/>
                        </a:rPr>
                        <a:t>“</a:t>
                      </a:r>
                      <a:r>
                        <a:rPr lang="zh-CN" sz="1800" b="0" kern="100">
                          <a:solidFill>
                            <a:schemeClr val="tx1">
                              <a:lumMod val="65000"/>
                              <a:lumOff val="35000"/>
                            </a:schemeClr>
                          </a:solidFill>
                          <a:effectLst/>
                          <a:latin typeface="Times New Roman" panose="02020603050405020304" pitchFamily="18" charset="0"/>
                          <a:ea typeface="黑体" panose="02010609060101010101" pitchFamily="49" charset="-122"/>
                          <a:cs typeface="Times New Roman" panose="02020603050405020304" pitchFamily="18" charset="0"/>
                        </a:rPr>
                        <a:t>因某事而感谢</a:t>
                      </a:r>
                      <a:r>
                        <a:rPr lang="zh-CN" altLang="en-US" sz="1800" b="0" kern="100">
                          <a:solidFill>
                            <a:schemeClr val="tx1">
                              <a:lumMod val="65000"/>
                              <a:lumOff val="35000"/>
                            </a:schemeClr>
                          </a:solidFill>
                          <a:effectLst/>
                          <a:latin typeface="Times New Roman" panose="02020603050405020304" pitchFamily="18" charset="0"/>
                          <a:ea typeface="黑体" panose="02010609060101010101" pitchFamily="49" charset="-122"/>
                          <a:cs typeface="Times New Roman" panose="02020603050405020304" pitchFamily="18" charset="0"/>
                        </a:rPr>
                        <a:t>”</a:t>
                      </a:r>
                      <a:r>
                        <a:rPr lang="zh-CN" sz="1800" b="0" kern="100">
                          <a:solidFill>
                            <a:schemeClr val="tx1">
                              <a:lumMod val="65000"/>
                              <a:lumOff val="35000"/>
                            </a:schemeClr>
                          </a:solidFill>
                          <a:effectLst/>
                          <a:latin typeface="Times New Roman" panose="02020603050405020304" pitchFamily="18" charset="0"/>
                          <a:ea typeface="黑体" panose="02010609060101010101" pitchFamily="49" charset="-122"/>
                          <a:cs typeface="Times New Roman" panose="02020603050405020304" pitchFamily="18" charset="0"/>
                        </a:rPr>
                        <a:t>，后接感谢的原因；常跟名词或动名词形式。</a:t>
                      </a: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30000"/>
                        </a:lnSpc>
                        <a:spcAft>
                          <a:spcPct val="0"/>
                        </a:spcAft>
                      </a:pPr>
                      <a:r>
                        <a:rPr lang="en-US" sz="1800" b="0" kern="100">
                          <a:solidFill>
                            <a:schemeClr val="tx1">
                              <a:lumMod val="65000"/>
                              <a:lumOff val="35000"/>
                            </a:schemeClr>
                          </a:solidFill>
                          <a:effectLst/>
                          <a:latin typeface="Times New Roman" panose="02020603050405020304" pitchFamily="18" charset="0"/>
                          <a:ea typeface="黑体" panose="02010609060101010101" pitchFamily="49" charset="-122"/>
                          <a:cs typeface="Times New Roman" panose="02020603050405020304" pitchFamily="18" charset="0"/>
                        </a:rPr>
                        <a:t>Thanks for helping me with English. </a:t>
                      </a:r>
                    </a:p>
                    <a:p>
                      <a:pPr algn="l">
                        <a:lnSpc>
                          <a:spcPct val="130000"/>
                        </a:lnSpc>
                        <a:spcAft>
                          <a:spcPct val="0"/>
                        </a:spcAft>
                      </a:pPr>
                      <a:r>
                        <a:rPr lang="zh-CN" sz="1800" b="0" kern="100">
                          <a:solidFill>
                            <a:schemeClr val="tx1">
                              <a:lumMod val="65000"/>
                              <a:lumOff val="35000"/>
                            </a:schemeClr>
                          </a:solidFill>
                          <a:effectLst/>
                          <a:latin typeface="Times New Roman" panose="02020603050405020304" pitchFamily="18" charset="0"/>
                          <a:ea typeface="黑体" panose="02010609060101010101" pitchFamily="49" charset="-122"/>
                          <a:cs typeface="Times New Roman" panose="02020603050405020304" pitchFamily="18" charset="0"/>
                        </a:rPr>
                        <a:t>谢谢帮助我学习英语。</a:t>
                      </a: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26464">
                <a:tc>
                  <a:txBody>
                    <a:bodyPr/>
                    <a:lstStyle/>
                    <a:p>
                      <a:pPr algn="l">
                        <a:lnSpc>
                          <a:spcPct val="130000"/>
                        </a:lnSpc>
                        <a:spcAft>
                          <a:spcPct val="0"/>
                        </a:spcAft>
                      </a:pPr>
                      <a:r>
                        <a:rPr lang="en-US" sz="1800" b="0" kern="100">
                          <a:solidFill>
                            <a:schemeClr val="tx1">
                              <a:lumMod val="65000"/>
                              <a:lumOff val="35000"/>
                            </a:schemeClr>
                          </a:solidFill>
                          <a:effectLst/>
                          <a:latin typeface="Times New Roman" panose="02020603050405020304" pitchFamily="18" charset="0"/>
                          <a:ea typeface="黑体" panose="02010609060101010101" pitchFamily="49" charset="-122"/>
                          <a:cs typeface="Times New Roman" panose="02020603050405020304" pitchFamily="18" charset="0"/>
                        </a:rPr>
                        <a:t>thanks to</a:t>
                      </a:r>
                      <a:r>
                        <a:rPr lang="zh-CN" sz="1800" b="0" kern="100">
                          <a:solidFill>
                            <a:schemeClr val="tx1">
                              <a:lumMod val="65000"/>
                              <a:lumOff val="35000"/>
                            </a:schemeClr>
                          </a:solidFill>
                          <a:effectLst/>
                          <a:latin typeface="Times New Roman" panose="02020603050405020304" pitchFamily="18" charset="0"/>
                          <a:ea typeface="黑体" panose="02010609060101010101" pitchFamily="49" charset="-122"/>
                          <a:cs typeface="Times New Roman" panose="02020603050405020304" pitchFamily="18" charset="0"/>
                        </a:rPr>
                        <a:t>强调感谢的对象，后跟名词或代词。</a:t>
                      </a: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30000"/>
                        </a:lnSpc>
                        <a:spcAft>
                          <a:spcPct val="0"/>
                        </a:spcAft>
                      </a:pPr>
                      <a:r>
                        <a:rPr lang="en-US" sz="1800" b="0" kern="100">
                          <a:solidFill>
                            <a:schemeClr val="tx1">
                              <a:lumMod val="65000"/>
                              <a:lumOff val="35000"/>
                            </a:schemeClr>
                          </a:solidFill>
                          <a:effectLst/>
                          <a:latin typeface="Times New Roman" panose="02020603050405020304" pitchFamily="18" charset="0"/>
                          <a:ea typeface="黑体" panose="02010609060101010101" pitchFamily="49" charset="-122"/>
                          <a:cs typeface="Times New Roman" panose="02020603050405020304" pitchFamily="18" charset="0"/>
                        </a:rPr>
                        <a:t>Thanks to the doctor, the girl was saved at last.</a:t>
                      </a:r>
                    </a:p>
                    <a:p>
                      <a:pPr algn="l">
                        <a:lnSpc>
                          <a:spcPct val="130000"/>
                        </a:lnSpc>
                        <a:spcAft>
                          <a:spcPct val="0"/>
                        </a:spcAft>
                      </a:pPr>
                      <a:r>
                        <a:rPr lang="zh-CN" sz="1800" b="0" kern="100">
                          <a:solidFill>
                            <a:schemeClr val="tx1">
                              <a:lumMod val="65000"/>
                              <a:lumOff val="35000"/>
                            </a:schemeClr>
                          </a:solidFill>
                          <a:effectLst/>
                          <a:latin typeface="Times New Roman" panose="02020603050405020304" pitchFamily="18" charset="0"/>
                          <a:ea typeface="黑体" panose="02010609060101010101" pitchFamily="49" charset="-122"/>
                          <a:cs typeface="Times New Roman" panose="02020603050405020304" pitchFamily="18" charset="0"/>
                        </a:rPr>
                        <a:t>多亏了那位医生，女孩</a:t>
                      </a:r>
                      <a:endParaRPr lang="en-US" altLang="zh-CN" sz="1800" b="0" kern="100">
                        <a:solidFill>
                          <a:schemeClr val="tx1">
                            <a:lumMod val="65000"/>
                            <a:lumOff val="35000"/>
                          </a:schemeClr>
                        </a:solidFill>
                        <a:effectLst/>
                        <a:latin typeface="Times New Roman" panose="02020603050405020304" pitchFamily="18" charset="0"/>
                        <a:ea typeface="黑体" panose="02010609060101010101" pitchFamily="49" charset="-122"/>
                        <a:cs typeface="Times New Roman" panose="02020603050405020304" pitchFamily="18" charset="0"/>
                      </a:endParaRPr>
                    </a:p>
                    <a:p>
                      <a:pPr algn="l">
                        <a:lnSpc>
                          <a:spcPct val="130000"/>
                        </a:lnSpc>
                        <a:spcAft>
                          <a:spcPct val="0"/>
                        </a:spcAft>
                      </a:pPr>
                      <a:r>
                        <a:rPr lang="zh-CN" sz="1800" b="0" kern="100">
                          <a:solidFill>
                            <a:schemeClr val="tx1">
                              <a:lumMod val="65000"/>
                              <a:lumOff val="35000"/>
                            </a:schemeClr>
                          </a:solidFill>
                          <a:effectLst/>
                          <a:latin typeface="Times New Roman" panose="02020603050405020304" pitchFamily="18" charset="0"/>
                          <a:ea typeface="黑体" panose="02010609060101010101" pitchFamily="49" charset="-122"/>
                          <a:cs typeface="Times New Roman" panose="02020603050405020304" pitchFamily="18" charset="0"/>
                        </a:rPr>
                        <a:t>终于得救了。</a:t>
                      </a: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 name="标题 1"/>
          <p:cNvSpPr>
            <a:spLocks noGrp="1"/>
          </p:cNvSpPr>
          <p:nvPr>
            <p:ph type="ctrTitle"/>
          </p:nvPr>
        </p:nvSpPr>
        <p:spPr>
          <a:xfrm>
            <a:off x="554355" y="17145"/>
            <a:ext cx="7886700" cy="617220"/>
          </a:xfrm>
        </p:spPr>
        <p:txBody>
          <a:bodyPr/>
          <a:lstStyle/>
          <a:p>
            <a:r>
              <a:rPr lang="zh-CN" altLang="en-US"/>
              <a:t>语法要点</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9" name="TextBox 16"/>
          <p:cNvSpPr txBox="1"/>
          <p:nvPr/>
        </p:nvSpPr>
        <p:spPr>
          <a:xfrm>
            <a:off x="2002631" y="890588"/>
            <a:ext cx="4010025" cy="429348"/>
          </a:xfrm>
          <a:prstGeom prst="rect">
            <a:avLst/>
          </a:prstGeom>
          <a:noFill/>
          <a:ln w="9525">
            <a:noFill/>
          </a:ln>
        </p:spPr>
        <p:txBody>
          <a:bodyPr wrap="square" lIns="68580" tIns="34290" rIns="68580" bIns="34290" anchor="t">
            <a:spAutoFit/>
          </a:bodyPr>
          <a:lstStyle/>
          <a:p>
            <a:pPr>
              <a:lnSpc>
                <a:spcPct val="130000"/>
              </a:lnSpc>
            </a:pPr>
            <a:r>
              <a:rPr lang="en-US" altLang="zh-CN" sz="1800" b="1" dirty="0">
                <a:solidFill>
                  <a:schemeClr val="tx1">
                    <a:lumMod val="65000"/>
                    <a:lumOff val="35000"/>
                  </a:schemeClr>
                </a:solidFill>
                <a:latin typeface="Times New Roman" panose="02020603050405020304" pitchFamily="18" charset="0"/>
                <a:ea typeface="黑体" panose="02010609060101010101" pitchFamily="49" charset="-122"/>
              </a:rPr>
              <a:t>(2) require /</a:t>
            </a:r>
            <a:r>
              <a:rPr lang="en-US" altLang="zh-CN" sz="1800" b="1" dirty="0" err="1">
                <a:solidFill>
                  <a:schemeClr val="tx1">
                    <a:lumMod val="65000"/>
                    <a:lumOff val="35000"/>
                  </a:schemeClr>
                </a:solidFill>
                <a:latin typeface="Times New Roman" panose="02020603050405020304" pitchFamily="18" charset="0"/>
                <a:ea typeface="黑体" panose="02010609060101010101" pitchFamily="49" charset="-122"/>
              </a:rPr>
              <a:t>rɪ</a:t>
            </a:r>
            <a:r>
              <a:rPr lang="zh-CN" altLang="en-US" sz="1800" b="1" dirty="0">
                <a:solidFill>
                  <a:schemeClr val="tx1">
                    <a:lumMod val="65000"/>
                    <a:lumOff val="35000"/>
                  </a:schemeClr>
                </a:solidFill>
                <a:latin typeface="Times New Roman" panose="02020603050405020304" pitchFamily="18" charset="0"/>
                <a:ea typeface="黑体" panose="02010609060101010101" pitchFamily="49" charset="-122"/>
              </a:rPr>
              <a:t>'</a:t>
            </a:r>
            <a:r>
              <a:rPr lang="en-US" altLang="zh-CN" sz="1800" b="1" dirty="0" err="1">
                <a:solidFill>
                  <a:schemeClr val="tx1">
                    <a:lumMod val="65000"/>
                    <a:lumOff val="35000"/>
                  </a:schemeClr>
                </a:solidFill>
                <a:latin typeface="Times New Roman" panose="02020603050405020304" pitchFamily="18" charset="0"/>
                <a:ea typeface="黑体" panose="02010609060101010101" pitchFamily="49" charset="-122"/>
              </a:rPr>
              <a:t>kwaɪə</a:t>
            </a:r>
            <a:r>
              <a:rPr lang="en-US" altLang="zh-CN" sz="1800" b="1" dirty="0">
                <a:solidFill>
                  <a:schemeClr val="tx1">
                    <a:lumMod val="65000"/>
                    <a:lumOff val="35000"/>
                  </a:schemeClr>
                </a:solidFill>
                <a:latin typeface="Times New Roman" panose="02020603050405020304" pitchFamily="18" charset="0"/>
                <a:ea typeface="黑体" panose="02010609060101010101" pitchFamily="49" charset="-122"/>
              </a:rPr>
              <a:t>/ </a:t>
            </a:r>
            <a:r>
              <a:rPr lang="en-US" altLang="zh-CN" sz="1800" b="1" i="1" dirty="0">
                <a:solidFill>
                  <a:schemeClr val="tx1">
                    <a:lumMod val="65000"/>
                    <a:lumOff val="35000"/>
                  </a:schemeClr>
                </a:solidFill>
                <a:latin typeface="Times New Roman" panose="02020603050405020304" pitchFamily="18" charset="0"/>
                <a:ea typeface="黑体" panose="02010609060101010101" pitchFamily="49" charset="-122"/>
              </a:rPr>
              <a:t>v</a:t>
            </a:r>
            <a:r>
              <a:rPr lang="en-US" altLang="zh-CN" sz="1800" b="1" dirty="0">
                <a:solidFill>
                  <a:schemeClr val="tx1">
                    <a:lumMod val="65000"/>
                    <a:lumOff val="35000"/>
                  </a:schemeClr>
                </a:solidFill>
                <a:latin typeface="Times New Roman" panose="02020603050405020304" pitchFamily="18" charset="0"/>
                <a:ea typeface="黑体" panose="02010609060101010101" pitchFamily="49" charset="-122"/>
              </a:rPr>
              <a:t>. </a:t>
            </a:r>
            <a:r>
              <a:rPr lang="zh-CN" altLang="en-US" sz="1800" b="1" dirty="0">
                <a:solidFill>
                  <a:schemeClr val="tx1">
                    <a:lumMod val="65000"/>
                    <a:lumOff val="35000"/>
                  </a:schemeClr>
                </a:solidFill>
                <a:latin typeface="Times New Roman" panose="02020603050405020304" pitchFamily="18" charset="0"/>
                <a:ea typeface="黑体" panose="02010609060101010101" pitchFamily="49" charset="-122"/>
              </a:rPr>
              <a:t>需要；要求</a:t>
            </a:r>
          </a:p>
        </p:txBody>
      </p:sp>
      <p:sp>
        <p:nvSpPr>
          <p:cNvPr id="17421" name="矩形 18"/>
          <p:cNvSpPr/>
          <p:nvPr/>
        </p:nvSpPr>
        <p:spPr>
          <a:xfrm>
            <a:off x="2021920" y="1318736"/>
            <a:ext cx="5301853" cy="697114"/>
          </a:xfrm>
          <a:prstGeom prst="rect">
            <a:avLst/>
          </a:prstGeom>
          <a:noFill/>
          <a:ln w="9525">
            <a:noFill/>
          </a:ln>
        </p:spPr>
        <p:txBody>
          <a:bodyPr lIns="68580" tIns="34290" rIns="68580" bIns="34290" anchor="t">
            <a:spAutoFit/>
          </a:bodyPr>
          <a:lstStyle/>
          <a:p>
            <a:pPr>
              <a:lnSpc>
                <a:spcPct val="120000"/>
              </a:lnSpc>
            </a:pPr>
            <a:r>
              <a:rPr lang="en-US" altLang="zh-CN" sz="1700" dirty="0" err="1">
                <a:solidFill>
                  <a:schemeClr val="tx1">
                    <a:lumMod val="65000"/>
                    <a:lumOff val="35000"/>
                  </a:schemeClr>
                </a:solidFill>
                <a:latin typeface="Times New Roman" panose="02020603050405020304" pitchFamily="18" charset="0"/>
                <a:ea typeface="黑体" panose="02010609060101010101" pitchFamily="49" charset="-122"/>
              </a:rPr>
              <a:t>eg</a:t>
            </a:r>
            <a:r>
              <a:rPr lang="en-US" altLang="zh-CN" sz="1700" dirty="0">
                <a:solidFill>
                  <a:schemeClr val="tx1">
                    <a:lumMod val="65000"/>
                    <a:lumOff val="35000"/>
                  </a:schemeClr>
                </a:solidFill>
                <a:latin typeface="Times New Roman" panose="02020603050405020304" pitchFamily="18" charset="0"/>
                <a:ea typeface="黑体" panose="02010609060101010101" pitchFamily="49" charset="-122"/>
              </a:rPr>
              <a:t>: We’ll let you know if we require further help.    </a:t>
            </a:r>
          </a:p>
          <a:p>
            <a:pPr>
              <a:lnSpc>
                <a:spcPct val="120000"/>
              </a:lnSpc>
            </a:pPr>
            <a:r>
              <a:rPr lang="en-US" altLang="zh-CN" sz="1700" dirty="0">
                <a:solidFill>
                  <a:schemeClr val="tx1">
                    <a:lumMod val="65000"/>
                    <a:lumOff val="35000"/>
                  </a:schemeClr>
                </a:solidFill>
                <a:latin typeface="Times New Roman" panose="02020603050405020304" pitchFamily="18" charset="0"/>
                <a:ea typeface="黑体" panose="02010609060101010101" pitchFamily="49" charset="-122"/>
              </a:rPr>
              <a:t>      </a:t>
            </a:r>
            <a:r>
              <a:rPr lang="zh-CN" altLang="en-US" sz="1700" dirty="0">
                <a:solidFill>
                  <a:schemeClr val="tx1">
                    <a:lumMod val="65000"/>
                    <a:lumOff val="35000"/>
                  </a:schemeClr>
                </a:solidFill>
                <a:latin typeface="Times New Roman" panose="02020603050405020304" pitchFamily="18" charset="0"/>
                <a:ea typeface="黑体" panose="02010609060101010101" pitchFamily="49" charset="-122"/>
              </a:rPr>
              <a:t>如果我们需要更多帮助，我们会让你知道的。</a:t>
            </a:r>
          </a:p>
        </p:txBody>
      </p:sp>
      <p:sp>
        <p:nvSpPr>
          <p:cNvPr id="25" name="TextBox 24"/>
          <p:cNvSpPr txBox="1"/>
          <p:nvPr/>
        </p:nvSpPr>
        <p:spPr>
          <a:xfrm>
            <a:off x="2002631" y="2080737"/>
            <a:ext cx="2252108" cy="346249"/>
          </a:xfrm>
          <a:prstGeom prst="rect">
            <a:avLst/>
          </a:prstGeom>
          <a:noFill/>
          <a:ln w="9525">
            <a:noFill/>
          </a:ln>
        </p:spPr>
        <p:txBody>
          <a:bodyPr wrap="none" lIns="68580" tIns="34290" rIns="68580" bIns="34290" anchor="t">
            <a:spAutoFit/>
          </a:bodyPr>
          <a:lstStyle/>
          <a:p>
            <a:r>
              <a:rPr lang="en-US" altLang="zh-CN" sz="1800" b="1">
                <a:solidFill>
                  <a:schemeClr val="tx1">
                    <a:lumMod val="65000"/>
                    <a:lumOff val="35000"/>
                  </a:schemeClr>
                </a:solidFill>
                <a:latin typeface="Times New Roman" panose="02020603050405020304" pitchFamily="18" charset="0"/>
                <a:ea typeface="黑体" panose="02010609060101010101" pitchFamily="49" charset="-122"/>
              </a:rPr>
              <a:t>require</a:t>
            </a:r>
            <a:r>
              <a:rPr lang="zh-CN" altLang="en-US" sz="1800" b="1">
                <a:solidFill>
                  <a:schemeClr val="tx1">
                    <a:lumMod val="65000"/>
                    <a:lumOff val="35000"/>
                  </a:schemeClr>
                </a:solidFill>
                <a:latin typeface="Times New Roman" panose="02020603050405020304" pitchFamily="18" charset="0"/>
                <a:ea typeface="黑体" panose="02010609060101010101" pitchFamily="49" charset="-122"/>
              </a:rPr>
              <a:t>的用法如下：</a:t>
            </a:r>
          </a:p>
        </p:txBody>
      </p:sp>
      <p:graphicFrame>
        <p:nvGraphicFramePr>
          <p:cNvPr id="3" name="表格 2"/>
          <p:cNvGraphicFramePr>
            <a:graphicFrameLocks noGrp="1"/>
          </p:cNvGraphicFramePr>
          <p:nvPr/>
        </p:nvGraphicFramePr>
        <p:xfrm>
          <a:off x="2002632" y="2425780"/>
          <a:ext cx="6205312" cy="2487168"/>
        </p:xfrm>
        <a:graphic>
          <a:graphicData uri="http://schemas.openxmlformats.org/drawingml/2006/table">
            <a:tbl>
              <a:tblPr/>
              <a:tblGrid>
                <a:gridCol w="2815768">
                  <a:extLst>
                    <a:ext uri="{9D8B030D-6E8A-4147-A177-3AD203B41FA5}">
                      <a16:colId xmlns:a16="http://schemas.microsoft.com/office/drawing/2014/main" val="20000"/>
                    </a:ext>
                  </a:extLst>
                </a:gridCol>
                <a:gridCol w="3389544">
                  <a:extLst>
                    <a:ext uri="{9D8B030D-6E8A-4147-A177-3AD203B41FA5}">
                      <a16:colId xmlns:a16="http://schemas.microsoft.com/office/drawing/2014/main" val="20001"/>
                    </a:ext>
                  </a:extLst>
                </a:gridCol>
              </a:tblGrid>
              <a:tr h="603504">
                <a:tc>
                  <a:txBody>
                    <a:bodyPr/>
                    <a:lstStyle/>
                    <a:p>
                      <a:pPr algn="l">
                        <a:lnSpc>
                          <a:spcPct val="120000"/>
                        </a:lnSpc>
                        <a:spcAft>
                          <a:spcPct val="0"/>
                        </a:spcAft>
                      </a:pPr>
                      <a:r>
                        <a:rPr lang="en-US" sz="1700" kern="100">
                          <a:solidFill>
                            <a:schemeClr val="tx1">
                              <a:lumMod val="65000"/>
                              <a:lumOff val="35000"/>
                            </a:schemeClr>
                          </a:solidFill>
                          <a:effectLst/>
                          <a:latin typeface="Times New Roman" panose="02020603050405020304" pitchFamily="18" charset="0"/>
                          <a:ea typeface="黑体" panose="02010609060101010101" pitchFamily="49" charset="-122"/>
                          <a:cs typeface="Times New Roman" panose="02020603050405020304" pitchFamily="18" charset="0"/>
                        </a:rPr>
                        <a:t>require sth. </a:t>
                      </a:r>
                      <a:r>
                        <a:rPr lang="zh-CN" sz="1700" kern="100">
                          <a:solidFill>
                            <a:schemeClr val="tx1">
                              <a:lumMod val="65000"/>
                              <a:lumOff val="35000"/>
                            </a:schemeClr>
                          </a:solidFill>
                          <a:effectLst/>
                          <a:latin typeface="黑体" panose="02010609060101010101" pitchFamily="49" charset="-122"/>
                          <a:ea typeface="黑体" panose="02010609060101010101" pitchFamily="49" charset="-122"/>
                          <a:cs typeface="Times New Roman" panose="02020603050405020304" pitchFamily="18" charset="0"/>
                        </a:rPr>
                        <a:t>意为</a:t>
                      </a:r>
                      <a:r>
                        <a:rPr lang="en-US" sz="1700" kern="100">
                          <a:solidFill>
                            <a:schemeClr val="tx1">
                              <a:lumMod val="65000"/>
                              <a:lumOff val="35000"/>
                            </a:schemeClr>
                          </a:solidFill>
                          <a:effectLst/>
                          <a:latin typeface="黑体" panose="02010609060101010101" pitchFamily="49" charset="-122"/>
                          <a:ea typeface="黑体" panose="02010609060101010101" pitchFamily="49" charset="-122"/>
                          <a:cs typeface="Times New Roman" panose="02020603050405020304" pitchFamily="18" charset="0"/>
                        </a:rPr>
                        <a:t>“</a:t>
                      </a:r>
                      <a:r>
                        <a:rPr lang="zh-CN" sz="1700" kern="100">
                          <a:solidFill>
                            <a:schemeClr val="tx1">
                              <a:lumMod val="65000"/>
                              <a:lumOff val="35000"/>
                            </a:schemeClr>
                          </a:solidFill>
                          <a:effectLst/>
                          <a:latin typeface="黑体" panose="02010609060101010101" pitchFamily="49" charset="-122"/>
                          <a:ea typeface="黑体" panose="02010609060101010101" pitchFamily="49" charset="-122"/>
                          <a:cs typeface="Times New Roman" panose="02020603050405020304" pitchFamily="18" charset="0"/>
                        </a:rPr>
                        <a:t>需要某物</a:t>
                      </a:r>
                      <a:r>
                        <a:rPr lang="en-US" sz="1700" kern="100">
                          <a:solidFill>
                            <a:schemeClr val="tx1">
                              <a:lumMod val="65000"/>
                              <a:lumOff val="35000"/>
                            </a:schemeClr>
                          </a:solidFill>
                          <a:effectLst/>
                          <a:latin typeface="黑体" panose="02010609060101010101" pitchFamily="49" charset="-122"/>
                          <a:ea typeface="黑体" panose="02010609060101010101" pitchFamily="49" charset="-122"/>
                          <a:cs typeface="Times New Roman" panose="02020603050405020304" pitchFamily="18" charset="0"/>
                        </a:rPr>
                        <a:t>”</a:t>
                      </a:r>
                      <a:r>
                        <a:rPr lang="zh-CN" sz="1700" kern="100">
                          <a:solidFill>
                            <a:schemeClr val="tx1">
                              <a:lumMod val="65000"/>
                              <a:lumOff val="35000"/>
                            </a:schemeClr>
                          </a:solidFill>
                          <a:effectLst/>
                          <a:latin typeface="黑体" panose="02010609060101010101" pitchFamily="49" charset="-122"/>
                          <a:ea typeface="黑体" panose="02010609060101010101" pitchFamily="49" charset="-122"/>
                          <a:cs typeface="Times New Roman" panose="02020603050405020304" pitchFamily="18" charset="0"/>
                        </a:rPr>
                        <a:t>。</a:t>
                      </a:r>
                    </a:p>
                  </a:txBody>
                  <a:tcPr marL="51436" marR="514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20000"/>
                        </a:lnSpc>
                        <a:spcAft>
                          <a:spcPct val="0"/>
                        </a:spcAft>
                      </a:pPr>
                      <a:r>
                        <a:rPr lang="en-US" sz="1700" kern="100">
                          <a:solidFill>
                            <a:schemeClr val="tx1">
                              <a:lumMod val="65000"/>
                              <a:lumOff val="35000"/>
                            </a:schemeClr>
                          </a:solidFill>
                          <a:effectLst/>
                          <a:latin typeface="Times New Roman" panose="02020603050405020304" pitchFamily="18" charset="0"/>
                          <a:ea typeface="黑体" panose="02010609060101010101" pitchFamily="49" charset="-122"/>
                          <a:cs typeface="Times New Roman" panose="02020603050405020304" pitchFamily="18" charset="0"/>
                        </a:rPr>
                        <a:t>Do you require anything else? </a:t>
                      </a:r>
                    </a:p>
                    <a:p>
                      <a:pPr algn="l">
                        <a:lnSpc>
                          <a:spcPct val="120000"/>
                        </a:lnSpc>
                        <a:spcAft>
                          <a:spcPct val="0"/>
                        </a:spcAft>
                      </a:pPr>
                      <a:r>
                        <a:rPr lang="zh-CN" sz="1700" kern="100">
                          <a:solidFill>
                            <a:schemeClr val="tx1">
                              <a:lumMod val="65000"/>
                              <a:lumOff val="35000"/>
                            </a:schemeClr>
                          </a:solidFill>
                          <a:effectLst/>
                          <a:latin typeface="Times New Roman" panose="02020603050405020304" pitchFamily="18" charset="0"/>
                          <a:ea typeface="黑体" panose="02010609060101010101" pitchFamily="49" charset="-122"/>
                          <a:cs typeface="Times New Roman" panose="02020603050405020304" pitchFamily="18" charset="0"/>
                        </a:rPr>
                        <a:t>你还需要其他什么吗？</a:t>
                      </a:r>
                    </a:p>
                  </a:txBody>
                  <a:tcPr marL="51436" marR="514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03504">
                <a:tc>
                  <a:txBody>
                    <a:bodyPr/>
                    <a:lstStyle/>
                    <a:p>
                      <a:pPr algn="l">
                        <a:lnSpc>
                          <a:spcPct val="120000"/>
                        </a:lnSpc>
                        <a:spcAft>
                          <a:spcPct val="0"/>
                        </a:spcAft>
                      </a:pPr>
                      <a:r>
                        <a:rPr lang="en-US" sz="1700" kern="100">
                          <a:solidFill>
                            <a:schemeClr val="tx1">
                              <a:lumMod val="65000"/>
                              <a:lumOff val="35000"/>
                            </a:schemeClr>
                          </a:solidFill>
                          <a:effectLst/>
                          <a:latin typeface="Times New Roman" panose="02020603050405020304" pitchFamily="18" charset="0"/>
                          <a:ea typeface="黑体" panose="02010609060101010101" pitchFamily="49" charset="-122"/>
                          <a:cs typeface="Times New Roman" panose="02020603050405020304" pitchFamily="18" charset="0"/>
                        </a:rPr>
                        <a:t>require sb. to do sth. </a:t>
                      </a:r>
                    </a:p>
                    <a:p>
                      <a:pPr algn="l">
                        <a:lnSpc>
                          <a:spcPct val="120000"/>
                        </a:lnSpc>
                        <a:spcAft>
                          <a:spcPct val="0"/>
                        </a:spcAft>
                      </a:pPr>
                      <a:r>
                        <a:rPr lang="zh-CN" sz="1700" kern="100">
                          <a:solidFill>
                            <a:schemeClr val="tx1">
                              <a:lumMod val="65000"/>
                              <a:lumOff val="35000"/>
                            </a:schemeClr>
                          </a:solidFill>
                          <a:effectLst/>
                          <a:latin typeface="Times New Roman" panose="02020603050405020304" pitchFamily="18" charset="0"/>
                          <a:ea typeface="黑体" panose="02010609060101010101" pitchFamily="49" charset="-122"/>
                          <a:cs typeface="Times New Roman" panose="02020603050405020304" pitchFamily="18" charset="0"/>
                        </a:rPr>
                        <a:t>意</a:t>
                      </a:r>
                      <a:r>
                        <a:rPr lang="zh-CN" altLang="en-US" sz="1700" kern="100">
                          <a:solidFill>
                            <a:schemeClr val="tx1">
                              <a:lumMod val="65000"/>
                              <a:lumOff val="35000"/>
                            </a:schemeClr>
                          </a:solidFill>
                          <a:effectLst/>
                          <a:latin typeface="黑体" panose="02010609060101010101" pitchFamily="49" charset="-122"/>
                          <a:ea typeface="黑体" panose="02010609060101010101" pitchFamily="49" charset="-122"/>
                          <a:cs typeface="Times New Roman" panose="02020603050405020304" pitchFamily="18" charset="0"/>
                        </a:rPr>
                        <a:t>为</a:t>
                      </a:r>
                      <a:r>
                        <a:rPr lang="en-US" sz="1700" kern="100">
                          <a:solidFill>
                            <a:schemeClr val="tx1">
                              <a:lumMod val="65000"/>
                              <a:lumOff val="35000"/>
                            </a:schemeClr>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en-US" sz="1700" kern="100">
                          <a:solidFill>
                            <a:schemeClr val="tx1">
                              <a:lumMod val="65000"/>
                              <a:lumOff val="35000"/>
                            </a:schemeClr>
                          </a:solidFill>
                          <a:effectLst/>
                          <a:latin typeface="黑体" panose="02010609060101010101" pitchFamily="49" charset="-122"/>
                          <a:ea typeface="黑体" panose="02010609060101010101" pitchFamily="49" charset="-122"/>
                          <a:cs typeface="Times New Roman" panose="02020603050405020304" pitchFamily="18" charset="0"/>
                        </a:rPr>
                        <a:t>要求某人做某事</a:t>
                      </a:r>
                      <a:r>
                        <a:rPr lang="en-US" sz="1700" kern="100">
                          <a:solidFill>
                            <a:schemeClr val="tx1">
                              <a:lumMod val="65000"/>
                              <a:lumOff val="35000"/>
                            </a:schemeClr>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en-US" sz="1700" kern="100">
                          <a:solidFill>
                            <a:schemeClr val="tx1">
                              <a:lumMod val="65000"/>
                              <a:lumOff val="35000"/>
                            </a:schemeClr>
                          </a:solidFill>
                          <a:effectLst/>
                          <a:latin typeface="黑体" panose="02010609060101010101" pitchFamily="49" charset="-122"/>
                          <a:ea typeface="黑体" panose="02010609060101010101" pitchFamily="49" charset="-122"/>
                          <a:cs typeface="Times New Roman" panose="02020603050405020304" pitchFamily="18" charset="0"/>
                        </a:rPr>
                        <a:t>。</a:t>
                      </a:r>
                    </a:p>
                  </a:txBody>
                  <a:tcPr marL="51436" marR="514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20000"/>
                        </a:lnSpc>
                        <a:spcAft>
                          <a:spcPct val="0"/>
                        </a:spcAft>
                      </a:pPr>
                      <a:r>
                        <a:rPr lang="en-US" sz="1700" kern="100">
                          <a:solidFill>
                            <a:schemeClr val="tx1">
                              <a:lumMod val="65000"/>
                              <a:lumOff val="35000"/>
                            </a:schemeClr>
                          </a:solidFill>
                          <a:effectLst/>
                          <a:latin typeface="Times New Roman" panose="02020603050405020304" pitchFamily="18" charset="0"/>
                          <a:ea typeface="黑体" panose="02010609060101010101" pitchFamily="49" charset="-122"/>
                          <a:cs typeface="Times New Roman" panose="02020603050405020304" pitchFamily="18" charset="0"/>
                        </a:rPr>
                        <a:t>We require her to keep quiet. </a:t>
                      </a:r>
                    </a:p>
                    <a:p>
                      <a:pPr algn="l">
                        <a:lnSpc>
                          <a:spcPct val="120000"/>
                        </a:lnSpc>
                        <a:spcAft>
                          <a:spcPct val="0"/>
                        </a:spcAft>
                      </a:pPr>
                      <a:r>
                        <a:rPr lang="zh-CN" sz="1700" kern="100">
                          <a:solidFill>
                            <a:schemeClr val="tx1">
                              <a:lumMod val="65000"/>
                              <a:lumOff val="35000"/>
                            </a:schemeClr>
                          </a:solidFill>
                          <a:effectLst/>
                          <a:latin typeface="Times New Roman" panose="02020603050405020304" pitchFamily="18" charset="0"/>
                          <a:ea typeface="黑体" panose="02010609060101010101" pitchFamily="49" charset="-122"/>
                          <a:cs typeface="Times New Roman" panose="02020603050405020304" pitchFamily="18" charset="0"/>
                        </a:rPr>
                        <a:t>我们要求她保持安静。</a:t>
                      </a:r>
                    </a:p>
                  </a:txBody>
                  <a:tcPr marL="51436" marR="514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207008">
                <a:tc>
                  <a:txBody>
                    <a:bodyPr/>
                    <a:lstStyle/>
                    <a:p>
                      <a:pPr algn="l">
                        <a:lnSpc>
                          <a:spcPct val="120000"/>
                        </a:lnSpc>
                        <a:spcAft>
                          <a:spcPct val="0"/>
                        </a:spcAft>
                      </a:pPr>
                      <a:r>
                        <a:rPr lang="en-US" sz="1700" kern="100" err="1">
                          <a:solidFill>
                            <a:schemeClr val="tx1">
                              <a:lumMod val="65000"/>
                              <a:lumOff val="35000"/>
                            </a:schemeClr>
                          </a:solidFill>
                          <a:effectLst/>
                          <a:latin typeface="Times New Roman" panose="02020603050405020304" pitchFamily="18" charset="0"/>
                          <a:ea typeface="黑体" panose="02010609060101010101" pitchFamily="49" charset="-122"/>
                          <a:cs typeface="Times New Roman" panose="02020603050405020304" pitchFamily="18" charset="0"/>
                        </a:rPr>
                        <a:t>sth. require(s) </a:t>
                      </a:r>
                      <a:r>
                        <a:rPr lang="en-US" sz="1700" kern="100" smtClean="0">
                          <a:solidFill>
                            <a:schemeClr val="tx1">
                              <a:lumMod val="65000"/>
                              <a:lumOff val="35000"/>
                            </a:schemeClr>
                          </a:solidFill>
                          <a:effectLst/>
                          <a:latin typeface="Times New Roman" panose="02020603050405020304" pitchFamily="18" charset="0"/>
                          <a:ea typeface="黑体" panose="02010609060101010101" pitchFamily="49" charset="-122"/>
                          <a:cs typeface="Times New Roman" panose="02020603050405020304" pitchFamily="18" charset="0"/>
                        </a:rPr>
                        <a:t>doing</a:t>
                      </a:r>
                    </a:p>
                    <a:p>
                      <a:pPr algn="l">
                        <a:lnSpc>
                          <a:spcPct val="120000"/>
                        </a:lnSpc>
                        <a:spcAft>
                          <a:spcPct val="0"/>
                        </a:spcAft>
                      </a:pPr>
                      <a:r>
                        <a:rPr lang="en-US" altLang="zh-CN" sz="1700" kern="100" smtClean="0">
                          <a:solidFill>
                            <a:schemeClr val="tx1">
                              <a:lumMod val="65000"/>
                              <a:lumOff val="35000"/>
                            </a:schemeClr>
                          </a:solidFill>
                          <a:effectLst/>
                          <a:latin typeface="Times New Roman" panose="02020603050405020304" pitchFamily="18" charset="0"/>
                          <a:ea typeface="黑体" panose="02010609060101010101" pitchFamily="49" charset="-122"/>
                          <a:cs typeface="Times New Roman" panose="02020603050405020304" pitchFamily="18" charset="0"/>
                        </a:rPr>
                        <a:t>=</a:t>
                      </a:r>
                      <a:r>
                        <a:rPr lang="en-US" sz="1700" kern="100" err="1">
                          <a:solidFill>
                            <a:schemeClr val="tx1">
                              <a:lumMod val="65000"/>
                              <a:lumOff val="35000"/>
                            </a:schemeClr>
                          </a:solidFill>
                          <a:effectLst/>
                          <a:latin typeface="Times New Roman" panose="02020603050405020304" pitchFamily="18" charset="0"/>
                          <a:ea typeface="黑体" panose="02010609060101010101" pitchFamily="49" charset="-122"/>
                          <a:cs typeface="Times New Roman" panose="02020603050405020304" pitchFamily="18" charset="0"/>
                        </a:rPr>
                        <a:t>sth. require(s) to be done </a:t>
                      </a:r>
                      <a:r>
                        <a:rPr lang="zh-CN" sz="1700" kern="100">
                          <a:solidFill>
                            <a:schemeClr val="tx1">
                              <a:lumMod val="65000"/>
                              <a:lumOff val="35000"/>
                            </a:schemeClr>
                          </a:solidFill>
                          <a:effectLst/>
                          <a:latin typeface="Times New Roman" panose="02020603050405020304" pitchFamily="18" charset="0"/>
                          <a:ea typeface="黑体" panose="02010609060101010101" pitchFamily="49" charset="-122"/>
                          <a:cs typeface="Times New Roman" panose="02020603050405020304" pitchFamily="18" charset="0"/>
                        </a:rPr>
                        <a:t>意</a:t>
                      </a:r>
                      <a:r>
                        <a:rPr lang="zh-CN" altLang="en-US" sz="1700" kern="100">
                          <a:solidFill>
                            <a:schemeClr val="tx1">
                              <a:lumMod val="65000"/>
                              <a:lumOff val="35000"/>
                            </a:schemeClr>
                          </a:solidFill>
                          <a:effectLst/>
                          <a:latin typeface="黑体" panose="02010609060101010101" pitchFamily="49" charset="-122"/>
                          <a:ea typeface="黑体" panose="02010609060101010101" pitchFamily="49" charset="-122"/>
                          <a:cs typeface="Times New Roman" panose="02020603050405020304" pitchFamily="18" charset="0"/>
                        </a:rPr>
                        <a:t>为</a:t>
                      </a:r>
                      <a:r>
                        <a:rPr lang="en-US" sz="1700" kern="100">
                          <a:solidFill>
                            <a:schemeClr val="tx1">
                              <a:lumMod val="65000"/>
                              <a:lumOff val="35000"/>
                            </a:schemeClr>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en-US" sz="1700" kern="100">
                          <a:solidFill>
                            <a:schemeClr val="tx1">
                              <a:lumMod val="65000"/>
                              <a:lumOff val="35000"/>
                            </a:schemeClr>
                          </a:solidFill>
                          <a:effectLst/>
                          <a:latin typeface="黑体" panose="02010609060101010101" pitchFamily="49" charset="-122"/>
                          <a:ea typeface="黑体" panose="02010609060101010101" pitchFamily="49" charset="-122"/>
                          <a:cs typeface="Times New Roman" panose="02020603050405020304" pitchFamily="18" charset="0"/>
                        </a:rPr>
                        <a:t>某物需要</a:t>
                      </a:r>
                      <a:r>
                        <a:rPr lang="en-US" sz="1700" kern="100">
                          <a:solidFill>
                            <a:schemeClr val="tx1">
                              <a:lumMod val="65000"/>
                              <a:lumOff val="35000"/>
                            </a:schemeClr>
                          </a:solidFill>
                          <a:effectLst/>
                          <a:latin typeface="黑体" panose="02010609060101010101" pitchFamily="49" charset="-122"/>
                          <a:ea typeface="黑体" panose="02010609060101010101" pitchFamily="49" charset="-122"/>
                          <a:cs typeface="Times New Roman" panose="02020603050405020304" pitchFamily="18" charset="0"/>
                        </a:rPr>
                        <a:t>……”</a:t>
                      </a:r>
                      <a:r>
                        <a:rPr lang="zh-CN" altLang="en-US" sz="1700" kern="100">
                          <a:solidFill>
                            <a:schemeClr val="tx1">
                              <a:lumMod val="65000"/>
                              <a:lumOff val="35000"/>
                            </a:schemeClr>
                          </a:solidFill>
                          <a:effectLst/>
                          <a:latin typeface="黑体" panose="02010609060101010101" pitchFamily="49" charset="-122"/>
                          <a:ea typeface="黑体" panose="02010609060101010101" pitchFamily="49" charset="-122"/>
                          <a:cs typeface="Times New Roman" panose="02020603050405020304" pitchFamily="18" charset="0"/>
                        </a:rPr>
                        <a:t>，表被动</a:t>
                      </a:r>
                      <a:r>
                        <a:rPr lang="zh-CN" sz="1700" kern="100">
                          <a:solidFill>
                            <a:schemeClr val="tx1">
                              <a:lumMod val="65000"/>
                              <a:lumOff val="35000"/>
                            </a:schemeClr>
                          </a:solidFill>
                          <a:effectLst/>
                          <a:latin typeface="Times New Roman" panose="02020603050405020304" pitchFamily="18" charset="0"/>
                          <a:ea typeface="黑体" panose="02010609060101010101" pitchFamily="49" charset="-122"/>
                          <a:cs typeface="Times New Roman" panose="02020603050405020304" pitchFamily="18" charset="0"/>
                        </a:rPr>
                        <a:t>含义。</a:t>
                      </a:r>
                    </a:p>
                  </a:txBody>
                  <a:tcPr marL="51436" marR="514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20000"/>
                        </a:lnSpc>
                        <a:spcAft>
                          <a:spcPct val="0"/>
                        </a:spcAft>
                      </a:pPr>
                      <a:r>
                        <a:rPr lang="en-US" sz="1700" kern="100">
                          <a:solidFill>
                            <a:schemeClr val="tx1">
                              <a:lumMod val="65000"/>
                              <a:lumOff val="35000"/>
                            </a:schemeClr>
                          </a:solidFill>
                          <a:effectLst/>
                          <a:latin typeface="Times New Roman" panose="02020603050405020304" pitchFamily="18" charset="0"/>
                          <a:ea typeface="黑体" panose="02010609060101010101" pitchFamily="49" charset="-122"/>
                          <a:cs typeface="Times New Roman" panose="02020603050405020304" pitchFamily="18" charset="0"/>
                        </a:rPr>
                        <a:t>Plants require watering regularly. </a:t>
                      </a:r>
                    </a:p>
                    <a:p>
                      <a:pPr algn="l">
                        <a:lnSpc>
                          <a:spcPct val="120000"/>
                        </a:lnSpc>
                        <a:spcAft>
                          <a:spcPct val="0"/>
                        </a:spcAft>
                      </a:pPr>
                      <a:r>
                        <a:rPr lang="zh-CN" sz="1700" kern="100">
                          <a:solidFill>
                            <a:schemeClr val="tx1">
                              <a:lumMod val="65000"/>
                              <a:lumOff val="35000"/>
                            </a:schemeClr>
                          </a:solidFill>
                          <a:effectLst/>
                          <a:latin typeface="Times New Roman" panose="02020603050405020304" pitchFamily="18" charset="0"/>
                          <a:ea typeface="黑体" panose="02010609060101010101" pitchFamily="49" charset="-122"/>
                          <a:cs typeface="Times New Roman" panose="02020603050405020304" pitchFamily="18" charset="0"/>
                        </a:rPr>
                        <a:t>植物需要定期浇水。</a:t>
                      </a:r>
                    </a:p>
                  </a:txBody>
                  <a:tcPr marL="51436" marR="514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 name="标题 1"/>
          <p:cNvSpPr>
            <a:spLocks noGrp="1"/>
          </p:cNvSpPr>
          <p:nvPr>
            <p:ph type="ctrTitle"/>
          </p:nvPr>
        </p:nvSpPr>
        <p:spPr>
          <a:xfrm>
            <a:off x="554355" y="17145"/>
            <a:ext cx="7886700" cy="617220"/>
          </a:xfrm>
        </p:spPr>
        <p:txBody>
          <a:bodyPr/>
          <a:lstStyle/>
          <a:p>
            <a:r>
              <a:rPr lang="zh-CN" altLang="en-US"/>
              <a:t>语法要点</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linds(horizontal)">
                                      <p:cBhvr>
                                        <p:cTn id="7" dur="500"/>
                                        <p:tgtEl>
                                          <p:spTgt spid="25"/>
                                        </p:tgtEl>
                                      </p:cBhvr>
                                    </p:animEffect>
                                  </p:childTnLst>
                                </p:cTn>
                              </p:par>
                              <p:par>
                                <p:cTn id="8" presetID="3"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7" name="TextBox 16"/>
          <p:cNvSpPr txBox="1"/>
          <p:nvPr/>
        </p:nvSpPr>
        <p:spPr>
          <a:xfrm>
            <a:off x="2218373" y="1235393"/>
            <a:ext cx="4645819" cy="484748"/>
          </a:xfrm>
          <a:prstGeom prst="rect">
            <a:avLst/>
          </a:prstGeom>
          <a:noFill/>
          <a:ln w="9525">
            <a:noFill/>
          </a:ln>
        </p:spPr>
        <p:txBody>
          <a:bodyPr lIns="68580" tIns="34290" rIns="68580" bIns="34290" anchor="t">
            <a:spAutoFit/>
          </a:bodyPr>
          <a:lstStyle/>
          <a:p>
            <a:pPr>
              <a:lnSpc>
                <a:spcPct val="150000"/>
              </a:lnSpc>
            </a:pPr>
            <a:r>
              <a:rPr lang="en-US" altLang="zh-CN" sz="1800" b="1" dirty="0">
                <a:solidFill>
                  <a:schemeClr val="tx1">
                    <a:lumMod val="65000"/>
                    <a:lumOff val="35000"/>
                  </a:schemeClr>
                </a:solidFill>
                <a:latin typeface="Times New Roman" panose="02020603050405020304" pitchFamily="18" charset="0"/>
                <a:ea typeface="黑体" panose="02010609060101010101" pitchFamily="49" charset="-122"/>
              </a:rPr>
              <a:t>3. effort /'</a:t>
            </a:r>
            <a:r>
              <a:rPr lang="en-US" altLang="zh-CN" sz="1800" b="1" dirty="0" err="1">
                <a:solidFill>
                  <a:schemeClr val="tx1">
                    <a:lumMod val="65000"/>
                    <a:lumOff val="35000"/>
                  </a:schemeClr>
                </a:solidFill>
                <a:latin typeface="Times New Roman" panose="02020603050405020304" pitchFamily="18" charset="0"/>
                <a:ea typeface="黑体" panose="02010609060101010101" pitchFamily="49" charset="-122"/>
              </a:rPr>
              <a:t>efət</a:t>
            </a:r>
            <a:r>
              <a:rPr lang="en-US" altLang="zh-CN" sz="1800" b="1" dirty="0">
                <a:solidFill>
                  <a:schemeClr val="tx1">
                    <a:lumMod val="65000"/>
                    <a:lumOff val="35000"/>
                  </a:schemeClr>
                </a:solidFill>
                <a:latin typeface="Times New Roman" panose="02020603050405020304" pitchFamily="18" charset="0"/>
                <a:ea typeface="黑体" panose="02010609060101010101" pitchFamily="49" charset="-122"/>
              </a:rPr>
              <a:t>/ </a:t>
            </a:r>
            <a:r>
              <a:rPr lang="en-US" altLang="zh-CN" sz="1800" b="1" i="1" dirty="0">
                <a:solidFill>
                  <a:schemeClr val="tx1">
                    <a:lumMod val="65000"/>
                    <a:lumOff val="35000"/>
                  </a:schemeClr>
                </a:solidFill>
                <a:latin typeface="Times New Roman" panose="02020603050405020304" pitchFamily="18" charset="0"/>
                <a:ea typeface="黑体" panose="02010609060101010101" pitchFamily="49" charset="-122"/>
              </a:rPr>
              <a:t>n. </a:t>
            </a:r>
            <a:r>
              <a:rPr lang="zh-CN" altLang="en-US" sz="1800" b="1" dirty="0">
                <a:solidFill>
                  <a:schemeClr val="tx1">
                    <a:lumMod val="65000"/>
                    <a:lumOff val="35000"/>
                  </a:schemeClr>
                </a:solidFill>
                <a:latin typeface="Times New Roman" panose="02020603050405020304" pitchFamily="18" charset="0"/>
                <a:ea typeface="黑体" panose="02010609060101010101" pitchFamily="49" charset="-122"/>
              </a:rPr>
              <a:t>努力</a:t>
            </a:r>
            <a:endParaRPr lang="en-US" altLang="zh-CN" sz="1800" b="1" dirty="0">
              <a:solidFill>
                <a:schemeClr val="tx1">
                  <a:lumMod val="65000"/>
                  <a:lumOff val="35000"/>
                </a:schemeClr>
              </a:solidFill>
              <a:latin typeface="Times New Roman" panose="02020603050405020304" pitchFamily="18" charset="0"/>
              <a:ea typeface="黑体" panose="02010609060101010101" pitchFamily="49" charset="-122"/>
            </a:endParaRPr>
          </a:p>
        </p:txBody>
      </p:sp>
      <p:sp>
        <p:nvSpPr>
          <p:cNvPr id="19473" name="矩形 24"/>
          <p:cNvSpPr/>
          <p:nvPr/>
        </p:nvSpPr>
        <p:spPr>
          <a:xfrm>
            <a:off x="2218135" y="1846421"/>
            <a:ext cx="5006578" cy="900246"/>
          </a:xfrm>
          <a:prstGeom prst="rect">
            <a:avLst/>
          </a:prstGeom>
          <a:noFill/>
          <a:ln w="9525">
            <a:noFill/>
          </a:ln>
        </p:spPr>
        <p:txBody>
          <a:bodyPr lIns="68580" tIns="34290" rIns="68580" bIns="34290" anchor="t">
            <a:spAutoFit/>
          </a:bodyPr>
          <a:lstStyle/>
          <a:p>
            <a:pPr>
              <a:lnSpc>
                <a:spcPct val="150000"/>
              </a:lnSpc>
            </a:pPr>
            <a:r>
              <a:rPr lang="en-US" altLang="zh-CN" sz="1800" dirty="0" err="1">
                <a:solidFill>
                  <a:schemeClr val="tx1">
                    <a:lumMod val="65000"/>
                    <a:lumOff val="35000"/>
                  </a:schemeClr>
                </a:solidFill>
                <a:latin typeface="Times New Roman" panose="02020603050405020304" pitchFamily="18" charset="0"/>
                <a:ea typeface="黑体" panose="02010609060101010101" pitchFamily="49" charset="-122"/>
              </a:rPr>
              <a:t>eg</a:t>
            </a:r>
            <a:r>
              <a:rPr lang="en-US" altLang="zh-CN" sz="1800" dirty="0">
                <a:solidFill>
                  <a:schemeClr val="tx1">
                    <a:lumMod val="65000"/>
                    <a:lumOff val="35000"/>
                  </a:schemeClr>
                </a:solidFill>
                <a:latin typeface="Times New Roman" panose="02020603050405020304" pitchFamily="18" charset="0"/>
                <a:ea typeface="黑体" panose="02010609060101010101" pitchFamily="49" charset="-122"/>
              </a:rPr>
              <a:t>: You can’t succeed without effort.</a:t>
            </a:r>
          </a:p>
          <a:p>
            <a:pPr>
              <a:lnSpc>
                <a:spcPct val="150000"/>
              </a:lnSpc>
            </a:pPr>
            <a:r>
              <a:rPr lang="zh-CN" altLang="en-US" sz="1800" dirty="0">
                <a:solidFill>
                  <a:schemeClr val="tx1">
                    <a:lumMod val="65000"/>
                    <a:lumOff val="35000"/>
                  </a:schemeClr>
                </a:solidFill>
                <a:latin typeface="Times New Roman" panose="02020603050405020304" pitchFamily="18" charset="0"/>
                <a:ea typeface="黑体" panose="02010609060101010101" pitchFamily="49" charset="-122"/>
              </a:rPr>
              <a:t>      不努力你就不会成功。</a:t>
            </a:r>
          </a:p>
        </p:txBody>
      </p:sp>
      <p:sp>
        <p:nvSpPr>
          <p:cNvPr id="28" name="TextBox 27"/>
          <p:cNvSpPr txBox="1"/>
          <p:nvPr/>
        </p:nvSpPr>
        <p:spPr>
          <a:xfrm>
            <a:off x="2307907" y="2925128"/>
            <a:ext cx="5200783" cy="1731243"/>
          </a:xfrm>
          <a:prstGeom prst="rect">
            <a:avLst/>
          </a:prstGeom>
          <a:noFill/>
          <a:ln w="9525">
            <a:noFill/>
          </a:ln>
        </p:spPr>
        <p:txBody>
          <a:bodyPr wrap="none" lIns="68580" tIns="34290" rIns="68580" bIns="34290" anchor="t">
            <a:spAutoFit/>
          </a:bodyPr>
          <a:lstStyle/>
          <a:p>
            <a:pPr>
              <a:lnSpc>
                <a:spcPct val="150000"/>
              </a:lnSpc>
            </a:pPr>
            <a:r>
              <a:rPr lang="en-US" altLang="zh-CN" sz="1800" b="1">
                <a:solidFill>
                  <a:schemeClr val="tx1">
                    <a:lumMod val="65000"/>
                    <a:lumOff val="35000"/>
                  </a:schemeClr>
                </a:solidFill>
                <a:latin typeface="Times New Roman" panose="02020603050405020304" pitchFamily="18" charset="0"/>
                <a:ea typeface="黑体" panose="02010609060101010101" pitchFamily="49" charset="-122"/>
              </a:rPr>
              <a:t>(1) effort</a:t>
            </a:r>
            <a:r>
              <a:rPr lang="zh-CN" altLang="en-US" sz="1800" b="1">
                <a:solidFill>
                  <a:schemeClr val="tx1">
                    <a:lumMod val="65000"/>
                    <a:lumOff val="35000"/>
                  </a:schemeClr>
                </a:solidFill>
                <a:latin typeface="Times New Roman" panose="02020603050405020304" pitchFamily="18" charset="0"/>
                <a:ea typeface="黑体" panose="02010609060101010101" pitchFamily="49" charset="-122"/>
              </a:rPr>
              <a:t>常作不可数名词，意为“气力；精力”，</a:t>
            </a:r>
            <a:endParaRPr lang="en-US" altLang="zh-CN" sz="1800" b="1">
              <a:solidFill>
                <a:schemeClr val="tx1">
                  <a:lumMod val="65000"/>
                  <a:lumOff val="35000"/>
                </a:schemeClr>
              </a:solidFill>
              <a:latin typeface="Times New Roman" panose="02020603050405020304" pitchFamily="18" charset="0"/>
              <a:ea typeface="黑体" panose="02010609060101010101" pitchFamily="49" charset="-122"/>
            </a:endParaRPr>
          </a:p>
          <a:p>
            <a:pPr>
              <a:lnSpc>
                <a:spcPct val="150000"/>
              </a:lnSpc>
            </a:pPr>
            <a:r>
              <a:rPr lang="zh-CN" altLang="en-US" sz="1800" b="1">
                <a:solidFill>
                  <a:schemeClr val="tx1">
                    <a:lumMod val="65000"/>
                    <a:lumOff val="35000"/>
                  </a:schemeClr>
                </a:solidFill>
                <a:latin typeface="Times New Roman" panose="02020603050405020304" pitchFamily="18" charset="0"/>
                <a:ea typeface="黑体" panose="02010609060101010101" pitchFamily="49" charset="-122"/>
              </a:rPr>
              <a:t>表泛指意义。</a:t>
            </a:r>
          </a:p>
          <a:p>
            <a:pPr>
              <a:lnSpc>
                <a:spcPct val="150000"/>
              </a:lnSpc>
            </a:pPr>
            <a:r>
              <a:rPr lang="en-US" altLang="zh-CN" sz="1800" err="1">
                <a:solidFill>
                  <a:schemeClr val="tx1">
                    <a:lumMod val="65000"/>
                    <a:lumOff val="35000"/>
                  </a:schemeClr>
                </a:solidFill>
                <a:latin typeface="Times New Roman" panose="02020603050405020304" pitchFamily="18" charset="0"/>
                <a:ea typeface="黑体" panose="02010609060101010101" pitchFamily="49" charset="-122"/>
              </a:rPr>
              <a:t>eg: It’s a waste of time and effort.</a:t>
            </a:r>
            <a:endParaRPr lang="en-US" altLang="zh-CN" sz="1800">
              <a:solidFill>
                <a:schemeClr val="tx1">
                  <a:lumMod val="65000"/>
                  <a:lumOff val="35000"/>
                </a:schemeClr>
              </a:solidFill>
              <a:latin typeface="Times New Roman" panose="02020603050405020304" pitchFamily="18" charset="0"/>
              <a:ea typeface="黑体" panose="02010609060101010101" pitchFamily="49" charset="-122"/>
            </a:endParaRPr>
          </a:p>
          <a:p>
            <a:pPr>
              <a:lnSpc>
                <a:spcPct val="150000"/>
              </a:lnSpc>
            </a:pPr>
            <a:r>
              <a:rPr lang="zh-CN" altLang="en-US" sz="1800">
                <a:solidFill>
                  <a:schemeClr val="tx1">
                    <a:lumMod val="65000"/>
                    <a:lumOff val="35000"/>
                  </a:schemeClr>
                </a:solidFill>
                <a:latin typeface="Times New Roman" panose="02020603050405020304" pitchFamily="18" charset="0"/>
                <a:ea typeface="黑体" panose="02010609060101010101" pitchFamily="49" charset="-122"/>
              </a:rPr>
              <a:t>      那是浪费时间和精力。</a:t>
            </a:r>
          </a:p>
        </p:txBody>
      </p:sp>
      <p:sp>
        <p:nvSpPr>
          <p:cNvPr id="2" name="标题 1"/>
          <p:cNvSpPr>
            <a:spLocks noGrp="1"/>
          </p:cNvSpPr>
          <p:nvPr>
            <p:ph type="ctrTitle"/>
          </p:nvPr>
        </p:nvSpPr>
        <p:spPr>
          <a:xfrm>
            <a:off x="554355" y="0"/>
            <a:ext cx="7886700" cy="617220"/>
          </a:xfrm>
        </p:spPr>
        <p:txBody>
          <a:bodyPr/>
          <a:lstStyle/>
          <a:p>
            <a:r>
              <a:rPr lang="zh-CN" altLang="en-US"/>
              <a:t>语法要点</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linds(horizontal)">
                                      <p:cBhvr>
                                        <p:cTn id="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1761539" y="2210222"/>
            <a:ext cx="6348174" cy="1315745"/>
          </a:xfrm>
          <a:prstGeom prst="rect">
            <a:avLst/>
          </a:prstGeom>
          <a:noFill/>
          <a:ln w="9525">
            <a:noFill/>
          </a:ln>
        </p:spPr>
        <p:txBody>
          <a:bodyPr wrap="square" lIns="68580" tIns="34290" rIns="68580" bIns="34290" anchor="t">
            <a:spAutoFit/>
          </a:bodyPr>
          <a:lstStyle/>
          <a:p>
            <a:pPr>
              <a:lnSpc>
                <a:spcPct val="150000"/>
              </a:lnSpc>
            </a:pPr>
            <a:r>
              <a:rPr lang="en-US" altLang="zh-CN" sz="1800" b="1" dirty="0">
                <a:solidFill>
                  <a:schemeClr val="tx1">
                    <a:lumMod val="65000"/>
                    <a:lumOff val="35000"/>
                  </a:schemeClr>
                </a:solidFill>
                <a:latin typeface="Times New Roman" panose="02020603050405020304" pitchFamily="18" charset="0"/>
                <a:ea typeface="黑体" panose="02010609060101010101" pitchFamily="49" charset="-122"/>
              </a:rPr>
              <a:t>(2) make every effort to do </a:t>
            </a:r>
            <a:r>
              <a:rPr lang="en-US" altLang="zh-CN" sz="1800" b="1" dirty="0" err="1">
                <a:solidFill>
                  <a:schemeClr val="tx1">
                    <a:lumMod val="65000"/>
                    <a:lumOff val="35000"/>
                  </a:schemeClr>
                </a:solidFill>
                <a:latin typeface="Times New Roman" panose="02020603050405020304" pitchFamily="18" charset="0"/>
                <a:ea typeface="黑体" panose="02010609060101010101" pitchFamily="49" charset="-122"/>
              </a:rPr>
              <a:t>sth</a:t>
            </a:r>
            <a:r>
              <a:rPr lang="en-US" altLang="zh-CN" sz="1800" b="1" dirty="0">
                <a:solidFill>
                  <a:schemeClr val="tx1">
                    <a:lumMod val="65000"/>
                    <a:lumOff val="35000"/>
                  </a:schemeClr>
                </a:solidFill>
                <a:latin typeface="Times New Roman" panose="02020603050405020304" pitchFamily="18" charset="0"/>
                <a:ea typeface="黑体" panose="02010609060101010101" pitchFamily="49" charset="-122"/>
              </a:rPr>
              <a:t>. </a:t>
            </a:r>
            <a:r>
              <a:rPr lang="zh-CN" altLang="en-US" sz="1800" b="1" dirty="0">
                <a:solidFill>
                  <a:schemeClr val="tx1">
                    <a:lumMod val="65000"/>
                    <a:lumOff val="35000"/>
                  </a:schemeClr>
                </a:solidFill>
                <a:latin typeface="Times New Roman" panose="02020603050405020304" pitchFamily="18" charset="0"/>
                <a:ea typeface="黑体" panose="02010609060101010101" pitchFamily="49" charset="-122"/>
              </a:rPr>
              <a:t>意为“尽一切努力做某事”。</a:t>
            </a:r>
          </a:p>
          <a:p>
            <a:pPr>
              <a:lnSpc>
                <a:spcPct val="150000"/>
              </a:lnSpc>
            </a:pPr>
            <a:r>
              <a:rPr lang="en-US" altLang="zh-CN" sz="1800" dirty="0" err="1">
                <a:solidFill>
                  <a:schemeClr val="tx1">
                    <a:lumMod val="65000"/>
                    <a:lumOff val="35000"/>
                  </a:schemeClr>
                </a:solidFill>
                <a:latin typeface="Times New Roman" panose="02020603050405020304" pitchFamily="18" charset="0"/>
                <a:ea typeface="黑体" panose="02010609060101010101" pitchFamily="49" charset="-122"/>
              </a:rPr>
              <a:t>eg</a:t>
            </a:r>
            <a:r>
              <a:rPr lang="en-US" altLang="zh-CN" sz="1800" dirty="0">
                <a:solidFill>
                  <a:schemeClr val="tx1">
                    <a:lumMod val="65000"/>
                    <a:lumOff val="35000"/>
                  </a:schemeClr>
                </a:solidFill>
                <a:latin typeface="Times New Roman" panose="02020603050405020304" pitchFamily="18" charset="0"/>
                <a:ea typeface="黑体" panose="02010609060101010101" pitchFamily="49" charset="-122"/>
              </a:rPr>
              <a:t>: Everyone should make every effort to reduce pollution.</a:t>
            </a:r>
          </a:p>
          <a:p>
            <a:pPr>
              <a:lnSpc>
                <a:spcPct val="150000"/>
              </a:lnSpc>
            </a:pPr>
            <a:r>
              <a:rPr lang="en-US" altLang="zh-CN" sz="1800" dirty="0">
                <a:solidFill>
                  <a:schemeClr val="tx1">
                    <a:lumMod val="65000"/>
                    <a:lumOff val="35000"/>
                  </a:schemeClr>
                </a:solidFill>
                <a:latin typeface="Times New Roman" panose="02020603050405020304" pitchFamily="18" charset="0"/>
                <a:ea typeface="黑体" panose="02010609060101010101" pitchFamily="49" charset="-122"/>
              </a:rPr>
              <a:t>      </a:t>
            </a:r>
            <a:r>
              <a:rPr lang="zh-CN" altLang="en-US" sz="1800" dirty="0">
                <a:solidFill>
                  <a:schemeClr val="tx1">
                    <a:lumMod val="65000"/>
                    <a:lumOff val="35000"/>
                  </a:schemeClr>
                </a:solidFill>
                <a:latin typeface="Times New Roman" panose="02020603050405020304" pitchFamily="18" charset="0"/>
                <a:ea typeface="黑体" panose="02010609060101010101" pitchFamily="49" charset="-122"/>
              </a:rPr>
              <a:t>每个人都应该尽一切努力来减少污染。</a:t>
            </a:r>
          </a:p>
        </p:txBody>
      </p:sp>
      <p:sp>
        <p:nvSpPr>
          <p:cNvPr id="2" name="标题 1"/>
          <p:cNvSpPr>
            <a:spLocks noGrp="1"/>
          </p:cNvSpPr>
          <p:nvPr>
            <p:ph type="ctrTitle"/>
          </p:nvPr>
        </p:nvSpPr>
        <p:spPr>
          <a:xfrm>
            <a:off x="554355" y="17145"/>
            <a:ext cx="7886700" cy="617220"/>
          </a:xfrm>
        </p:spPr>
        <p:txBody>
          <a:bodyPr/>
          <a:lstStyle/>
          <a:p>
            <a:r>
              <a:rPr lang="zh-CN" altLang="en-US"/>
              <a:t>语法要点</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5" name="TextBox 16"/>
          <p:cNvSpPr txBox="1"/>
          <p:nvPr/>
        </p:nvSpPr>
        <p:spPr>
          <a:xfrm>
            <a:off x="2280286" y="1452802"/>
            <a:ext cx="3927872" cy="345281"/>
          </a:xfrm>
          <a:prstGeom prst="rect">
            <a:avLst/>
          </a:prstGeom>
          <a:noFill/>
          <a:ln w="9525">
            <a:noFill/>
          </a:ln>
        </p:spPr>
        <p:txBody>
          <a:bodyPr lIns="68580" tIns="34290" rIns="68580" bIns="34290" anchor="t">
            <a:spAutoFit/>
          </a:bodyPr>
          <a:lstStyle/>
          <a:p>
            <a:r>
              <a:rPr lang="en-US" altLang="zh-CN" sz="1800" b="1">
                <a:solidFill>
                  <a:schemeClr val="tx1">
                    <a:lumMod val="65000"/>
                    <a:lumOff val="35000"/>
                  </a:schemeClr>
                </a:solidFill>
                <a:latin typeface="Times New Roman" panose="02020603050405020304" pitchFamily="18" charset="0"/>
                <a:ea typeface="黑体" panose="02010609060101010101" pitchFamily="49" charset="-122"/>
              </a:rPr>
              <a:t>4. once in a while </a:t>
            </a:r>
            <a:r>
              <a:rPr lang="zh-CN" altLang="en-US" sz="1800" b="1">
                <a:solidFill>
                  <a:schemeClr val="tx1">
                    <a:lumMod val="65000"/>
                    <a:lumOff val="35000"/>
                  </a:schemeClr>
                </a:solidFill>
                <a:latin typeface="Times New Roman" panose="02020603050405020304" pitchFamily="18" charset="0"/>
                <a:ea typeface="黑体" panose="02010609060101010101" pitchFamily="49" charset="-122"/>
              </a:rPr>
              <a:t>偶尔；有时；间或</a:t>
            </a:r>
            <a:endParaRPr lang="zh-CN" altLang="en-US" sz="1800" b="1">
              <a:solidFill>
                <a:schemeClr val="tx1">
                  <a:lumMod val="65000"/>
                  <a:lumOff val="35000"/>
                </a:schemeClr>
              </a:solidFill>
              <a:latin typeface="Arial" panose="020B0604020202020204" pitchFamily="34" charset="0"/>
              <a:ea typeface="黑体" panose="02010609060101010101" pitchFamily="49" charset="-122"/>
            </a:endParaRPr>
          </a:p>
        </p:txBody>
      </p:sp>
      <p:sp>
        <p:nvSpPr>
          <p:cNvPr id="19476" name="TextBox 22"/>
          <p:cNvSpPr txBox="1"/>
          <p:nvPr/>
        </p:nvSpPr>
        <p:spPr>
          <a:xfrm>
            <a:off x="2349818" y="3046095"/>
            <a:ext cx="4508897" cy="900247"/>
          </a:xfrm>
          <a:prstGeom prst="rect">
            <a:avLst/>
          </a:prstGeom>
          <a:noFill/>
          <a:ln w="9525">
            <a:noFill/>
          </a:ln>
        </p:spPr>
        <p:txBody>
          <a:bodyPr lIns="68580" tIns="34290" rIns="68580" bIns="34290" anchor="t">
            <a:spAutoFit/>
          </a:bodyPr>
          <a:lstStyle/>
          <a:p>
            <a:pPr>
              <a:lnSpc>
                <a:spcPct val="150000"/>
              </a:lnSpc>
            </a:pPr>
            <a:r>
              <a:rPr lang="en-US" altLang="zh-CN" sz="1800" b="1">
                <a:solidFill>
                  <a:schemeClr val="tx1">
                    <a:lumMod val="65000"/>
                    <a:lumOff val="35000"/>
                  </a:schemeClr>
                </a:solidFill>
                <a:latin typeface="Times New Roman" panose="02020603050405020304" pitchFamily="18" charset="0"/>
                <a:ea typeface="黑体" panose="02010609060101010101" pitchFamily="49" charset="-122"/>
              </a:rPr>
              <a:t>once in a while</a:t>
            </a:r>
            <a:r>
              <a:rPr lang="zh-CN" altLang="en-US" sz="1800" b="1">
                <a:solidFill>
                  <a:schemeClr val="tx1">
                    <a:lumMod val="65000"/>
                    <a:lumOff val="35000"/>
                  </a:schemeClr>
                </a:solidFill>
                <a:latin typeface="Times New Roman" panose="02020603050405020304" pitchFamily="18" charset="0"/>
                <a:ea typeface="黑体" panose="02010609060101010101" pitchFamily="49" charset="-122"/>
              </a:rPr>
              <a:t>的同义短语为</a:t>
            </a:r>
            <a:r>
              <a:rPr lang="en-US" altLang="zh-CN" sz="1800" b="1">
                <a:solidFill>
                  <a:schemeClr val="tx1">
                    <a:lumMod val="65000"/>
                    <a:lumOff val="35000"/>
                  </a:schemeClr>
                </a:solidFill>
                <a:latin typeface="Times New Roman" panose="02020603050405020304" pitchFamily="18" charset="0"/>
                <a:ea typeface="黑体" panose="02010609060101010101" pitchFamily="49" charset="-122"/>
              </a:rPr>
              <a:t>at times</a:t>
            </a:r>
            <a:r>
              <a:rPr lang="zh-CN" altLang="en-US" sz="1800" b="1">
                <a:solidFill>
                  <a:schemeClr val="tx1">
                    <a:lumMod val="65000"/>
                    <a:lumOff val="35000"/>
                  </a:schemeClr>
                </a:solidFill>
                <a:latin typeface="Times New Roman" panose="02020603050405020304" pitchFamily="18" charset="0"/>
                <a:ea typeface="黑体" panose="02010609060101010101" pitchFamily="49" charset="-122"/>
              </a:rPr>
              <a:t>或</a:t>
            </a:r>
            <a:r>
              <a:rPr lang="en-US" altLang="zh-CN" sz="1800" b="1">
                <a:solidFill>
                  <a:schemeClr val="tx1">
                    <a:lumMod val="65000"/>
                    <a:lumOff val="35000"/>
                  </a:schemeClr>
                </a:solidFill>
                <a:latin typeface="Times New Roman" panose="02020603050405020304" pitchFamily="18" charset="0"/>
                <a:ea typeface="黑体" panose="02010609060101010101" pitchFamily="49" charset="-122"/>
              </a:rPr>
              <a:t>from time to time</a:t>
            </a:r>
            <a:r>
              <a:rPr lang="zh-CN" altLang="en-US" sz="1800" b="1">
                <a:solidFill>
                  <a:schemeClr val="tx1">
                    <a:lumMod val="65000"/>
                    <a:lumOff val="35000"/>
                  </a:schemeClr>
                </a:solidFill>
                <a:latin typeface="Times New Roman" panose="02020603050405020304" pitchFamily="18" charset="0"/>
                <a:ea typeface="黑体" panose="02010609060101010101" pitchFamily="49" charset="-122"/>
              </a:rPr>
              <a:t>，</a:t>
            </a:r>
            <a:r>
              <a:rPr lang="en-US" altLang="zh-CN" sz="1800" b="1">
                <a:solidFill>
                  <a:schemeClr val="tx1">
                    <a:lumMod val="65000"/>
                    <a:lumOff val="35000"/>
                  </a:schemeClr>
                </a:solidFill>
                <a:latin typeface="Times New Roman" panose="02020603050405020304" pitchFamily="18" charset="0"/>
                <a:ea typeface="黑体" panose="02010609060101010101" pitchFamily="49" charset="-122"/>
              </a:rPr>
              <a:t> </a:t>
            </a:r>
            <a:r>
              <a:rPr lang="zh-CN" altLang="en-US" sz="1800" b="1">
                <a:solidFill>
                  <a:schemeClr val="tx1">
                    <a:lumMod val="65000"/>
                    <a:lumOff val="35000"/>
                  </a:schemeClr>
                </a:solidFill>
                <a:latin typeface="Times New Roman" panose="02020603050405020304" pitchFamily="18" charset="0"/>
                <a:ea typeface="黑体" panose="02010609060101010101" pitchFamily="49" charset="-122"/>
              </a:rPr>
              <a:t>并且和</a:t>
            </a:r>
            <a:r>
              <a:rPr lang="en-US" altLang="zh-CN" sz="1800" b="1">
                <a:solidFill>
                  <a:schemeClr val="tx1">
                    <a:lumMod val="65000"/>
                    <a:lumOff val="35000"/>
                  </a:schemeClr>
                </a:solidFill>
                <a:latin typeface="Times New Roman" panose="02020603050405020304" pitchFamily="18" charset="0"/>
                <a:ea typeface="黑体" panose="02010609060101010101" pitchFamily="49" charset="-122"/>
              </a:rPr>
              <a:t>sometimes</a:t>
            </a:r>
            <a:r>
              <a:rPr lang="zh-CN" altLang="en-US" sz="1800" b="1">
                <a:solidFill>
                  <a:schemeClr val="tx1">
                    <a:lumMod val="65000"/>
                    <a:lumOff val="35000"/>
                  </a:schemeClr>
                </a:solidFill>
                <a:latin typeface="Times New Roman" panose="02020603050405020304" pitchFamily="18" charset="0"/>
                <a:ea typeface="黑体" panose="02010609060101010101" pitchFamily="49" charset="-122"/>
              </a:rPr>
              <a:t>意思也相近。</a:t>
            </a:r>
            <a:endParaRPr lang="zh-CN" altLang="en-US" sz="1800">
              <a:solidFill>
                <a:schemeClr val="tx1">
                  <a:lumMod val="65000"/>
                  <a:lumOff val="35000"/>
                </a:schemeClr>
              </a:solidFill>
              <a:latin typeface="Times New Roman" panose="02020603050405020304" pitchFamily="18" charset="0"/>
              <a:ea typeface="黑体" panose="02010609060101010101" pitchFamily="49" charset="-122"/>
            </a:endParaRPr>
          </a:p>
        </p:txBody>
      </p:sp>
      <p:sp>
        <p:nvSpPr>
          <p:cNvPr id="21522" name="TextBox 23"/>
          <p:cNvSpPr txBox="1"/>
          <p:nvPr/>
        </p:nvSpPr>
        <p:spPr>
          <a:xfrm>
            <a:off x="2265997" y="1993821"/>
            <a:ext cx="4851713" cy="900246"/>
          </a:xfrm>
          <a:prstGeom prst="rect">
            <a:avLst/>
          </a:prstGeom>
          <a:noFill/>
          <a:ln w="9525">
            <a:noFill/>
          </a:ln>
        </p:spPr>
        <p:txBody>
          <a:bodyPr wrap="none" lIns="68580" tIns="34290" rIns="68580" bIns="34290" anchor="t">
            <a:spAutoFit/>
          </a:bodyPr>
          <a:lstStyle/>
          <a:p>
            <a:pPr>
              <a:lnSpc>
                <a:spcPct val="150000"/>
              </a:lnSpc>
            </a:pPr>
            <a:r>
              <a:rPr lang="en-US" altLang="zh-CN" sz="1800" err="1">
                <a:solidFill>
                  <a:schemeClr val="tx1">
                    <a:lumMod val="65000"/>
                    <a:lumOff val="35000"/>
                  </a:schemeClr>
                </a:solidFill>
                <a:latin typeface="Times New Roman" panose="02020603050405020304" pitchFamily="18" charset="0"/>
                <a:ea typeface="黑体" panose="02010609060101010101" pitchFamily="49" charset="-122"/>
              </a:rPr>
              <a:t>eg: You may play computer games once in a while.</a:t>
            </a:r>
            <a:endParaRPr lang="en-US" altLang="zh-CN" sz="1800">
              <a:solidFill>
                <a:schemeClr val="tx1">
                  <a:lumMod val="65000"/>
                  <a:lumOff val="35000"/>
                </a:schemeClr>
              </a:solidFill>
              <a:latin typeface="Times New Roman" panose="02020603050405020304" pitchFamily="18" charset="0"/>
              <a:ea typeface="黑体" panose="02010609060101010101" pitchFamily="49" charset="-122"/>
            </a:endParaRPr>
          </a:p>
          <a:p>
            <a:pPr>
              <a:lnSpc>
                <a:spcPct val="150000"/>
              </a:lnSpc>
            </a:pPr>
            <a:r>
              <a:rPr lang="zh-CN" altLang="en-US" sz="1800">
                <a:solidFill>
                  <a:schemeClr val="tx1">
                    <a:lumMod val="65000"/>
                    <a:lumOff val="35000"/>
                  </a:schemeClr>
                </a:solidFill>
                <a:latin typeface="Times New Roman" panose="02020603050405020304" pitchFamily="18" charset="0"/>
                <a:ea typeface="黑体" panose="02010609060101010101" pitchFamily="49" charset="-122"/>
              </a:rPr>
              <a:t>      你可以偶尔玩电脑游戏。</a:t>
            </a:r>
          </a:p>
        </p:txBody>
      </p:sp>
      <p:sp>
        <p:nvSpPr>
          <p:cNvPr id="2" name="标题 1"/>
          <p:cNvSpPr>
            <a:spLocks noGrp="1"/>
          </p:cNvSpPr>
          <p:nvPr>
            <p:ph type="ctrTitle"/>
          </p:nvPr>
        </p:nvSpPr>
        <p:spPr>
          <a:xfrm>
            <a:off x="554355" y="17145"/>
            <a:ext cx="7886700" cy="617220"/>
          </a:xfrm>
        </p:spPr>
        <p:txBody>
          <a:bodyPr/>
          <a:lstStyle/>
          <a:p>
            <a:r>
              <a:rPr lang="zh-CN" altLang="en-US"/>
              <a:t>语法要点</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476"/>
                                        </p:tgtEl>
                                        <p:attrNameLst>
                                          <p:attrName>style.visibility</p:attrName>
                                        </p:attrNameLst>
                                      </p:cBhvr>
                                      <p:to>
                                        <p:strVal val="visible"/>
                                      </p:to>
                                    </p:set>
                                    <p:animEffect transition="in" filter="blinds(horizontal)">
                                      <p:cBhvr>
                                        <p:cTn id="7" dur="500"/>
                                        <p:tgtEl>
                                          <p:spTgt spid="194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9" name="TextBox 16"/>
          <p:cNvSpPr txBox="1"/>
          <p:nvPr/>
        </p:nvSpPr>
        <p:spPr>
          <a:xfrm>
            <a:off x="2110741" y="1107044"/>
            <a:ext cx="3927872" cy="345281"/>
          </a:xfrm>
          <a:prstGeom prst="rect">
            <a:avLst/>
          </a:prstGeom>
          <a:noFill/>
          <a:ln w="9525">
            <a:noFill/>
          </a:ln>
        </p:spPr>
        <p:txBody>
          <a:bodyPr lIns="68580" tIns="34290" rIns="68580" bIns="34290" anchor="t">
            <a:spAutoFit/>
          </a:bodyPr>
          <a:lstStyle/>
          <a:p>
            <a:r>
              <a:rPr lang="en-US" altLang="zh-CN" sz="1800" b="1">
                <a:solidFill>
                  <a:schemeClr val="tx1">
                    <a:lumMod val="65000"/>
                    <a:lumOff val="35000"/>
                  </a:schemeClr>
                </a:solidFill>
                <a:latin typeface="Times New Roman" panose="02020603050405020304" pitchFamily="18" charset="0"/>
                <a:ea typeface="黑体" panose="02010609060101010101" pitchFamily="49" charset="-122"/>
              </a:rPr>
              <a:t>5. harm /hɑːm/ </a:t>
            </a:r>
            <a:r>
              <a:rPr lang="en-US" altLang="zh-CN" sz="1800" b="1" i="1" err="1">
                <a:solidFill>
                  <a:schemeClr val="tx1">
                    <a:lumMod val="65000"/>
                    <a:lumOff val="35000"/>
                  </a:schemeClr>
                </a:solidFill>
                <a:latin typeface="Times New Roman" panose="02020603050405020304" pitchFamily="18" charset="0"/>
                <a:ea typeface="黑体" panose="02010609060101010101" pitchFamily="49" charset="-122"/>
              </a:rPr>
              <a:t>v.&amp;n. </a:t>
            </a:r>
            <a:r>
              <a:rPr lang="zh-CN" altLang="en-US" sz="1800" b="1">
                <a:solidFill>
                  <a:schemeClr val="tx1">
                    <a:lumMod val="65000"/>
                    <a:lumOff val="35000"/>
                  </a:schemeClr>
                </a:solidFill>
                <a:latin typeface="Times New Roman" panose="02020603050405020304" pitchFamily="18" charset="0"/>
                <a:ea typeface="黑体" panose="02010609060101010101" pitchFamily="49" charset="-122"/>
              </a:rPr>
              <a:t>伤害</a:t>
            </a:r>
            <a:r>
              <a:rPr lang="en-US" altLang="zh-CN" sz="1800" b="1">
                <a:solidFill>
                  <a:schemeClr val="tx1">
                    <a:lumMod val="65000"/>
                    <a:lumOff val="35000"/>
                  </a:schemeClr>
                </a:solidFill>
                <a:latin typeface="Times New Roman" panose="02020603050405020304" pitchFamily="18" charset="0"/>
                <a:ea typeface="黑体" panose="02010609060101010101" pitchFamily="49" charset="-122"/>
              </a:rPr>
              <a:t>;</a:t>
            </a:r>
            <a:r>
              <a:rPr lang="zh-CN" altLang="en-US" sz="1800" b="1">
                <a:solidFill>
                  <a:schemeClr val="tx1">
                    <a:lumMod val="65000"/>
                    <a:lumOff val="35000"/>
                  </a:schemeClr>
                </a:solidFill>
                <a:latin typeface="Times New Roman" panose="02020603050405020304" pitchFamily="18" charset="0"/>
                <a:ea typeface="黑体" panose="02010609060101010101" pitchFamily="49" charset="-122"/>
              </a:rPr>
              <a:t>损害</a:t>
            </a:r>
            <a:endParaRPr lang="zh-CN" altLang="en-US" sz="1800" b="1">
              <a:solidFill>
                <a:schemeClr val="tx1">
                  <a:lumMod val="65000"/>
                  <a:lumOff val="35000"/>
                </a:schemeClr>
              </a:solidFill>
              <a:latin typeface="Arial" panose="020B0604020202020204" pitchFamily="34" charset="0"/>
              <a:ea typeface="黑体" panose="02010609060101010101" pitchFamily="49" charset="-122"/>
            </a:endParaRPr>
          </a:p>
        </p:txBody>
      </p:sp>
      <p:sp>
        <p:nvSpPr>
          <p:cNvPr id="19476" name="TextBox 22"/>
          <p:cNvSpPr txBox="1"/>
          <p:nvPr/>
        </p:nvSpPr>
        <p:spPr>
          <a:xfrm>
            <a:off x="2158603" y="2522220"/>
            <a:ext cx="4957763" cy="2145983"/>
          </a:xfrm>
          <a:prstGeom prst="rect">
            <a:avLst/>
          </a:prstGeom>
          <a:noFill/>
          <a:ln w="9525">
            <a:noFill/>
          </a:ln>
        </p:spPr>
        <p:txBody>
          <a:bodyPr lIns="68580" tIns="34290" rIns="68580" bIns="34290" anchor="t">
            <a:spAutoFit/>
          </a:bodyPr>
          <a:lstStyle/>
          <a:p>
            <a:pPr>
              <a:lnSpc>
                <a:spcPct val="150000"/>
              </a:lnSpc>
            </a:pPr>
            <a:r>
              <a:rPr lang="en-US" altLang="zh-CN" sz="1800" b="1">
                <a:solidFill>
                  <a:schemeClr val="tx1">
                    <a:lumMod val="65000"/>
                    <a:lumOff val="35000"/>
                  </a:schemeClr>
                </a:solidFill>
                <a:latin typeface="Times New Roman" panose="02020603050405020304" pitchFamily="18" charset="0"/>
                <a:ea typeface="黑体" panose="02010609060101010101" pitchFamily="49" charset="-122"/>
              </a:rPr>
              <a:t>(1) do harm to </a:t>
            </a:r>
            <a:r>
              <a:rPr lang="zh-CN" altLang="en-US" sz="1800" b="1">
                <a:solidFill>
                  <a:schemeClr val="tx1">
                    <a:lumMod val="65000"/>
                    <a:lumOff val="35000"/>
                  </a:schemeClr>
                </a:solidFill>
                <a:latin typeface="Times New Roman" panose="02020603050405020304" pitchFamily="18" charset="0"/>
                <a:ea typeface="黑体" panose="02010609060101010101" pitchFamily="49" charset="-122"/>
              </a:rPr>
              <a:t>意为“</a:t>
            </a:r>
            <a:r>
              <a:rPr lang="zh-CN" altLang="en-US" sz="1800" b="1">
                <a:solidFill>
                  <a:schemeClr val="tx1">
                    <a:lumMod val="65000"/>
                    <a:lumOff val="35000"/>
                  </a:schemeClr>
                </a:solidFill>
                <a:latin typeface="黑体" panose="02010609060101010101" pitchFamily="49" charset="-122"/>
                <a:ea typeface="黑体" panose="02010609060101010101" pitchFamily="49" charset="-122"/>
              </a:rPr>
              <a:t>对</a:t>
            </a:r>
            <a:r>
              <a:rPr lang="en-US" altLang="zh-CN" sz="1800" b="1">
                <a:solidFill>
                  <a:schemeClr val="tx1">
                    <a:lumMod val="65000"/>
                    <a:lumOff val="35000"/>
                  </a:schemeClr>
                </a:solidFill>
                <a:latin typeface="黑体" panose="02010609060101010101" pitchFamily="49" charset="-122"/>
                <a:ea typeface="黑体" panose="02010609060101010101" pitchFamily="49" charset="-122"/>
              </a:rPr>
              <a:t>……</a:t>
            </a:r>
            <a:r>
              <a:rPr lang="zh-CN" altLang="en-US" sz="1800" b="1">
                <a:solidFill>
                  <a:schemeClr val="tx1">
                    <a:lumMod val="65000"/>
                    <a:lumOff val="35000"/>
                  </a:schemeClr>
                </a:solidFill>
                <a:latin typeface="Times New Roman" panose="02020603050405020304" pitchFamily="18" charset="0"/>
                <a:ea typeface="黑体" panose="02010609060101010101" pitchFamily="49" charset="-122"/>
              </a:rPr>
              <a:t>有害处”，</a:t>
            </a:r>
            <a:endParaRPr lang="en-US" altLang="zh-CN" sz="1800" b="1">
              <a:solidFill>
                <a:schemeClr val="tx1">
                  <a:lumMod val="65000"/>
                  <a:lumOff val="35000"/>
                </a:schemeClr>
              </a:solidFill>
              <a:latin typeface="Times New Roman" panose="02020603050405020304" pitchFamily="18" charset="0"/>
              <a:ea typeface="黑体" panose="02010609060101010101" pitchFamily="49" charset="-122"/>
            </a:endParaRPr>
          </a:p>
          <a:p>
            <a:pPr>
              <a:lnSpc>
                <a:spcPct val="150000"/>
              </a:lnSpc>
            </a:pPr>
            <a:r>
              <a:rPr lang="zh-CN" altLang="en-US" sz="1800" b="1">
                <a:solidFill>
                  <a:schemeClr val="tx1">
                    <a:lumMod val="65000"/>
                    <a:lumOff val="35000"/>
                  </a:schemeClr>
                </a:solidFill>
                <a:latin typeface="Times New Roman" panose="02020603050405020304" pitchFamily="18" charset="0"/>
                <a:ea typeface="黑体" panose="02010609060101010101" pitchFamily="49" charset="-122"/>
              </a:rPr>
              <a:t>相当于</a:t>
            </a:r>
            <a:r>
              <a:rPr lang="en-US" altLang="zh-CN" sz="1800" b="1">
                <a:solidFill>
                  <a:schemeClr val="tx1">
                    <a:lumMod val="65000"/>
                    <a:lumOff val="35000"/>
                  </a:schemeClr>
                </a:solidFill>
                <a:latin typeface="Times New Roman" panose="02020603050405020304" pitchFamily="18" charset="0"/>
                <a:ea typeface="黑体" panose="02010609060101010101" pitchFamily="49" charset="-122"/>
              </a:rPr>
              <a:t>do sb. / sth. harm</a:t>
            </a:r>
            <a:r>
              <a:rPr lang="zh-CN" altLang="en-US" sz="1800" b="1">
                <a:solidFill>
                  <a:schemeClr val="tx1">
                    <a:lumMod val="65000"/>
                    <a:lumOff val="35000"/>
                  </a:schemeClr>
                </a:solidFill>
                <a:latin typeface="Times New Roman" panose="02020603050405020304" pitchFamily="18" charset="0"/>
                <a:ea typeface="黑体" panose="02010609060101010101" pitchFamily="49" charset="-122"/>
              </a:rPr>
              <a:t>或</a:t>
            </a:r>
            <a:r>
              <a:rPr lang="en-US" altLang="zh-CN" sz="1800" b="1">
                <a:solidFill>
                  <a:schemeClr val="tx1">
                    <a:lumMod val="65000"/>
                    <a:lumOff val="35000"/>
                  </a:schemeClr>
                </a:solidFill>
                <a:latin typeface="Times New Roman" panose="02020603050405020304" pitchFamily="18" charset="0"/>
                <a:ea typeface="黑体" panose="02010609060101010101" pitchFamily="49" charset="-122"/>
              </a:rPr>
              <a:t>be harmful to sb. / sth.</a:t>
            </a:r>
            <a:endParaRPr lang="zh-CN" altLang="en-US" sz="1800" b="1">
              <a:solidFill>
                <a:schemeClr val="tx1">
                  <a:lumMod val="65000"/>
                  <a:lumOff val="35000"/>
                </a:schemeClr>
              </a:solidFill>
              <a:latin typeface="Times New Roman" panose="02020603050405020304" pitchFamily="18" charset="0"/>
              <a:ea typeface="黑体" panose="02010609060101010101" pitchFamily="49" charset="-122"/>
            </a:endParaRPr>
          </a:p>
          <a:p>
            <a:pPr>
              <a:lnSpc>
                <a:spcPct val="150000"/>
              </a:lnSpc>
            </a:pPr>
            <a:r>
              <a:rPr lang="en-US" altLang="zh-CN" sz="1800" err="1">
                <a:solidFill>
                  <a:schemeClr val="tx1">
                    <a:lumMod val="65000"/>
                    <a:lumOff val="35000"/>
                  </a:schemeClr>
                </a:solidFill>
                <a:latin typeface="Times New Roman" panose="02020603050405020304" pitchFamily="18" charset="0"/>
                <a:ea typeface="黑体" panose="02010609060101010101" pitchFamily="49" charset="-122"/>
              </a:rPr>
              <a:t>eg: Smoking is harmful to our health.</a:t>
            </a:r>
            <a:endParaRPr lang="en-US" altLang="zh-CN" sz="1800">
              <a:solidFill>
                <a:schemeClr val="tx1">
                  <a:lumMod val="65000"/>
                  <a:lumOff val="35000"/>
                </a:schemeClr>
              </a:solidFill>
              <a:latin typeface="Times New Roman" panose="02020603050405020304" pitchFamily="18" charset="0"/>
              <a:ea typeface="黑体" panose="02010609060101010101" pitchFamily="49" charset="-122"/>
            </a:endParaRPr>
          </a:p>
          <a:p>
            <a:pPr>
              <a:lnSpc>
                <a:spcPct val="150000"/>
              </a:lnSpc>
            </a:pPr>
            <a:r>
              <a:rPr lang="zh-CN" altLang="en-US" sz="1800">
                <a:solidFill>
                  <a:schemeClr val="tx1">
                    <a:lumMod val="65000"/>
                    <a:lumOff val="35000"/>
                  </a:schemeClr>
                </a:solidFill>
                <a:latin typeface="Times New Roman" panose="02020603050405020304" pitchFamily="18" charset="0"/>
                <a:ea typeface="黑体" panose="02010609060101010101" pitchFamily="49" charset="-122"/>
              </a:rPr>
              <a:t>      </a:t>
            </a:r>
            <a:r>
              <a:rPr lang="en-US" altLang="zh-CN" sz="1800">
                <a:solidFill>
                  <a:schemeClr val="tx1">
                    <a:lumMod val="65000"/>
                    <a:lumOff val="35000"/>
                  </a:schemeClr>
                </a:solidFill>
                <a:latin typeface="Times New Roman" panose="02020603050405020304" pitchFamily="18" charset="0"/>
                <a:ea typeface="黑体" panose="02010609060101010101" pitchFamily="49" charset="-122"/>
              </a:rPr>
              <a:t>=Smoking does harm to our health. </a:t>
            </a:r>
          </a:p>
          <a:p>
            <a:pPr>
              <a:lnSpc>
                <a:spcPct val="150000"/>
              </a:lnSpc>
            </a:pPr>
            <a:r>
              <a:rPr lang="zh-CN" altLang="en-US" sz="1800">
                <a:solidFill>
                  <a:schemeClr val="tx1">
                    <a:lumMod val="65000"/>
                    <a:lumOff val="35000"/>
                  </a:schemeClr>
                </a:solidFill>
                <a:latin typeface="Times New Roman" panose="02020603050405020304" pitchFamily="18" charset="0"/>
                <a:ea typeface="黑体" panose="02010609060101010101" pitchFamily="49" charset="-122"/>
              </a:rPr>
              <a:t>       吸烟对我们的健康有害。</a:t>
            </a:r>
          </a:p>
        </p:txBody>
      </p:sp>
      <p:sp>
        <p:nvSpPr>
          <p:cNvPr id="22545" name="TextBox 23"/>
          <p:cNvSpPr txBox="1"/>
          <p:nvPr/>
        </p:nvSpPr>
        <p:spPr>
          <a:xfrm>
            <a:off x="2158604" y="1537573"/>
            <a:ext cx="3892540" cy="900246"/>
          </a:xfrm>
          <a:prstGeom prst="rect">
            <a:avLst/>
          </a:prstGeom>
          <a:noFill/>
          <a:ln w="9525">
            <a:noFill/>
          </a:ln>
        </p:spPr>
        <p:txBody>
          <a:bodyPr wrap="none" lIns="68580" tIns="34290" rIns="68580" bIns="34290" anchor="t">
            <a:spAutoFit/>
          </a:bodyPr>
          <a:lstStyle/>
          <a:p>
            <a:pPr>
              <a:lnSpc>
                <a:spcPct val="150000"/>
              </a:lnSpc>
            </a:pPr>
            <a:r>
              <a:rPr lang="en-US" altLang="zh-CN" sz="1800" err="1">
                <a:solidFill>
                  <a:schemeClr val="tx1">
                    <a:lumMod val="65000"/>
                    <a:lumOff val="35000"/>
                  </a:schemeClr>
                </a:solidFill>
                <a:latin typeface="Times New Roman" panose="02020603050405020304" pitchFamily="18" charset="0"/>
                <a:ea typeface="黑体" panose="02010609060101010101" pitchFamily="49" charset="-122"/>
              </a:rPr>
              <a:t>eg: We are greatly harmed by the waste. </a:t>
            </a:r>
            <a:endParaRPr lang="en-US" altLang="zh-CN" sz="1800">
              <a:solidFill>
                <a:schemeClr val="tx1">
                  <a:lumMod val="65000"/>
                  <a:lumOff val="35000"/>
                </a:schemeClr>
              </a:solidFill>
              <a:latin typeface="Times New Roman" panose="02020603050405020304" pitchFamily="18" charset="0"/>
              <a:ea typeface="黑体" panose="02010609060101010101" pitchFamily="49" charset="-122"/>
            </a:endParaRPr>
          </a:p>
          <a:p>
            <a:pPr>
              <a:lnSpc>
                <a:spcPct val="150000"/>
              </a:lnSpc>
            </a:pPr>
            <a:r>
              <a:rPr lang="zh-CN" altLang="en-US" sz="1800">
                <a:solidFill>
                  <a:schemeClr val="tx1">
                    <a:lumMod val="65000"/>
                    <a:lumOff val="35000"/>
                  </a:schemeClr>
                </a:solidFill>
                <a:latin typeface="Times New Roman" panose="02020603050405020304" pitchFamily="18" charset="0"/>
                <a:ea typeface="黑体" panose="02010609060101010101" pitchFamily="49" charset="-122"/>
              </a:rPr>
              <a:t>       废物对我们有极大的害处。</a:t>
            </a:r>
          </a:p>
        </p:txBody>
      </p:sp>
      <p:sp>
        <p:nvSpPr>
          <p:cNvPr id="2" name="标题 1"/>
          <p:cNvSpPr>
            <a:spLocks noGrp="1"/>
          </p:cNvSpPr>
          <p:nvPr>
            <p:ph type="ctrTitle"/>
          </p:nvPr>
        </p:nvSpPr>
        <p:spPr>
          <a:xfrm>
            <a:off x="554355" y="17145"/>
            <a:ext cx="7886700" cy="617220"/>
          </a:xfrm>
        </p:spPr>
        <p:txBody>
          <a:bodyPr/>
          <a:lstStyle/>
          <a:p>
            <a:r>
              <a:rPr lang="zh-CN" altLang="en-US"/>
              <a:t>语法要点</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476"/>
                                        </p:tgtEl>
                                        <p:attrNameLst>
                                          <p:attrName>style.visibility</p:attrName>
                                        </p:attrNameLst>
                                      </p:cBhvr>
                                      <p:to>
                                        <p:strVal val="visible"/>
                                      </p:to>
                                    </p:set>
                                    <p:animEffect transition="in" filter="blinds(horizontal)">
                                      <p:cBhvr>
                                        <p:cTn id="7" dur="500"/>
                                        <p:tgtEl>
                                          <p:spTgt spid="194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16"/>
          <p:cNvSpPr/>
          <p:nvPr/>
        </p:nvSpPr>
        <p:spPr>
          <a:xfrm>
            <a:off x="1265159" y="2191998"/>
            <a:ext cx="2868215" cy="1730216"/>
          </a:xfrm>
          <a:prstGeom prst="rect">
            <a:avLst/>
          </a:prstGeom>
          <a:noFill/>
          <a:ln w="9525">
            <a:noFill/>
          </a:ln>
        </p:spPr>
        <p:txBody>
          <a:bodyPr lIns="68580" tIns="34290" rIns="68580" bIns="34290" anchor="ctr">
            <a:spAutoFit/>
          </a:bodyPr>
          <a:lstStyle/>
          <a:p>
            <a:pPr>
              <a:lnSpc>
                <a:spcPct val="150000"/>
              </a:lnSpc>
            </a:pPr>
            <a:r>
              <a:rPr lang="en-US" altLang="zh-CN" sz="1800" b="1" dirty="0">
                <a:solidFill>
                  <a:schemeClr val="tx1">
                    <a:lumMod val="65000"/>
                    <a:lumOff val="35000"/>
                  </a:schemeClr>
                </a:solidFill>
                <a:latin typeface="+mj-lt"/>
                <a:ea typeface="黑体" panose="02010609060101010101" pitchFamily="49" charset="-122"/>
                <a:cs typeface="+mj-lt"/>
              </a:rPr>
              <a:t>Look at the pictures on the right and on the next page. What do the pictures tell you?</a:t>
            </a:r>
          </a:p>
        </p:txBody>
      </p:sp>
      <p:sp>
        <p:nvSpPr>
          <p:cNvPr id="7178" name="TextBox 22"/>
          <p:cNvSpPr txBox="1"/>
          <p:nvPr/>
        </p:nvSpPr>
        <p:spPr>
          <a:xfrm>
            <a:off x="1221105" y="1814688"/>
            <a:ext cx="2950167" cy="392415"/>
          </a:xfrm>
          <a:prstGeom prst="rect">
            <a:avLst/>
          </a:prstGeom>
          <a:noFill/>
          <a:ln w="9525">
            <a:noFill/>
          </a:ln>
        </p:spPr>
        <p:txBody>
          <a:bodyPr wrap="none" lIns="68580" tIns="34290" rIns="68580" bIns="34290" anchor="t">
            <a:spAutoFit/>
          </a:bodyPr>
          <a:lstStyle/>
          <a:p>
            <a:r>
              <a:rPr lang="en-US" altLang="zh-CN" sz="2100" b="1" dirty="0">
                <a:solidFill>
                  <a:srgbClr val="0070C0"/>
                </a:solidFill>
                <a:latin typeface="+mj-lt"/>
                <a:ea typeface="黑体" panose="02010609060101010101" pitchFamily="49" charset="-122"/>
                <a:cs typeface="+mj-lt"/>
              </a:rPr>
              <a:t>Reading and vocabulary</a:t>
            </a:r>
          </a:p>
        </p:txBody>
      </p:sp>
      <p:pic>
        <p:nvPicPr>
          <p:cNvPr id="7179" name="Picture 20" descr="I:\英语课件制作\九下外研文件\教材图片\M5\Unit 2 Activity 1 P42.png"/>
          <p:cNvPicPr>
            <a:picLocks noChangeAspect="1"/>
          </p:cNvPicPr>
          <p:nvPr/>
        </p:nvPicPr>
        <p:blipFill>
          <a:blip r:embed="rId2" cstate="email"/>
          <a:stretch>
            <a:fillRect/>
          </a:stretch>
        </p:blipFill>
        <p:spPr>
          <a:xfrm>
            <a:off x="5159693" y="1622759"/>
            <a:ext cx="2302669" cy="1282304"/>
          </a:xfrm>
          <a:prstGeom prst="rect">
            <a:avLst/>
          </a:prstGeom>
          <a:noFill/>
          <a:ln w="9525">
            <a:noFill/>
          </a:ln>
        </p:spPr>
      </p:pic>
      <p:pic>
        <p:nvPicPr>
          <p:cNvPr id="7180" name="Picture 21" descr="I:\英语课件制作\九下外研文件\教材图片\M5\Unit 2 Activity 1 P43.png"/>
          <p:cNvPicPr>
            <a:picLocks noChangeAspect="1"/>
          </p:cNvPicPr>
          <p:nvPr/>
        </p:nvPicPr>
        <p:blipFill>
          <a:blip r:embed="rId3" cstate="email"/>
          <a:stretch>
            <a:fillRect/>
          </a:stretch>
        </p:blipFill>
        <p:spPr>
          <a:xfrm>
            <a:off x="4378643" y="2905063"/>
            <a:ext cx="3600450" cy="1100138"/>
          </a:xfrm>
          <a:prstGeom prst="rect">
            <a:avLst/>
          </a:prstGeom>
          <a:noFill/>
          <a:ln w="9525">
            <a:noFill/>
          </a:ln>
        </p:spPr>
      </p:pic>
      <p:sp>
        <p:nvSpPr>
          <p:cNvPr id="3" name="标题 2"/>
          <p:cNvSpPr>
            <a:spLocks noGrp="1"/>
          </p:cNvSpPr>
          <p:nvPr>
            <p:ph type="ctrTitle"/>
          </p:nvPr>
        </p:nvSpPr>
        <p:spPr>
          <a:xfrm>
            <a:off x="554355" y="17145"/>
            <a:ext cx="7886700" cy="617220"/>
          </a:xfrm>
        </p:spPr>
        <p:txBody>
          <a:bodyPr/>
          <a:lstStyle/>
          <a:p>
            <a:r>
              <a:rPr lang="zh-CN" altLang="en-US" dirty="0"/>
              <a:t>新课导入</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2090976" y="1366362"/>
            <a:ext cx="5005388" cy="1730216"/>
          </a:xfrm>
          <a:prstGeom prst="rect">
            <a:avLst/>
          </a:prstGeom>
          <a:noFill/>
          <a:ln w="9525">
            <a:noFill/>
          </a:ln>
        </p:spPr>
        <p:txBody>
          <a:bodyPr lIns="68580" tIns="34290" rIns="68580" bIns="34290" anchor="t">
            <a:spAutoFit/>
          </a:bodyPr>
          <a:lstStyle/>
          <a:p>
            <a:pPr>
              <a:lnSpc>
                <a:spcPct val="150000"/>
              </a:lnSpc>
            </a:pPr>
            <a:r>
              <a:rPr lang="en-US" altLang="zh-CN" sz="1800">
                <a:solidFill>
                  <a:schemeClr val="tx1">
                    <a:lumMod val="65000"/>
                    <a:lumOff val="35000"/>
                  </a:schemeClr>
                </a:solidFill>
                <a:latin typeface="Times New Roman" panose="02020603050405020304" pitchFamily="18" charset="0"/>
                <a:ea typeface="黑体" panose="02010609060101010101" pitchFamily="49" charset="-122"/>
              </a:rPr>
              <a:t>(2) </a:t>
            </a:r>
            <a:r>
              <a:rPr lang="en-US" altLang="zh-CN" sz="1800" b="1">
                <a:solidFill>
                  <a:schemeClr val="tx1">
                    <a:lumMod val="65000"/>
                    <a:lumOff val="35000"/>
                  </a:schemeClr>
                </a:solidFill>
                <a:latin typeface="Times New Roman" panose="02020603050405020304" pitchFamily="18" charset="0"/>
                <a:ea typeface="黑体" panose="02010609060101010101" pitchFamily="49" charset="-122"/>
              </a:rPr>
              <a:t>harm</a:t>
            </a:r>
            <a:r>
              <a:rPr lang="zh-CN" altLang="en-US" sz="1800" b="1">
                <a:solidFill>
                  <a:schemeClr val="tx1">
                    <a:lumMod val="65000"/>
                    <a:lumOff val="35000"/>
                  </a:schemeClr>
                </a:solidFill>
                <a:latin typeface="Times New Roman" panose="02020603050405020304" pitchFamily="18" charset="0"/>
                <a:ea typeface="黑体" panose="02010609060101010101" pitchFamily="49" charset="-122"/>
              </a:rPr>
              <a:t>作动词，多用来表示伤害身体或某一部位或精神上受到伤害。</a:t>
            </a:r>
          </a:p>
          <a:p>
            <a:pPr>
              <a:lnSpc>
                <a:spcPct val="150000"/>
              </a:lnSpc>
            </a:pPr>
            <a:r>
              <a:rPr lang="en-US" altLang="zh-CN" sz="1800" err="1">
                <a:solidFill>
                  <a:schemeClr val="tx1">
                    <a:lumMod val="65000"/>
                    <a:lumOff val="35000"/>
                  </a:schemeClr>
                </a:solidFill>
                <a:latin typeface="Times New Roman" panose="02020603050405020304" pitchFamily="18" charset="0"/>
                <a:ea typeface="黑体" panose="02010609060101010101" pitchFamily="49" charset="-122"/>
              </a:rPr>
              <a:t>eg: I have never harmed anyone.</a:t>
            </a:r>
            <a:endParaRPr lang="en-US" altLang="zh-CN" sz="1800">
              <a:solidFill>
                <a:schemeClr val="tx1">
                  <a:lumMod val="65000"/>
                  <a:lumOff val="35000"/>
                </a:schemeClr>
              </a:solidFill>
              <a:latin typeface="Times New Roman" panose="02020603050405020304" pitchFamily="18" charset="0"/>
              <a:ea typeface="黑体" panose="02010609060101010101" pitchFamily="49" charset="-122"/>
            </a:endParaRPr>
          </a:p>
          <a:p>
            <a:pPr>
              <a:lnSpc>
                <a:spcPct val="150000"/>
              </a:lnSpc>
            </a:pPr>
            <a:r>
              <a:rPr lang="en-US" altLang="zh-CN" sz="1800">
                <a:solidFill>
                  <a:schemeClr val="tx1">
                    <a:lumMod val="65000"/>
                    <a:lumOff val="35000"/>
                  </a:schemeClr>
                </a:solidFill>
                <a:latin typeface="Times New Roman" panose="02020603050405020304" pitchFamily="18" charset="0"/>
                <a:ea typeface="黑体" panose="02010609060101010101" pitchFamily="49" charset="-122"/>
              </a:rPr>
              <a:t>     </a:t>
            </a:r>
            <a:r>
              <a:rPr lang="zh-CN" altLang="en-US" sz="1800">
                <a:solidFill>
                  <a:schemeClr val="tx1">
                    <a:lumMod val="65000"/>
                    <a:lumOff val="35000"/>
                  </a:schemeClr>
                </a:solidFill>
                <a:latin typeface="Times New Roman" panose="02020603050405020304" pitchFamily="18" charset="0"/>
                <a:ea typeface="黑体" panose="02010609060101010101" pitchFamily="49" charset="-122"/>
              </a:rPr>
              <a:t>我从未伤害过任何人。</a:t>
            </a:r>
          </a:p>
        </p:txBody>
      </p:sp>
      <p:sp>
        <p:nvSpPr>
          <p:cNvPr id="21" name="TextBox 20"/>
          <p:cNvSpPr txBox="1"/>
          <p:nvPr/>
        </p:nvSpPr>
        <p:spPr>
          <a:xfrm>
            <a:off x="2166223" y="3214450"/>
            <a:ext cx="5005388" cy="900246"/>
          </a:xfrm>
          <a:prstGeom prst="rect">
            <a:avLst/>
          </a:prstGeom>
          <a:noFill/>
          <a:ln w="9525">
            <a:noFill/>
          </a:ln>
        </p:spPr>
        <p:txBody>
          <a:bodyPr lIns="68580" tIns="34290" rIns="68580" bIns="34290" anchor="t">
            <a:spAutoFit/>
          </a:bodyPr>
          <a:lstStyle/>
          <a:p>
            <a:pPr>
              <a:lnSpc>
                <a:spcPct val="150000"/>
              </a:lnSpc>
            </a:pPr>
            <a:r>
              <a:rPr lang="en-US" altLang="zh-CN" sz="1800">
                <a:solidFill>
                  <a:schemeClr val="tx1">
                    <a:lumMod val="65000"/>
                    <a:lumOff val="35000"/>
                  </a:schemeClr>
                </a:solidFill>
                <a:latin typeface="Times New Roman" panose="02020603050405020304" pitchFamily="18" charset="0"/>
                <a:ea typeface="黑体" panose="02010609060101010101" pitchFamily="49" charset="-122"/>
              </a:rPr>
              <a:t>(3) </a:t>
            </a:r>
            <a:r>
              <a:rPr lang="en-US" altLang="zh-CN" sz="1800" b="1">
                <a:solidFill>
                  <a:schemeClr val="tx1">
                    <a:lumMod val="65000"/>
                    <a:lumOff val="35000"/>
                  </a:schemeClr>
                </a:solidFill>
                <a:latin typeface="Times New Roman" panose="02020603050405020304" pitchFamily="18" charset="0"/>
                <a:ea typeface="黑体" panose="02010609060101010101" pitchFamily="49" charset="-122"/>
              </a:rPr>
              <a:t>harm</a:t>
            </a:r>
            <a:r>
              <a:rPr lang="zh-CN" altLang="en-US" sz="1800" b="1">
                <a:solidFill>
                  <a:schemeClr val="tx1">
                    <a:lumMod val="65000"/>
                    <a:lumOff val="35000"/>
                  </a:schemeClr>
                </a:solidFill>
                <a:latin typeface="Times New Roman" panose="02020603050405020304" pitchFamily="18" charset="0"/>
                <a:ea typeface="黑体" panose="02010609060101010101" pitchFamily="49" charset="-122"/>
              </a:rPr>
              <a:t>也可作名词，意为“伤害”。</a:t>
            </a:r>
          </a:p>
          <a:p>
            <a:pPr>
              <a:lnSpc>
                <a:spcPct val="150000"/>
              </a:lnSpc>
            </a:pPr>
            <a:r>
              <a:rPr lang="en-US" altLang="zh-CN" sz="1800" err="1">
                <a:solidFill>
                  <a:schemeClr val="tx1">
                    <a:lumMod val="65000"/>
                    <a:lumOff val="35000"/>
                  </a:schemeClr>
                </a:solidFill>
                <a:latin typeface="Times New Roman" panose="02020603050405020304" pitchFamily="18" charset="0"/>
                <a:ea typeface="黑体" panose="02010609060101010101" pitchFamily="49" charset="-122"/>
              </a:rPr>
              <a:t>eg: He came to no harm. </a:t>
            </a:r>
            <a:r>
              <a:rPr lang="zh-CN" altLang="en-US" sz="1800">
                <a:solidFill>
                  <a:schemeClr val="tx1">
                    <a:lumMod val="65000"/>
                    <a:lumOff val="35000"/>
                  </a:schemeClr>
                </a:solidFill>
                <a:latin typeface="Times New Roman" panose="02020603050405020304" pitchFamily="18" charset="0"/>
                <a:ea typeface="黑体" panose="02010609060101010101" pitchFamily="49" charset="-122"/>
              </a:rPr>
              <a:t>他没有受到伤害。</a:t>
            </a:r>
          </a:p>
        </p:txBody>
      </p:sp>
      <p:sp>
        <p:nvSpPr>
          <p:cNvPr id="2" name="标题 1"/>
          <p:cNvSpPr>
            <a:spLocks noGrp="1"/>
          </p:cNvSpPr>
          <p:nvPr>
            <p:ph type="ctrTitle"/>
          </p:nvPr>
        </p:nvSpPr>
        <p:spPr>
          <a:xfrm>
            <a:off x="554355" y="17145"/>
            <a:ext cx="7886700" cy="617220"/>
          </a:xfrm>
        </p:spPr>
        <p:txBody>
          <a:bodyPr/>
          <a:lstStyle/>
          <a:p>
            <a:r>
              <a:rPr lang="zh-CN" altLang="en-US"/>
              <a:t>语法要点</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linds(horizontal)">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7" name="TextBox 16"/>
          <p:cNvSpPr txBox="1"/>
          <p:nvPr/>
        </p:nvSpPr>
        <p:spPr>
          <a:xfrm>
            <a:off x="2131696" y="1198960"/>
            <a:ext cx="3927872" cy="345281"/>
          </a:xfrm>
          <a:prstGeom prst="rect">
            <a:avLst/>
          </a:prstGeom>
          <a:noFill/>
          <a:ln w="9525">
            <a:noFill/>
          </a:ln>
        </p:spPr>
        <p:txBody>
          <a:bodyPr lIns="68580" tIns="34290" rIns="68580" bIns="34290" anchor="t">
            <a:spAutoFit/>
          </a:bodyPr>
          <a:lstStyle/>
          <a:p>
            <a:r>
              <a:rPr lang="en-US" altLang="zh-CN" sz="1800" b="1">
                <a:solidFill>
                  <a:schemeClr val="tx1">
                    <a:lumMod val="65000"/>
                    <a:lumOff val="35000"/>
                  </a:schemeClr>
                </a:solidFill>
                <a:latin typeface="Times New Roman" panose="02020603050405020304" pitchFamily="18" charset="0"/>
                <a:ea typeface="黑体" panose="02010609060101010101" pitchFamily="49" charset="-122"/>
              </a:rPr>
              <a:t>6. not just... but... </a:t>
            </a:r>
            <a:r>
              <a:rPr lang="zh-CN" altLang="en-US" sz="1800" b="1">
                <a:solidFill>
                  <a:schemeClr val="tx1">
                    <a:lumMod val="65000"/>
                    <a:lumOff val="35000"/>
                  </a:schemeClr>
                </a:solidFill>
                <a:latin typeface="黑体" panose="02010609060101010101" pitchFamily="49" charset="-122"/>
                <a:ea typeface="黑体" panose="02010609060101010101" pitchFamily="49" charset="-122"/>
              </a:rPr>
              <a:t>不仅</a:t>
            </a:r>
            <a:r>
              <a:rPr lang="en-US" altLang="zh-CN" sz="1800" b="1">
                <a:solidFill>
                  <a:schemeClr val="tx1">
                    <a:lumMod val="65000"/>
                    <a:lumOff val="35000"/>
                  </a:schemeClr>
                </a:solidFill>
                <a:latin typeface="黑体" panose="02010609060101010101" pitchFamily="49" charset="-122"/>
                <a:ea typeface="黑体" panose="02010609060101010101" pitchFamily="49" charset="-122"/>
              </a:rPr>
              <a:t>……</a:t>
            </a:r>
            <a:r>
              <a:rPr lang="zh-CN" altLang="en-US" sz="1800" b="1">
                <a:solidFill>
                  <a:schemeClr val="tx1">
                    <a:lumMod val="65000"/>
                    <a:lumOff val="35000"/>
                  </a:schemeClr>
                </a:solidFill>
                <a:latin typeface="黑体" panose="02010609060101010101" pitchFamily="49" charset="-122"/>
                <a:ea typeface="黑体" panose="02010609060101010101" pitchFamily="49" charset="-122"/>
              </a:rPr>
              <a:t>而且</a:t>
            </a:r>
            <a:r>
              <a:rPr lang="en-US" altLang="zh-CN" sz="1800" b="1">
                <a:solidFill>
                  <a:schemeClr val="tx1">
                    <a:lumMod val="65000"/>
                    <a:lumOff val="35000"/>
                  </a:schemeClr>
                </a:solidFill>
                <a:latin typeface="黑体" panose="02010609060101010101" pitchFamily="49" charset="-122"/>
                <a:ea typeface="黑体" panose="02010609060101010101" pitchFamily="49" charset="-122"/>
              </a:rPr>
              <a:t>……</a:t>
            </a:r>
            <a:endParaRPr lang="zh-CN" altLang="en-US" sz="1800" b="1">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9476" name="TextBox 22"/>
          <p:cNvSpPr txBox="1"/>
          <p:nvPr/>
        </p:nvSpPr>
        <p:spPr>
          <a:xfrm>
            <a:off x="2131695" y="2749868"/>
            <a:ext cx="4957763" cy="1730216"/>
          </a:xfrm>
          <a:prstGeom prst="rect">
            <a:avLst/>
          </a:prstGeom>
          <a:noFill/>
          <a:ln w="9525">
            <a:noFill/>
          </a:ln>
        </p:spPr>
        <p:txBody>
          <a:bodyPr lIns="68580" tIns="34290" rIns="68580" bIns="34290" anchor="t">
            <a:spAutoFit/>
          </a:bodyPr>
          <a:lstStyle/>
          <a:p>
            <a:pPr>
              <a:lnSpc>
                <a:spcPct val="150000"/>
              </a:lnSpc>
            </a:pPr>
            <a:r>
              <a:rPr lang="en-US" altLang="zh-CN" sz="1800" b="1">
                <a:solidFill>
                  <a:schemeClr val="tx1">
                    <a:lumMod val="65000"/>
                    <a:lumOff val="35000"/>
                  </a:schemeClr>
                </a:solidFill>
                <a:latin typeface="Times New Roman" panose="02020603050405020304" pitchFamily="18" charset="0"/>
                <a:ea typeface="黑体" panose="02010609060101010101" pitchFamily="49" charset="-122"/>
              </a:rPr>
              <a:t>not just... but... </a:t>
            </a:r>
            <a:r>
              <a:rPr lang="zh-CN" altLang="en-US" sz="1800" b="1">
                <a:solidFill>
                  <a:schemeClr val="tx1">
                    <a:lumMod val="65000"/>
                    <a:lumOff val="35000"/>
                  </a:schemeClr>
                </a:solidFill>
                <a:latin typeface="Times New Roman" panose="02020603050405020304" pitchFamily="18" charset="0"/>
                <a:ea typeface="黑体" panose="02010609060101010101" pitchFamily="49" charset="-122"/>
              </a:rPr>
              <a:t>用来连接两个主语时，谓语动词采用“就近原则”。</a:t>
            </a:r>
          </a:p>
          <a:p>
            <a:pPr>
              <a:lnSpc>
                <a:spcPct val="150000"/>
              </a:lnSpc>
            </a:pPr>
            <a:r>
              <a:rPr lang="en-US" altLang="zh-CN" sz="1800" err="1">
                <a:solidFill>
                  <a:schemeClr val="tx1">
                    <a:lumMod val="65000"/>
                    <a:lumOff val="35000"/>
                  </a:schemeClr>
                </a:solidFill>
                <a:latin typeface="Times New Roman" panose="02020603050405020304" pitchFamily="18" charset="0"/>
                <a:ea typeface="黑体" panose="02010609060101010101" pitchFamily="49" charset="-122"/>
              </a:rPr>
              <a:t>eg: Not just I but my sister enjoys singing.</a:t>
            </a:r>
            <a:endParaRPr lang="en-US" altLang="zh-CN" sz="1800">
              <a:solidFill>
                <a:schemeClr val="tx1">
                  <a:lumMod val="65000"/>
                  <a:lumOff val="35000"/>
                </a:schemeClr>
              </a:solidFill>
              <a:latin typeface="Times New Roman" panose="02020603050405020304" pitchFamily="18" charset="0"/>
              <a:ea typeface="黑体" panose="02010609060101010101" pitchFamily="49" charset="-122"/>
            </a:endParaRPr>
          </a:p>
          <a:p>
            <a:pPr>
              <a:lnSpc>
                <a:spcPct val="150000"/>
              </a:lnSpc>
            </a:pPr>
            <a:r>
              <a:rPr lang="zh-CN" altLang="en-US" sz="1800">
                <a:solidFill>
                  <a:schemeClr val="tx1">
                    <a:lumMod val="65000"/>
                    <a:lumOff val="35000"/>
                  </a:schemeClr>
                </a:solidFill>
                <a:latin typeface="Times New Roman" panose="02020603050405020304" pitchFamily="18" charset="0"/>
                <a:ea typeface="黑体" panose="02010609060101010101" pitchFamily="49" charset="-122"/>
              </a:rPr>
              <a:t>      不仅我，而且我的姐姐也喜欢唱歌。</a:t>
            </a:r>
          </a:p>
        </p:txBody>
      </p:sp>
      <p:sp>
        <p:nvSpPr>
          <p:cNvPr id="24593" name="TextBox 23"/>
          <p:cNvSpPr txBox="1"/>
          <p:nvPr/>
        </p:nvSpPr>
        <p:spPr>
          <a:xfrm>
            <a:off x="2095739" y="1664732"/>
            <a:ext cx="5812631" cy="900246"/>
          </a:xfrm>
          <a:prstGeom prst="rect">
            <a:avLst/>
          </a:prstGeom>
          <a:noFill/>
          <a:ln w="9525">
            <a:noFill/>
          </a:ln>
        </p:spPr>
        <p:txBody>
          <a:bodyPr lIns="68580" tIns="34290" rIns="68580" bIns="34290" anchor="t">
            <a:spAutoFit/>
          </a:bodyPr>
          <a:lstStyle/>
          <a:p>
            <a:pPr>
              <a:lnSpc>
                <a:spcPct val="150000"/>
              </a:lnSpc>
            </a:pPr>
            <a:r>
              <a:rPr lang="en-US" altLang="zh-CN" sz="1800" err="1">
                <a:solidFill>
                  <a:schemeClr val="tx1">
                    <a:lumMod val="65000"/>
                    <a:lumOff val="35000"/>
                  </a:schemeClr>
                </a:solidFill>
                <a:latin typeface="Times New Roman" panose="02020603050405020304" pitchFamily="18" charset="0"/>
                <a:ea typeface="黑体" panose="02010609060101010101" pitchFamily="49" charset="-122"/>
              </a:rPr>
              <a:t>eg: Yao Ming is not just tall, but good at playing basketball.  </a:t>
            </a:r>
            <a:endParaRPr lang="en-US" altLang="zh-CN" sz="1800">
              <a:solidFill>
                <a:schemeClr val="tx1">
                  <a:lumMod val="65000"/>
                  <a:lumOff val="35000"/>
                </a:schemeClr>
              </a:solidFill>
              <a:latin typeface="Times New Roman" panose="02020603050405020304" pitchFamily="18" charset="0"/>
              <a:ea typeface="黑体" panose="02010609060101010101" pitchFamily="49" charset="-122"/>
            </a:endParaRPr>
          </a:p>
          <a:p>
            <a:pPr>
              <a:lnSpc>
                <a:spcPct val="150000"/>
              </a:lnSpc>
            </a:pPr>
            <a:r>
              <a:rPr lang="en-US" altLang="zh-CN" sz="1800">
                <a:solidFill>
                  <a:schemeClr val="tx1">
                    <a:lumMod val="65000"/>
                    <a:lumOff val="35000"/>
                  </a:schemeClr>
                </a:solidFill>
                <a:latin typeface="Times New Roman" panose="02020603050405020304" pitchFamily="18" charset="0"/>
                <a:ea typeface="黑体" panose="02010609060101010101" pitchFamily="49" charset="-122"/>
              </a:rPr>
              <a:t>      </a:t>
            </a:r>
            <a:r>
              <a:rPr lang="zh-CN" altLang="en-US" sz="1800">
                <a:solidFill>
                  <a:schemeClr val="tx1">
                    <a:lumMod val="65000"/>
                    <a:lumOff val="35000"/>
                  </a:schemeClr>
                </a:solidFill>
                <a:latin typeface="Times New Roman" panose="02020603050405020304" pitchFamily="18" charset="0"/>
                <a:ea typeface="黑体" panose="02010609060101010101" pitchFamily="49" charset="-122"/>
              </a:rPr>
              <a:t>姚明不仅个子高，而且擅长打篮球。</a:t>
            </a:r>
          </a:p>
        </p:txBody>
      </p:sp>
      <p:sp>
        <p:nvSpPr>
          <p:cNvPr id="2" name="标题 1"/>
          <p:cNvSpPr>
            <a:spLocks noGrp="1"/>
          </p:cNvSpPr>
          <p:nvPr>
            <p:ph type="ctrTitle"/>
          </p:nvPr>
        </p:nvSpPr>
        <p:spPr>
          <a:xfrm>
            <a:off x="554355" y="17145"/>
            <a:ext cx="7886700" cy="617220"/>
          </a:xfrm>
        </p:spPr>
        <p:txBody>
          <a:bodyPr/>
          <a:lstStyle/>
          <a:p>
            <a:r>
              <a:rPr lang="zh-CN" altLang="en-US"/>
              <a:t>语法要点</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476"/>
                                        </p:tgtEl>
                                        <p:attrNameLst>
                                          <p:attrName>style.visibility</p:attrName>
                                        </p:attrNameLst>
                                      </p:cBhvr>
                                      <p:to>
                                        <p:strVal val="visible"/>
                                      </p:to>
                                    </p:set>
                                    <p:animEffect transition="in" filter="blinds(horizontal)">
                                      <p:cBhvr>
                                        <p:cTn id="7" dur="500"/>
                                        <p:tgtEl>
                                          <p:spTgt spid="194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1" name="矩形 10"/>
          <p:cNvSpPr/>
          <p:nvPr/>
        </p:nvSpPr>
        <p:spPr>
          <a:xfrm>
            <a:off x="2062877" y="1087518"/>
            <a:ext cx="5170884" cy="3392329"/>
          </a:xfrm>
          <a:prstGeom prst="rect">
            <a:avLst/>
          </a:prstGeom>
          <a:noFill/>
          <a:ln w="9525">
            <a:noFill/>
          </a:ln>
        </p:spPr>
        <p:txBody>
          <a:bodyPr lIns="68580" tIns="34290" rIns="68580" bIns="34290" anchor="t">
            <a:spAutoFit/>
          </a:bodyPr>
          <a:lstStyle/>
          <a:p>
            <a:pPr>
              <a:lnSpc>
                <a:spcPct val="150000"/>
              </a:lnSpc>
            </a:pPr>
            <a:r>
              <a:rPr lang="zh-CN" altLang="en-US" sz="1800" b="1">
                <a:solidFill>
                  <a:schemeClr val="tx1">
                    <a:lumMod val="65000"/>
                    <a:lumOff val="35000"/>
                  </a:schemeClr>
                </a:solidFill>
                <a:latin typeface="黑体" panose="02010609060101010101" pitchFamily="49" charset="-122"/>
                <a:ea typeface="黑体" panose="02010609060101010101" pitchFamily="49" charset="-122"/>
              </a:rPr>
              <a:t>表示“不仅</a:t>
            </a:r>
            <a:r>
              <a:rPr lang="en-US" altLang="zh-CN" sz="1800" b="1">
                <a:solidFill>
                  <a:schemeClr val="tx1">
                    <a:lumMod val="65000"/>
                    <a:lumOff val="35000"/>
                  </a:schemeClr>
                </a:solidFill>
                <a:latin typeface="黑体" panose="02010609060101010101" pitchFamily="49" charset="-122"/>
                <a:ea typeface="黑体" panose="02010609060101010101" pitchFamily="49" charset="-122"/>
              </a:rPr>
              <a:t>……</a:t>
            </a:r>
            <a:r>
              <a:rPr lang="zh-CN" altLang="en-US" sz="1800" b="1">
                <a:solidFill>
                  <a:schemeClr val="tx1">
                    <a:lumMod val="65000"/>
                    <a:lumOff val="35000"/>
                  </a:schemeClr>
                </a:solidFill>
                <a:latin typeface="黑体" panose="02010609060101010101" pitchFamily="49" charset="-122"/>
                <a:ea typeface="黑体" panose="02010609060101010101" pitchFamily="49" charset="-122"/>
              </a:rPr>
              <a:t>而且</a:t>
            </a:r>
            <a:r>
              <a:rPr lang="en-US" altLang="zh-CN" sz="1800" b="1">
                <a:solidFill>
                  <a:schemeClr val="tx1">
                    <a:lumMod val="65000"/>
                    <a:lumOff val="35000"/>
                  </a:schemeClr>
                </a:solidFill>
                <a:latin typeface="黑体" panose="02010609060101010101" pitchFamily="49" charset="-122"/>
                <a:ea typeface="黑体" panose="02010609060101010101" pitchFamily="49" charset="-122"/>
              </a:rPr>
              <a:t>……”</a:t>
            </a:r>
            <a:r>
              <a:rPr lang="zh-CN" altLang="en-US" sz="1800" b="1">
                <a:solidFill>
                  <a:schemeClr val="tx1">
                    <a:lumMod val="65000"/>
                    <a:lumOff val="35000"/>
                  </a:schemeClr>
                </a:solidFill>
                <a:latin typeface="黑体" panose="02010609060101010101" pitchFamily="49" charset="-122"/>
                <a:ea typeface="黑体" panose="02010609060101010101" pitchFamily="49" charset="-122"/>
              </a:rPr>
              <a:t>还可以用</a:t>
            </a:r>
            <a:r>
              <a:rPr lang="en-US" altLang="zh-CN" sz="1800" b="1">
                <a:solidFill>
                  <a:schemeClr val="tx1">
                    <a:lumMod val="65000"/>
                    <a:lumOff val="35000"/>
                  </a:schemeClr>
                </a:solidFill>
                <a:latin typeface="+mj-lt"/>
                <a:ea typeface="黑体" panose="02010609060101010101" pitchFamily="49" charset="-122"/>
              </a:rPr>
              <a:t>not only... but also...</a:t>
            </a:r>
            <a:r>
              <a:rPr lang="zh-CN" altLang="en-US" sz="1800" b="1">
                <a:solidFill>
                  <a:schemeClr val="tx1">
                    <a:lumMod val="65000"/>
                    <a:lumOff val="35000"/>
                  </a:schemeClr>
                </a:solidFill>
                <a:latin typeface="黑体" panose="02010609060101010101" pitchFamily="49" charset="-122"/>
                <a:ea typeface="黑体" panose="02010609060101010101" pitchFamily="49" charset="-122"/>
              </a:rPr>
              <a:t>，它用来连接两个主语时，谓语动词也采取“就近原则”。</a:t>
            </a:r>
          </a:p>
          <a:p>
            <a:pPr>
              <a:lnSpc>
                <a:spcPct val="150000"/>
              </a:lnSpc>
            </a:pPr>
            <a:r>
              <a:rPr lang="en-US" altLang="zh-CN" sz="1800" err="1">
                <a:solidFill>
                  <a:schemeClr val="tx1">
                    <a:lumMod val="65000"/>
                    <a:lumOff val="35000"/>
                  </a:schemeClr>
                </a:solidFill>
                <a:latin typeface="Times New Roman" panose="02020603050405020304" pitchFamily="18" charset="0"/>
                <a:ea typeface="黑体" panose="02010609060101010101" pitchFamily="49" charset="-122"/>
              </a:rPr>
              <a:t>eg: Not only Tom but also Mary speaks Chinese </a:t>
            </a:r>
            <a:endParaRPr lang="en-US" altLang="zh-CN" sz="1800">
              <a:solidFill>
                <a:schemeClr val="tx1">
                  <a:lumMod val="65000"/>
                  <a:lumOff val="35000"/>
                </a:schemeClr>
              </a:solidFill>
              <a:latin typeface="Times New Roman" panose="02020603050405020304" pitchFamily="18" charset="0"/>
              <a:ea typeface="黑体" panose="02010609060101010101" pitchFamily="49" charset="-122"/>
            </a:endParaRPr>
          </a:p>
          <a:p>
            <a:pPr>
              <a:lnSpc>
                <a:spcPct val="150000"/>
              </a:lnSpc>
            </a:pPr>
            <a:r>
              <a:rPr lang="en-US" altLang="zh-CN" sz="1800">
                <a:solidFill>
                  <a:schemeClr val="tx1">
                    <a:lumMod val="65000"/>
                    <a:lumOff val="35000"/>
                  </a:schemeClr>
                </a:solidFill>
                <a:latin typeface="Times New Roman" panose="02020603050405020304" pitchFamily="18" charset="0"/>
                <a:ea typeface="黑体" panose="02010609060101010101" pitchFamily="49" charset="-122"/>
              </a:rPr>
              <a:t>      fluently, so they can communicate with these  </a:t>
            </a:r>
          </a:p>
          <a:p>
            <a:pPr>
              <a:lnSpc>
                <a:spcPct val="150000"/>
              </a:lnSpc>
            </a:pPr>
            <a:r>
              <a:rPr lang="en-US" altLang="zh-CN" sz="1800">
                <a:solidFill>
                  <a:schemeClr val="tx1">
                    <a:lumMod val="65000"/>
                    <a:lumOff val="35000"/>
                  </a:schemeClr>
                </a:solidFill>
                <a:latin typeface="Times New Roman" panose="02020603050405020304" pitchFamily="18" charset="0"/>
                <a:ea typeface="黑体" panose="02010609060101010101" pitchFamily="49" charset="-122"/>
              </a:rPr>
              <a:t>      Chinese students very well. </a:t>
            </a:r>
          </a:p>
          <a:p>
            <a:pPr>
              <a:lnSpc>
                <a:spcPct val="150000"/>
              </a:lnSpc>
            </a:pPr>
            <a:r>
              <a:rPr lang="zh-CN" altLang="en-US" sz="1800">
                <a:solidFill>
                  <a:schemeClr val="tx1">
                    <a:lumMod val="65000"/>
                    <a:lumOff val="35000"/>
                  </a:schemeClr>
                </a:solidFill>
                <a:latin typeface="Times New Roman" panose="02020603050405020304" pitchFamily="18" charset="0"/>
                <a:ea typeface="黑体" panose="02010609060101010101" pitchFamily="49" charset="-122"/>
              </a:rPr>
              <a:t>      不仅汤姆，而且玛丽也会讲一口流利的汉语，  </a:t>
            </a:r>
            <a:endParaRPr lang="en-US" altLang="zh-CN" sz="1800">
              <a:solidFill>
                <a:schemeClr val="tx1">
                  <a:lumMod val="65000"/>
                  <a:lumOff val="35000"/>
                </a:schemeClr>
              </a:solidFill>
              <a:latin typeface="Times New Roman" panose="02020603050405020304" pitchFamily="18" charset="0"/>
              <a:ea typeface="黑体" panose="02010609060101010101" pitchFamily="49" charset="-122"/>
            </a:endParaRPr>
          </a:p>
          <a:p>
            <a:pPr>
              <a:lnSpc>
                <a:spcPct val="150000"/>
              </a:lnSpc>
            </a:pPr>
            <a:r>
              <a:rPr lang="en-US" altLang="zh-CN" sz="1800">
                <a:solidFill>
                  <a:schemeClr val="tx1">
                    <a:lumMod val="65000"/>
                    <a:lumOff val="35000"/>
                  </a:schemeClr>
                </a:solidFill>
                <a:latin typeface="Times New Roman" panose="02020603050405020304" pitchFamily="18" charset="0"/>
                <a:ea typeface="黑体" panose="02010609060101010101" pitchFamily="49" charset="-122"/>
              </a:rPr>
              <a:t>      </a:t>
            </a:r>
            <a:r>
              <a:rPr lang="zh-CN" altLang="en-US" sz="1800">
                <a:solidFill>
                  <a:schemeClr val="tx1">
                    <a:lumMod val="65000"/>
                    <a:lumOff val="35000"/>
                  </a:schemeClr>
                </a:solidFill>
                <a:latin typeface="Times New Roman" panose="02020603050405020304" pitchFamily="18" charset="0"/>
                <a:ea typeface="黑体" panose="02010609060101010101" pitchFamily="49" charset="-122"/>
              </a:rPr>
              <a:t>因此他们可以和这些中国学生很好地交流。</a:t>
            </a:r>
          </a:p>
        </p:txBody>
      </p:sp>
      <p:sp>
        <p:nvSpPr>
          <p:cNvPr id="2" name="标题 1"/>
          <p:cNvSpPr>
            <a:spLocks noGrp="1"/>
          </p:cNvSpPr>
          <p:nvPr>
            <p:ph type="ctrTitle"/>
          </p:nvPr>
        </p:nvSpPr>
        <p:spPr>
          <a:xfrm>
            <a:off x="546650" y="-12907"/>
            <a:ext cx="7886700" cy="617220"/>
          </a:xfrm>
        </p:spPr>
        <p:txBody>
          <a:bodyPr/>
          <a:lstStyle/>
          <a:p>
            <a:r>
              <a:rPr lang="zh-CN" altLang="en-US"/>
              <a:t>语法要点</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61"/>
                                        </p:tgtEl>
                                        <p:attrNameLst>
                                          <p:attrName>style.visibility</p:attrName>
                                        </p:attrNameLst>
                                      </p:cBhvr>
                                      <p:to>
                                        <p:strVal val="visible"/>
                                      </p:to>
                                    </p:set>
                                    <p:animEffect transition="in" filter="blinds(horizontal)">
                                      <p:cBhvr>
                                        <p:cTn id="7" dur="500"/>
                                        <p:tgtEl>
                                          <p:spTgt spid="235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9" name="TextBox 16"/>
          <p:cNvSpPr txBox="1"/>
          <p:nvPr/>
        </p:nvSpPr>
        <p:spPr>
          <a:xfrm>
            <a:off x="2181225" y="1468994"/>
            <a:ext cx="3027760" cy="345281"/>
          </a:xfrm>
          <a:prstGeom prst="rect">
            <a:avLst/>
          </a:prstGeom>
          <a:noFill/>
          <a:ln w="9525">
            <a:noFill/>
          </a:ln>
        </p:spPr>
        <p:txBody>
          <a:bodyPr lIns="68580" tIns="34290" rIns="68580" bIns="34290" anchor="t">
            <a:spAutoFit/>
          </a:bodyPr>
          <a:lstStyle/>
          <a:p>
            <a:r>
              <a:rPr lang="en-US" altLang="zh-CN" sz="1800" b="1">
                <a:solidFill>
                  <a:schemeClr val="tx1">
                    <a:lumMod val="65000"/>
                    <a:lumOff val="35000"/>
                  </a:schemeClr>
                </a:solidFill>
                <a:latin typeface="Times New Roman" panose="02020603050405020304" pitchFamily="18" charset="0"/>
                <a:ea typeface="黑体" panose="02010609060101010101" pitchFamily="49" charset="-122"/>
              </a:rPr>
              <a:t>7. say no to... </a:t>
            </a:r>
            <a:r>
              <a:rPr lang="zh-CN" altLang="en-US" sz="1800" b="1">
                <a:solidFill>
                  <a:schemeClr val="tx1">
                    <a:lumMod val="65000"/>
                    <a:lumOff val="35000"/>
                  </a:schemeClr>
                </a:solidFill>
                <a:latin typeface="Times New Roman" panose="02020603050405020304" pitchFamily="18" charset="0"/>
                <a:ea typeface="黑体" panose="02010609060101010101" pitchFamily="49" charset="-122"/>
              </a:rPr>
              <a:t>拒绝</a:t>
            </a:r>
            <a:r>
              <a:rPr lang="en-US" altLang="zh-CN" sz="1800" b="1">
                <a:solidFill>
                  <a:schemeClr val="tx1">
                    <a:lumMod val="65000"/>
                    <a:lumOff val="35000"/>
                  </a:schemeClr>
                </a:solidFill>
                <a:latin typeface="黑体" panose="02010609060101010101" pitchFamily="49" charset="-122"/>
                <a:ea typeface="黑体" panose="02010609060101010101" pitchFamily="49" charset="-122"/>
              </a:rPr>
              <a:t>……</a:t>
            </a:r>
            <a:endParaRPr lang="zh-CN" altLang="en-US" sz="1800" b="1">
              <a:solidFill>
                <a:schemeClr val="tx1">
                  <a:lumMod val="65000"/>
                  <a:lumOff val="35000"/>
                </a:schemeClr>
              </a:solidFill>
              <a:latin typeface="黑体" panose="02010609060101010101" pitchFamily="49" charset="-122"/>
              <a:ea typeface="黑体" panose="02010609060101010101" pitchFamily="49" charset="-122"/>
            </a:endParaRPr>
          </a:p>
        </p:txBody>
      </p:sp>
      <p:sp>
        <p:nvSpPr>
          <p:cNvPr id="19476" name="TextBox 22"/>
          <p:cNvSpPr txBox="1"/>
          <p:nvPr/>
        </p:nvSpPr>
        <p:spPr>
          <a:xfrm>
            <a:off x="2276475" y="3090386"/>
            <a:ext cx="4957763" cy="900246"/>
          </a:xfrm>
          <a:prstGeom prst="rect">
            <a:avLst/>
          </a:prstGeom>
          <a:noFill/>
          <a:ln w="9525">
            <a:noFill/>
          </a:ln>
        </p:spPr>
        <p:txBody>
          <a:bodyPr lIns="68580" tIns="34290" rIns="68580" bIns="34290" anchor="t">
            <a:spAutoFit/>
          </a:bodyPr>
          <a:lstStyle/>
          <a:p>
            <a:pPr>
              <a:lnSpc>
                <a:spcPct val="150000"/>
              </a:lnSpc>
            </a:pPr>
            <a:r>
              <a:rPr lang="en-US" altLang="zh-CN" sz="1800" b="1">
                <a:solidFill>
                  <a:schemeClr val="tx1">
                    <a:lumMod val="65000"/>
                    <a:lumOff val="35000"/>
                  </a:schemeClr>
                </a:solidFill>
                <a:latin typeface="Times New Roman" panose="02020603050405020304" pitchFamily="18" charset="0"/>
                <a:ea typeface="黑体" panose="02010609060101010101" pitchFamily="49" charset="-122"/>
              </a:rPr>
              <a:t>say no to</a:t>
            </a:r>
            <a:r>
              <a:rPr lang="zh-CN" altLang="en-US" sz="1800" b="1">
                <a:solidFill>
                  <a:schemeClr val="tx1">
                    <a:lumMod val="65000"/>
                    <a:lumOff val="35000"/>
                  </a:schemeClr>
                </a:solidFill>
                <a:latin typeface="Times New Roman" panose="02020603050405020304" pitchFamily="18" charset="0"/>
                <a:ea typeface="黑体" panose="02010609060101010101" pitchFamily="49" charset="-122"/>
              </a:rPr>
              <a:t>中的</a:t>
            </a:r>
            <a:r>
              <a:rPr lang="en-US" altLang="zh-CN" sz="1800" b="1">
                <a:solidFill>
                  <a:schemeClr val="tx1">
                    <a:lumMod val="65000"/>
                    <a:lumOff val="35000"/>
                  </a:schemeClr>
                </a:solidFill>
                <a:latin typeface="Times New Roman" panose="02020603050405020304" pitchFamily="18" charset="0"/>
                <a:ea typeface="黑体" panose="02010609060101010101" pitchFamily="49" charset="-122"/>
              </a:rPr>
              <a:t>to</a:t>
            </a:r>
            <a:r>
              <a:rPr lang="zh-CN" altLang="en-US" sz="1800" b="1">
                <a:solidFill>
                  <a:schemeClr val="tx1">
                    <a:lumMod val="65000"/>
                    <a:lumOff val="35000"/>
                  </a:schemeClr>
                </a:solidFill>
                <a:latin typeface="Times New Roman" panose="02020603050405020304" pitchFamily="18" charset="0"/>
                <a:ea typeface="黑体" panose="02010609060101010101" pitchFamily="49" charset="-122"/>
              </a:rPr>
              <a:t>为介词，其后可跟名词、动名词等，其同义词为</a:t>
            </a:r>
            <a:r>
              <a:rPr lang="en-US" altLang="zh-CN" sz="1800" b="1">
                <a:solidFill>
                  <a:schemeClr val="tx1">
                    <a:lumMod val="65000"/>
                    <a:lumOff val="35000"/>
                  </a:schemeClr>
                </a:solidFill>
                <a:latin typeface="Times New Roman" panose="02020603050405020304" pitchFamily="18" charset="0"/>
                <a:ea typeface="黑体" panose="02010609060101010101" pitchFamily="49" charset="-122"/>
              </a:rPr>
              <a:t>refuse</a:t>
            </a:r>
            <a:r>
              <a:rPr lang="zh-CN" altLang="en-US" sz="1800" b="1">
                <a:solidFill>
                  <a:schemeClr val="tx1">
                    <a:lumMod val="65000"/>
                    <a:lumOff val="35000"/>
                  </a:schemeClr>
                </a:solidFill>
                <a:latin typeface="Times New Roman" panose="02020603050405020304" pitchFamily="18" charset="0"/>
                <a:ea typeface="黑体" panose="02010609060101010101" pitchFamily="49" charset="-122"/>
              </a:rPr>
              <a:t>。</a:t>
            </a:r>
            <a:endParaRPr lang="zh-CN" altLang="en-US" sz="1800">
              <a:solidFill>
                <a:schemeClr val="tx1">
                  <a:lumMod val="65000"/>
                  <a:lumOff val="35000"/>
                </a:schemeClr>
              </a:solidFill>
              <a:latin typeface="Times New Roman" panose="02020603050405020304" pitchFamily="18" charset="0"/>
              <a:ea typeface="黑体" panose="02010609060101010101" pitchFamily="49" charset="-122"/>
            </a:endParaRPr>
          </a:p>
        </p:txBody>
      </p:sp>
      <p:sp>
        <p:nvSpPr>
          <p:cNvPr id="27665" name="TextBox 23"/>
          <p:cNvSpPr txBox="1"/>
          <p:nvPr/>
        </p:nvSpPr>
        <p:spPr>
          <a:xfrm>
            <a:off x="2181225" y="2034064"/>
            <a:ext cx="4488921" cy="900246"/>
          </a:xfrm>
          <a:prstGeom prst="rect">
            <a:avLst/>
          </a:prstGeom>
          <a:noFill/>
          <a:ln w="9525">
            <a:noFill/>
          </a:ln>
        </p:spPr>
        <p:txBody>
          <a:bodyPr wrap="none" lIns="68580" tIns="34290" rIns="68580" bIns="34290" anchor="t">
            <a:spAutoFit/>
          </a:bodyPr>
          <a:lstStyle/>
          <a:p>
            <a:pPr>
              <a:lnSpc>
                <a:spcPct val="150000"/>
              </a:lnSpc>
            </a:pPr>
            <a:r>
              <a:rPr lang="en-US" altLang="zh-CN" sz="1800" err="1">
                <a:solidFill>
                  <a:schemeClr val="tx1">
                    <a:lumMod val="65000"/>
                    <a:lumOff val="35000"/>
                  </a:schemeClr>
                </a:solidFill>
                <a:latin typeface="Times New Roman" panose="02020603050405020304" pitchFamily="18" charset="0"/>
                <a:ea typeface="黑体" panose="02010609060101010101" pitchFamily="49" charset="-122"/>
              </a:rPr>
              <a:t>eg: We should say no to swimming in the river.</a:t>
            </a:r>
            <a:endParaRPr lang="en-US" altLang="zh-CN" sz="1800">
              <a:solidFill>
                <a:schemeClr val="tx1">
                  <a:lumMod val="65000"/>
                  <a:lumOff val="35000"/>
                </a:schemeClr>
              </a:solidFill>
              <a:latin typeface="Times New Roman" panose="02020603050405020304" pitchFamily="18" charset="0"/>
              <a:ea typeface="黑体" panose="02010609060101010101" pitchFamily="49" charset="-122"/>
            </a:endParaRPr>
          </a:p>
          <a:p>
            <a:pPr>
              <a:lnSpc>
                <a:spcPct val="150000"/>
              </a:lnSpc>
            </a:pPr>
            <a:r>
              <a:rPr lang="zh-CN" altLang="en-US" sz="1800">
                <a:solidFill>
                  <a:schemeClr val="tx1">
                    <a:lumMod val="65000"/>
                    <a:lumOff val="35000"/>
                  </a:schemeClr>
                </a:solidFill>
                <a:latin typeface="Times New Roman" panose="02020603050405020304" pitchFamily="18" charset="0"/>
                <a:ea typeface="黑体" panose="02010609060101010101" pitchFamily="49" charset="-122"/>
              </a:rPr>
              <a:t>      我们应该拒绝在河里游泳。</a:t>
            </a:r>
          </a:p>
        </p:txBody>
      </p:sp>
      <p:sp>
        <p:nvSpPr>
          <p:cNvPr id="2" name="标题 1"/>
          <p:cNvSpPr>
            <a:spLocks noGrp="1"/>
          </p:cNvSpPr>
          <p:nvPr>
            <p:ph type="ctrTitle"/>
          </p:nvPr>
        </p:nvSpPr>
        <p:spPr>
          <a:xfrm>
            <a:off x="554355" y="17145"/>
            <a:ext cx="7886700" cy="617220"/>
          </a:xfrm>
        </p:spPr>
        <p:txBody>
          <a:bodyPr/>
          <a:lstStyle/>
          <a:p>
            <a:r>
              <a:rPr lang="zh-CN" altLang="en-US"/>
              <a:t>语法要点</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476"/>
                                        </p:tgtEl>
                                        <p:attrNameLst>
                                          <p:attrName>style.visibility</p:attrName>
                                        </p:attrNameLst>
                                      </p:cBhvr>
                                      <p:to>
                                        <p:strVal val="visible"/>
                                      </p:to>
                                    </p:set>
                                    <p:animEffect transition="in" filter="blinds(horizontal)">
                                      <p:cBhvr>
                                        <p:cTn id="7" dur="500"/>
                                        <p:tgtEl>
                                          <p:spTgt spid="194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5" name="矩形 10"/>
          <p:cNvSpPr/>
          <p:nvPr/>
        </p:nvSpPr>
        <p:spPr>
          <a:xfrm>
            <a:off x="2149555" y="1564243"/>
            <a:ext cx="4844653" cy="2145983"/>
          </a:xfrm>
          <a:prstGeom prst="rect">
            <a:avLst/>
          </a:prstGeom>
          <a:noFill/>
          <a:ln w="9525">
            <a:noFill/>
          </a:ln>
        </p:spPr>
        <p:txBody>
          <a:bodyPr lIns="68580" tIns="34290" rIns="68580" bIns="34290" anchor="t">
            <a:spAutoFit/>
          </a:bodyPr>
          <a:lstStyle/>
          <a:p>
            <a:pPr>
              <a:lnSpc>
                <a:spcPct val="150000"/>
              </a:lnSpc>
            </a:pPr>
            <a:r>
              <a:rPr lang="zh-CN" altLang="en-US" sz="1800">
                <a:solidFill>
                  <a:schemeClr val="tx1">
                    <a:lumMod val="65000"/>
                    <a:lumOff val="35000"/>
                  </a:schemeClr>
                </a:solidFill>
                <a:latin typeface="Times New Roman" panose="02020603050405020304" pitchFamily="18" charset="0"/>
                <a:ea typeface="黑体" panose="02010609060101010101" pitchFamily="49" charset="-122"/>
              </a:rPr>
              <a:t>选出与句子画线部分意思相同或相近的一项</a:t>
            </a:r>
          </a:p>
          <a:p>
            <a:pPr>
              <a:lnSpc>
                <a:spcPct val="150000"/>
              </a:lnSpc>
            </a:pPr>
            <a:r>
              <a:rPr lang="en-US" altLang="zh-CN" sz="1800">
                <a:solidFill>
                  <a:schemeClr val="tx1">
                    <a:lumMod val="65000"/>
                    <a:lumOff val="35000"/>
                  </a:schemeClr>
                </a:solidFill>
                <a:latin typeface="Times New Roman" panose="02020603050405020304" pitchFamily="18" charset="0"/>
                <a:ea typeface="黑体" panose="02010609060101010101" pitchFamily="49" charset="-122"/>
              </a:rPr>
              <a:t>The boy </a:t>
            </a:r>
            <a:r>
              <a:rPr lang="en-US" altLang="zh-CN" sz="1800" u="sng">
                <a:solidFill>
                  <a:schemeClr val="tx1">
                    <a:lumMod val="65000"/>
                    <a:lumOff val="35000"/>
                  </a:schemeClr>
                </a:solidFill>
                <a:latin typeface="Times New Roman" panose="02020603050405020304" pitchFamily="18" charset="0"/>
                <a:ea typeface="黑体" panose="02010609060101010101" pitchFamily="49" charset="-122"/>
              </a:rPr>
              <a:t>said no</a:t>
            </a:r>
            <a:r>
              <a:rPr lang="en-US" altLang="zh-CN" sz="1800">
                <a:solidFill>
                  <a:schemeClr val="tx1">
                    <a:lumMod val="65000"/>
                    <a:lumOff val="35000"/>
                  </a:schemeClr>
                </a:solidFill>
                <a:latin typeface="Times New Roman" panose="02020603050405020304" pitchFamily="18" charset="0"/>
                <a:ea typeface="黑体" panose="02010609060101010101" pitchFamily="49" charset="-122"/>
              </a:rPr>
              <a:t>, so the monster breathed on the road and made it disappear.</a:t>
            </a:r>
            <a:r>
              <a:rPr lang="zh-CN" altLang="en-US" sz="1800">
                <a:solidFill>
                  <a:schemeClr val="tx1">
                    <a:lumMod val="65000"/>
                    <a:lumOff val="35000"/>
                  </a:schemeClr>
                </a:solidFill>
                <a:latin typeface="Times New Roman" panose="02020603050405020304" pitchFamily="18" charset="0"/>
                <a:ea typeface="黑体" panose="02010609060101010101" pitchFamily="49" charset="-122"/>
              </a:rPr>
              <a:t>（黄冈）</a:t>
            </a:r>
            <a:r>
              <a:rPr lang="en-US" altLang="zh-CN" sz="1800">
                <a:solidFill>
                  <a:schemeClr val="tx1">
                    <a:lumMod val="65000"/>
                    <a:lumOff val="35000"/>
                  </a:schemeClr>
                </a:solidFill>
                <a:latin typeface="Times New Roman" panose="02020603050405020304" pitchFamily="18" charset="0"/>
                <a:ea typeface="黑体" panose="02010609060101010101" pitchFamily="49" charset="-122"/>
              </a:rPr>
              <a:t>(           )</a:t>
            </a:r>
          </a:p>
          <a:p>
            <a:pPr>
              <a:lnSpc>
                <a:spcPct val="150000"/>
              </a:lnSpc>
            </a:pPr>
            <a:r>
              <a:rPr lang="en-US" altLang="zh-CN" sz="1800">
                <a:solidFill>
                  <a:schemeClr val="tx1">
                    <a:lumMod val="65000"/>
                    <a:lumOff val="35000"/>
                  </a:schemeClr>
                </a:solidFill>
                <a:latin typeface="Times New Roman" panose="02020603050405020304" pitchFamily="18" charset="0"/>
                <a:ea typeface="黑体" panose="02010609060101010101" pitchFamily="49" charset="-122"/>
              </a:rPr>
              <a:t>A. replied</a:t>
            </a:r>
            <a:r>
              <a:rPr lang="zh-CN" altLang="en-US" sz="1800">
                <a:solidFill>
                  <a:schemeClr val="tx1">
                    <a:lumMod val="65000"/>
                    <a:lumOff val="35000"/>
                  </a:schemeClr>
                </a:solidFill>
                <a:latin typeface="Times New Roman" panose="02020603050405020304" pitchFamily="18" charset="0"/>
                <a:ea typeface="黑体" panose="02010609060101010101" pitchFamily="49" charset="-122"/>
              </a:rPr>
              <a:t>　　　　 </a:t>
            </a:r>
            <a:r>
              <a:rPr lang="en-US" altLang="zh-CN" sz="1800">
                <a:solidFill>
                  <a:schemeClr val="tx1">
                    <a:lumMod val="65000"/>
                    <a:lumOff val="35000"/>
                  </a:schemeClr>
                </a:solidFill>
                <a:latin typeface="Times New Roman" panose="02020603050405020304" pitchFamily="18" charset="0"/>
                <a:ea typeface="黑体" panose="02010609060101010101" pitchFamily="49" charset="-122"/>
              </a:rPr>
              <a:t>B. refused</a:t>
            </a:r>
          </a:p>
          <a:p>
            <a:pPr>
              <a:lnSpc>
                <a:spcPct val="150000"/>
              </a:lnSpc>
            </a:pPr>
            <a:r>
              <a:rPr lang="en-US" altLang="zh-CN" sz="1800">
                <a:solidFill>
                  <a:schemeClr val="tx1">
                    <a:lumMod val="65000"/>
                    <a:lumOff val="35000"/>
                  </a:schemeClr>
                </a:solidFill>
                <a:latin typeface="Times New Roman" panose="02020603050405020304" pitchFamily="18" charset="0"/>
                <a:ea typeface="黑体" panose="02010609060101010101" pitchFamily="49" charset="-122"/>
              </a:rPr>
              <a:t>C. relaxed</a:t>
            </a:r>
            <a:r>
              <a:rPr lang="zh-CN" altLang="en-US" sz="1800">
                <a:solidFill>
                  <a:schemeClr val="tx1">
                    <a:lumMod val="65000"/>
                    <a:lumOff val="35000"/>
                  </a:schemeClr>
                </a:solidFill>
                <a:latin typeface="Times New Roman" panose="02020603050405020304" pitchFamily="18" charset="0"/>
                <a:ea typeface="黑体" panose="02010609060101010101" pitchFamily="49" charset="-122"/>
              </a:rPr>
              <a:t>　　　　</a:t>
            </a:r>
            <a:r>
              <a:rPr lang="en-US" altLang="zh-CN" sz="1800">
                <a:solidFill>
                  <a:schemeClr val="tx1">
                    <a:lumMod val="65000"/>
                    <a:lumOff val="35000"/>
                  </a:schemeClr>
                </a:solidFill>
                <a:latin typeface="Times New Roman" panose="02020603050405020304" pitchFamily="18" charset="0"/>
                <a:ea typeface="黑体" panose="02010609060101010101" pitchFamily="49" charset="-122"/>
              </a:rPr>
              <a:t>D. regarded</a:t>
            </a:r>
          </a:p>
        </p:txBody>
      </p:sp>
      <p:sp>
        <p:nvSpPr>
          <p:cNvPr id="17" name="矩形 16"/>
          <p:cNvSpPr/>
          <p:nvPr/>
        </p:nvSpPr>
        <p:spPr>
          <a:xfrm>
            <a:off x="5855242" y="2464594"/>
            <a:ext cx="336947" cy="345281"/>
          </a:xfrm>
          <a:prstGeom prst="rect">
            <a:avLst/>
          </a:prstGeom>
          <a:noFill/>
          <a:ln w="9525">
            <a:noFill/>
          </a:ln>
        </p:spPr>
        <p:txBody>
          <a:bodyPr lIns="68580" tIns="34290" rIns="68580" bIns="34290" anchor="t">
            <a:spAutoFit/>
          </a:bodyPr>
          <a:lstStyle/>
          <a:p>
            <a:r>
              <a:rPr lang="en-US" altLang="zh-CN" sz="1800" b="1">
                <a:solidFill>
                  <a:srgbClr val="FF0000"/>
                </a:solidFill>
                <a:latin typeface="Times New Roman" panose="02020603050405020304" pitchFamily="18" charset="0"/>
                <a:ea typeface="黑体" panose="02010609060101010101" pitchFamily="49" charset="-122"/>
              </a:rPr>
              <a:t>B</a:t>
            </a:r>
            <a:endParaRPr lang="zh-CN" altLang="en-US" sz="1800" b="1">
              <a:solidFill>
                <a:srgbClr val="FF0000"/>
              </a:solidFill>
              <a:latin typeface="Times New Roman" panose="02020603050405020304" pitchFamily="18" charset="0"/>
              <a:ea typeface="黑体" panose="02010609060101010101" pitchFamily="49" charset="-122"/>
            </a:endParaRPr>
          </a:p>
        </p:txBody>
      </p:sp>
      <p:sp>
        <p:nvSpPr>
          <p:cNvPr id="2" name="标题 1"/>
          <p:cNvSpPr>
            <a:spLocks noGrp="1"/>
          </p:cNvSpPr>
          <p:nvPr>
            <p:ph type="ctrTitle"/>
          </p:nvPr>
        </p:nvSpPr>
        <p:spPr>
          <a:xfrm>
            <a:off x="554355" y="17145"/>
            <a:ext cx="7886700" cy="617220"/>
          </a:xfrm>
        </p:spPr>
        <p:txBody>
          <a:bodyPr/>
          <a:lstStyle/>
          <a:p>
            <a:r>
              <a:rPr lang="zh-CN" altLang="en-US"/>
              <a:t>语法要点</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635"/>
                                        </p:tgtEl>
                                        <p:attrNameLst>
                                          <p:attrName>style.visibility</p:attrName>
                                        </p:attrNameLst>
                                      </p:cBhvr>
                                      <p:to>
                                        <p:strVal val="visible"/>
                                      </p:to>
                                    </p:set>
                                    <p:animEffect transition="in" filter="blinds(horizontal)">
                                      <p:cBhvr>
                                        <p:cTn id="7" dur="500"/>
                                        <p:tgtEl>
                                          <p:spTgt spid="2663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ppt_x"/>
                                          </p:val>
                                        </p:tav>
                                        <p:tav tm="100000">
                                          <p:val>
                                            <p:strVal val="#ppt_x"/>
                                          </p:val>
                                        </p:tav>
                                      </p:tavLst>
                                    </p:anim>
                                    <p:anim calcmode="lin" valueType="num">
                                      <p:cBhvr additive="base">
                                        <p:cTn id="1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5" grpId="0"/>
      <p:bldP spid="1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8" name="TextBox 19"/>
          <p:cNvSpPr txBox="1"/>
          <p:nvPr/>
        </p:nvSpPr>
        <p:spPr>
          <a:xfrm>
            <a:off x="2267665" y="1281113"/>
            <a:ext cx="3400611" cy="429348"/>
          </a:xfrm>
          <a:prstGeom prst="rect">
            <a:avLst/>
          </a:prstGeom>
          <a:noFill/>
          <a:ln w="9525">
            <a:noFill/>
          </a:ln>
        </p:spPr>
        <p:txBody>
          <a:bodyPr wrap="none" lIns="68580" tIns="34290" rIns="68580" bIns="34290" anchor="t">
            <a:spAutoFit/>
          </a:bodyPr>
          <a:lstStyle/>
          <a:p>
            <a:pPr>
              <a:lnSpc>
                <a:spcPct val="130000"/>
              </a:lnSpc>
            </a:pPr>
            <a:r>
              <a:rPr lang="en-US" altLang="zh-CN" sz="1800" b="1" dirty="0">
                <a:solidFill>
                  <a:schemeClr val="tx1">
                    <a:lumMod val="65000"/>
                    <a:lumOff val="35000"/>
                  </a:schemeClr>
                </a:solidFill>
                <a:latin typeface="Times New Roman" panose="02020603050405020304" pitchFamily="18" charset="0"/>
                <a:ea typeface="黑体" panose="02010609060101010101" pitchFamily="49" charset="-122"/>
              </a:rPr>
              <a:t>8. put on weight </a:t>
            </a:r>
            <a:r>
              <a:rPr lang="zh-CN" altLang="en-US" sz="1800" b="1" dirty="0">
                <a:solidFill>
                  <a:schemeClr val="tx1">
                    <a:lumMod val="65000"/>
                    <a:lumOff val="35000"/>
                  </a:schemeClr>
                </a:solidFill>
                <a:latin typeface="Times New Roman" panose="02020603050405020304" pitchFamily="18" charset="0"/>
                <a:ea typeface="黑体" panose="02010609060101010101" pitchFamily="49" charset="-122"/>
              </a:rPr>
              <a:t>增加体重；发胖</a:t>
            </a:r>
          </a:p>
        </p:txBody>
      </p:sp>
      <p:sp>
        <p:nvSpPr>
          <p:cNvPr id="31760" name="TextBox 30"/>
          <p:cNvSpPr txBox="1"/>
          <p:nvPr/>
        </p:nvSpPr>
        <p:spPr>
          <a:xfrm>
            <a:off x="2293620" y="1878330"/>
            <a:ext cx="4111229" cy="789447"/>
          </a:xfrm>
          <a:prstGeom prst="rect">
            <a:avLst/>
          </a:prstGeom>
          <a:noFill/>
          <a:ln w="9525">
            <a:noFill/>
          </a:ln>
        </p:spPr>
        <p:txBody>
          <a:bodyPr lIns="68580" tIns="34290" rIns="68580" bIns="34290" anchor="t">
            <a:spAutoFit/>
          </a:bodyPr>
          <a:lstStyle/>
          <a:p>
            <a:pPr>
              <a:lnSpc>
                <a:spcPct val="130000"/>
              </a:lnSpc>
            </a:pPr>
            <a:r>
              <a:rPr lang="en-US" altLang="zh-CN" sz="1800" dirty="0" err="1">
                <a:solidFill>
                  <a:schemeClr val="tx1">
                    <a:lumMod val="65000"/>
                    <a:lumOff val="35000"/>
                  </a:schemeClr>
                </a:solidFill>
                <a:latin typeface="Times New Roman" panose="02020603050405020304" pitchFamily="18" charset="0"/>
                <a:ea typeface="黑体" panose="02010609060101010101" pitchFamily="49" charset="-122"/>
              </a:rPr>
              <a:t>eg</a:t>
            </a:r>
            <a:r>
              <a:rPr lang="en-US" altLang="zh-CN" sz="1800" dirty="0">
                <a:solidFill>
                  <a:schemeClr val="tx1">
                    <a:lumMod val="65000"/>
                    <a:lumOff val="35000"/>
                  </a:schemeClr>
                </a:solidFill>
                <a:latin typeface="Times New Roman" panose="02020603050405020304" pitchFamily="18" charset="0"/>
                <a:ea typeface="黑体" panose="02010609060101010101" pitchFamily="49" charset="-122"/>
              </a:rPr>
              <a:t>: It seems that she has put on weight. </a:t>
            </a:r>
          </a:p>
          <a:p>
            <a:pPr>
              <a:lnSpc>
                <a:spcPct val="130000"/>
              </a:lnSpc>
            </a:pPr>
            <a:r>
              <a:rPr lang="zh-CN" altLang="en-US" sz="1800" dirty="0">
                <a:solidFill>
                  <a:schemeClr val="tx1">
                    <a:lumMod val="65000"/>
                    <a:lumOff val="35000"/>
                  </a:schemeClr>
                </a:solidFill>
                <a:latin typeface="Times New Roman" panose="02020603050405020304" pitchFamily="18" charset="0"/>
                <a:ea typeface="黑体" panose="02010609060101010101" pitchFamily="49" charset="-122"/>
              </a:rPr>
              <a:t>      看起来她发胖了。</a:t>
            </a:r>
          </a:p>
        </p:txBody>
      </p:sp>
      <p:sp>
        <p:nvSpPr>
          <p:cNvPr id="21" name="TextBox 20"/>
          <p:cNvSpPr txBox="1"/>
          <p:nvPr/>
        </p:nvSpPr>
        <p:spPr>
          <a:xfrm>
            <a:off x="2267903" y="2602945"/>
            <a:ext cx="4622099" cy="1869743"/>
          </a:xfrm>
          <a:prstGeom prst="rect">
            <a:avLst/>
          </a:prstGeom>
          <a:noFill/>
          <a:ln w="9525">
            <a:noFill/>
          </a:ln>
        </p:spPr>
        <p:txBody>
          <a:bodyPr wrap="none" lIns="68580" tIns="34290" rIns="68580" bIns="34290" anchor="t">
            <a:spAutoFit/>
          </a:bodyPr>
          <a:lstStyle/>
          <a:p>
            <a:pPr>
              <a:lnSpc>
                <a:spcPct val="130000"/>
              </a:lnSpc>
            </a:pPr>
            <a:r>
              <a:rPr lang="en-US" altLang="zh-CN" sz="1800">
                <a:solidFill>
                  <a:schemeClr val="tx1">
                    <a:lumMod val="65000"/>
                    <a:lumOff val="35000"/>
                  </a:schemeClr>
                </a:solidFill>
                <a:latin typeface="Times New Roman" panose="02020603050405020304" pitchFamily="18" charset="0"/>
                <a:ea typeface="黑体" panose="02010609060101010101" pitchFamily="49" charset="-122"/>
              </a:rPr>
              <a:t> </a:t>
            </a:r>
            <a:r>
              <a:rPr lang="en-US" altLang="zh-CN" sz="1800" b="1">
                <a:solidFill>
                  <a:schemeClr val="tx1">
                    <a:lumMod val="65000"/>
                    <a:lumOff val="35000"/>
                  </a:schemeClr>
                </a:solidFill>
                <a:latin typeface="Times New Roman" panose="02020603050405020304" pitchFamily="18" charset="0"/>
                <a:ea typeface="黑体" panose="02010609060101010101" pitchFamily="49" charset="-122"/>
              </a:rPr>
              <a:t>put on weight </a:t>
            </a:r>
            <a:r>
              <a:rPr lang="zh-CN" altLang="en-US" sz="1800" b="1">
                <a:solidFill>
                  <a:schemeClr val="tx1">
                    <a:lumMod val="65000"/>
                    <a:lumOff val="35000"/>
                  </a:schemeClr>
                </a:solidFill>
                <a:latin typeface="Times New Roman" panose="02020603050405020304" pitchFamily="18" charset="0"/>
                <a:ea typeface="黑体" panose="02010609060101010101" pitchFamily="49" charset="-122"/>
              </a:rPr>
              <a:t>表示“增加体重”时与之意思</a:t>
            </a:r>
            <a:endParaRPr lang="en-US" altLang="zh-CN" sz="1800" b="1">
              <a:solidFill>
                <a:schemeClr val="tx1">
                  <a:lumMod val="65000"/>
                  <a:lumOff val="35000"/>
                </a:schemeClr>
              </a:solidFill>
              <a:latin typeface="Times New Roman" panose="02020603050405020304" pitchFamily="18" charset="0"/>
              <a:ea typeface="黑体" panose="02010609060101010101" pitchFamily="49" charset="-122"/>
            </a:endParaRPr>
          </a:p>
          <a:p>
            <a:pPr>
              <a:lnSpc>
                <a:spcPct val="130000"/>
              </a:lnSpc>
            </a:pPr>
            <a:r>
              <a:rPr lang="zh-CN" altLang="en-US" sz="1800" b="1">
                <a:solidFill>
                  <a:schemeClr val="tx1">
                    <a:lumMod val="65000"/>
                    <a:lumOff val="35000"/>
                  </a:schemeClr>
                </a:solidFill>
                <a:latin typeface="Times New Roman" panose="02020603050405020304" pitchFamily="18" charset="0"/>
                <a:ea typeface="黑体" panose="02010609060101010101" pitchFamily="49" charset="-122"/>
              </a:rPr>
              <a:t>相反的短语为</a:t>
            </a:r>
            <a:r>
              <a:rPr lang="en-US" altLang="zh-CN" sz="1800" b="1">
                <a:solidFill>
                  <a:schemeClr val="tx1">
                    <a:lumMod val="65000"/>
                    <a:lumOff val="35000"/>
                  </a:schemeClr>
                </a:solidFill>
                <a:latin typeface="Times New Roman" panose="02020603050405020304" pitchFamily="18" charset="0"/>
                <a:ea typeface="黑体" panose="02010609060101010101" pitchFamily="49" charset="-122"/>
              </a:rPr>
              <a:t>lose weight</a:t>
            </a:r>
            <a:r>
              <a:rPr lang="zh-CN" altLang="en-US" sz="1800" b="1">
                <a:solidFill>
                  <a:schemeClr val="tx1">
                    <a:lumMod val="65000"/>
                    <a:lumOff val="35000"/>
                  </a:schemeClr>
                </a:solidFill>
                <a:latin typeface="Times New Roman" panose="02020603050405020304" pitchFamily="18" charset="0"/>
                <a:ea typeface="黑体" panose="02010609060101010101" pitchFamily="49" charset="-122"/>
              </a:rPr>
              <a:t>，意为“减肥”。</a:t>
            </a:r>
          </a:p>
          <a:p>
            <a:pPr>
              <a:lnSpc>
                <a:spcPct val="130000"/>
              </a:lnSpc>
            </a:pPr>
            <a:r>
              <a:rPr lang="en-US" altLang="zh-CN" sz="1800" err="1">
                <a:solidFill>
                  <a:schemeClr val="tx1">
                    <a:lumMod val="65000"/>
                    <a:lumOff val="35000"/>
                  </a:schemeClr>
                </a:solidFill>
                <a:latin typeface="Times New Roman" panose="02020603050405020304" pitchFamily="18" charset="0"/>
                <a:ea typeface="黑体" panose="02010609060101010101" pitchFamily="49" charset="-122"/>
              </a:rPr>
              <a:t>eg: Take more exercise and eat less meat if you</a:t>
            </a:r>
            <a:endParaRPr lang="en-US" altLang="zh-CN" sz="1800">
              <a:solidFill>
                <a:schemeClr val="tx1">
                  <a:lumMod val="65000"/>
                  <a:lumOff val="35000"/>
                </a:schemeClr>
              </a:solidFill>
              <a:latin typeface="Times New Roman" panose="02020603050405020304" pitchFamily="18" charset="0"/>
              <a:ea typeface="黑体" panose="02010609060101010101" pitchFamily="49" charset="-122"/>
            </a:endParaRPr>
          </a:p>
          <a:p>
            <a:pPr>
              <a:lnSpc>
                <a:spcPct val="130000"/>
              </a:lnSpc>
            </a:pPr>
            <a:r>
              <a:rPr lang="en-US" altLang="zh-CN" sz="1800">
                <a:solidFill>
                  <a:schemeClr val="tx1">
                    <a:lumMod val="65000"/>
                    <a:lumOff val="35000"/>
                  </a:schemeClr>
                </a:solidFill>
                <a:latin typeface="Times New Roman" panose="02020603050405020304" pitchFamily="18" charset="0"/>
                <a:ea typeface="黑体" panose="02010609060101010101" pitchFamily="49" charset="-122"/>
              </a:rPr>
              <a:t>       want to lose weight.</a:t>
            </a:r>
          </a:p>
          <a:p>
            <a:pPr>
              <a:lnSpc>
                <a:spcPct val="130000"/>
              </a:lnSpc>
            </a:pPr>
            <a:r>
              <a:rPr lang="zh-CN" altLang="en-US" sz="1800">
                <a:solidFill>
                  <a:schemeClr val="tx1">
                    <a:lumMod val="65000"/>
                    <a:lumOff val="35000"/>
                  </a:schemeClr>
                </a:solidFill>
                <a:latin typeface="Times New Roman" panose="02020603050405020304" pitchFamily="18" charset="0"/>
                <a:ea typeface="黑体" panose="02010609060101010101" pitchFamily="49" charset="-122"/>
              </a:rPr>
              <a:t>       如果你想减肥，多运动，少吃肉。</a:t>
            </a:r>
          </a:p>
        </p:txBody>
      </p:sp>
      <p:sp>
        <p:nvSpPr>
          <p:cNvPr id="2" name="标题 1"/>
          <p:cNvSpPr>
            <a:spLocks noGrp="1"/>
          </p:cNvSpPr>
          <p:nvPr>
            <p:ph type="ctrTitle"/>
          </p:nvPr>
        </p:nvSpPr>
        <p:spPr>
          <a:xfrm>
            <a:off x="554355" y="17145"/>
            <a:ext cx="7886700" cy="617220"/>
          </a:xfrm>
        </p:spPr>
        <p:txBody>
          <a:bodyPr/>
          <a:lstStyle/>
          <a:p>
            <a:r>
              <a:rPr lang="zh-CN" altLang="en-US"/>
              <a:t>语法要点</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8" name="文本框 1"/>
          <p:cNvSpPr txBox="1"/>
          <p:nvPr/>
        </p:nvSpPr>
        <p:spPr>
          <a:xfrm>
            <a:off x="1807369" y="1910478"/>
            <a:ext cx="5529263" cy="2492990"/>
          </a:xfrm>
          <a:prstGeom prst="rect">
            <a:avLst/>
          </a:prstGeom>
          <a:noFill/>
          <a:ln w="9525">
            <a:noFill/>
          </a:ln>
        </p:spPr>
        <p:txBody>
          <a:bodyPr lIns="68580" tIns="34290" rIns="68580" bIns="34290" anchor="t">
            <a:spAutoFit/>
          </a:bodyPr>
          <a:lstStyle/>
          <a:p>
            <a:pPr>
              <a:lnSpc>
                <a:spcPct val="150000"/>
              </a:lnSpc>
            </a:pPr>
            <a:r>
              <a:rPr lang="zh-CN" altLang="en-US" sz="2100" b="1" dirty="0">
                <a:solidFill>
                  <a:schemeClr val="tx1">
                    <a:lumMod val="65000"/>
                    <a:lumOff val="35000"/>
                  </a:schemeClr>
                </a:solidFill>
                <a:latin typeface="Times New Roman" panose="02020603050405020304" pitchFamily="18" charset="0"/>
                <a:ea typeface="黑体" panose="02010609060101010101" pitchFamily="49" charset="-122"/>
              </a:rPr>
              <a:t>     本节课主要学习了知识点</a:t>
            </a:r>
            <a:r>
              <a:rPr lang="en-US" altLang="zh-CN" sz="2100" b="1" dirty="0">
                <a:solidFill>
                  <a:srgbClr val="FF0000"/>
                </a:solidFill>
                <a:latin typeface="Times New Roman" panose="02020603050405020304" pitchFamily="18" charset="0"/>
                <a:ea typeface="黑体" panose="02010609060101010101" pitchFamily="49" charset="-122"/>
              </a:rPr>
              <a:t>thanks to</a:t>
            </a:r>
            <a:r>
              <a:rPr lang="en-US" altLang="zh-CN" sz="2100" b="1" dirty="0">
                <a:solidFill>
                  <a:schemeClr val="tx1">
                    <a:lumMod val="65000"/>
                    <a:lumOff val="35000"/>
                  </a:schemeClr>
                </a:solidFill>
                <a:latin typeface="Times New Roman" panose="02020603050405020304" pitchFamily="18" charset="0"/>
                <a:ea typeface="黑体" panose="02010609060101010101" pitchFamily="49" charset="-122"/>
              </a:rPr>
              <a:t>, </a:t>
            </a:r>
            <a:r>
              <a:rPr lang="en-US" altLang="zh-CN" sz="2100" b="1" dirty="0">
                <a:solidFill>
                  <a:srgbClr val="FF0000"/>
                </a:solidFill>
                <a:latin typeface="Times New Roman" panose="02020603050405020304" pitchFamily="18" charset="0"/>
                <a:ea typeface="黑体" panose="02010609060101010101" pitchFamily="49" charset="-122"/>
              </a:rPr>
              <a:t>require</a:t>
            </a:r>
            <a:r>
              <a:rPr lang="en-US" altLang="zh-CN" sz="2100" b="1" dirty="0">
                <a:solidFill>
                  <a:schemeClr val="tx1">
                    <a:lumMod val="65000"/>
                    <a:lumOff val="35000"/>
                  </a:schemeClr>
                </a:solidFill>
                <a:latin typeface="Times New Roman" panose="02020603050405020304" pitchFamily="18" charset="0"/>
                <a:ea typeface="黑体" panose="02010609060101010101" pitchFamily="49" charset="-122"/>
              </a:rPr>
              <a:t>,</a:t>
            </a:r>
          </a:p>
          <a:p>
            <a:pPr>
              <a:lnSpc>
                <a:spcPct val="150000"/>
              </a:lnSpc>
            </a:pPr>
            <a:r>
              <a:rPr lang="en-US" altLang="zh-CN" sz="2100" b="1" dirty="0">
                <a:solidFill>
                  <a:srgbClr val="FF0000"/>
                </a:solidFill>
                <a:latin typeface="Times New Roman" panose="02020603050405020304" pitchFamily="18" charset="0"/>
                <a:ea typeface="黑体" panose="02010609060101010101" pitchFamily="49" charset="-122"/>
              </a:rPr>
              <a:t>effort</a:t>
            </a:r>
            <a:r>
              <a:rPr lang="en-US" altLang="zh-CN" sz="2100" b="1" dirty="0">
                <a:solidFill>
                  <a:schemeClr val="tx1">
                    <a:lumMod val="65000"/>
                    <a:lumOff val="35000"/>
                  </a:schemeClr>
                </a:solidFill>
                <a:latin typeface="Times New Roman" panose="02020603050405020304" pitchFamily="18" charset="0"/>
                <a:ea typeface="黑体" panose="02010609060101010101" pitchFamily="49" charset="-122"/>
              </a:rPr>
              <a:t>, </a:t>
            </a:r>
            <a:r>
              <a:rPr lang="en-US" altLang="zh-CN" sz="2100" b="1" dirty="0">
                <a:solidFill>
                  <a:srgbClr val="FF0000"/>
                </a:solidFill>
                <a:latin typeface="Times New Roman" panose="02020603050405020304" pitchFamily="18" charset="0"/>
                <a:ea typeface="黑体" panose="02010609060101010101" pitchFamily="49" charset="-122"/>
              </a:rPr>
              <a:t>once in a while</a:t>
            </a:r>
            <a:r>
              <a:rPr lang="en-US" altLang="zh-CN" sz="2100" b="1" dirty="0">
                <a:solidFill>
                  <a:schemeClr val="tx1">
                    <a:lumMod val="65000"/>
                    <a:lumOff val="35000"/>
                  </a:schemeClr>
                </a:solidFill>
                <a:latin typeface="Times New Roman" panose="02020603050405020304" pitchFamily="18" charset="0"/>
                <a:ea typeface="黑体" panose="02010609060101010101" pitchFamily="49" charset="-122"/>
              </a:rPr>
              <a:t>, </a:t>
            </a:r>
            <a:r>
              <a:rPr lang="en-US" altLang="zh-CN" sz="2100" b="1" dirty="0">
                <a:solidFill>
                  <a:srgbClr val="FF0000"/>
                </a:solidFill>
                <a:latin typeface="Times New Roman" panose="02020603050405020304" pitchFamily="18" charset="0"/>
                <a:ea typeface="黑体" panose="02010609060101010101" pitchFamily="49" charset="-122"/>
              </a:rPr>
              <a:t>harm</a:t>
            </a:r>
            <a:r>
              <a:rPr lang="en-US" altLang="zh-CN" sz="2100" b="1" dirty="0">
                <a:solidFill>
                  <a:schemeClr val="tx1">
                    <a:lumMod val="65000"/>
                    <a:lumOff val="35000"/>
                  </a:schemeClr>
                </a:solidFill>
                <a:latin typeface="Times New Roman" panose="02020603050405020304" pitchFamily="18" charset="0"/>
                <a:ea typeface="黑体" panose="02010609060101010101" pitchFamily="49" charset="-122"/>
              </a:rPr>
              <a:t>, </a:t>
            </a:r>
            <a:r>
              <a:rPr lang="en-US" altLang="zh-CN" sz="2100" b="1" dirty="0">
                <a:solidFill>
                  <a:srgbClr val="FF0000"/>
                </a:solidFill>
                <a:latin typeface="Times New Roman" panose="02020603050405020304" pitchFamily="18" charset="0"/>
                <a:ea typeface="黑体" panose="02010609060101010101" pitchFamily="49" charset="-122"/>
              </a:rPr>
              <a:t>not just… but</a:t>
            </a:r>
            <a:r>
              <a:rPr lang="en-US" altLang="zh-CN" sz="2100" b="1" dirty="0">
                <a:solidFill>
                  <a:schemeClr val="tx1">
                    <a:lumMod val="65000"/>
                    <a:lumOff val="35000"/>
                  </a:schemeClr>
                </a:solidFill>
                <a:latin typeface="Times New Roman" panose="02020603050405020304" pitchFamily="18" charset="0"/>
                <a:ea typeface="黑体" panose="02010609060101010101" pitchFamily="49" charset="-122"/>
              </a:rPr>
              <a:t>, </a:t>
            </a:r>
          </a:p>
          <a:p>
            <a:pPr>
              <a:lnSpc>
                <a:spcPct val="150000"/>
              </a:lnSpc>
            </a:pPr>
            <a:r>
              <a:rPr lang="en-US" altLang="zh-CN" sz="2100" b="1" dirty="0">
                <a:solidFill>
                  <a:srgbClr val="FF0000"/>
                </a:solidFill>
                <a:latin typeface="Times New Roman" panose="02020603050405020304" pitchFamily="18" charset="0"/>
                <a:ea typeface="黑体" panose="02010609060101010101" pitchFamily="49" charset="-122"/>
              </a:rPr>
              <a:t>say no to</a:t>
            </a:r>
            <a:r>
              <a:rPr lang="en-US" altLang="zh-CN" sz="2100" b="1" dirty="0">
                <a:solidFill>
                  <a:schemeClr val="tx1">
                    <a:lumMod val="65000"/>
                    <a:lumOff val="35000"/>
                  </a:schemeClr>
                </a:solidFill>
                <a:latin typeface="Times New Roman" panose="02020603050405020304" pitchFamily="18" charset="0"/>
                <a:ea typeface="黑体" panose="02010609060101010101" pitchFamily="49" charset="-122"/>
              </a:rPr>
              <a:t>, </a:t>
            </a:r>
            <a:r>
              <a:rPr lang="en-US" altLang="zh-CN" sz="2100" b="1" dirty="0">
                <a:solidFill>
                  <a:srgbClr val="FF0000"/>
                </a:solidFill>
                <a:latin typeface="Times New Roman" panose="02020603050405020304" pitchFamily="18" charset="0"/>
                <a:ea typeface="黑体" panose="02010609060101010101" pitchFamily="49" charset="-122"/>
              </a:rPr>
              <a:t>put on weight</a:t>
            </a:r>
            <a:r>
              <a:rPr lang="zh-CN" altLang="en-US" sz="2100" b="1" dirty="0">
                <a:solidFill>
                  <a:schemeClr val="tx1">
                    <a:lumMod val="65000"/>
                    <a:lumOff val="35000"/>
                  </a:schemeClr>
                </a:solidFill>
                <a:latin typeface="Times New Roman" panose="02020603050405020304" pitchFamily="18" charset="0"/>
                <a:ea typeface="黑体" panose="02010609060101010101" pitchFamily="49" charset="-122"/>
              </a:rPr>
              <a:t>的用法，通过学习课文“</a:t>
            </a:r>
            <a:r>
              <a:rPr lang="en-US" altLang="zh-CN" sz="2100" b="1" dirty="0">
                <a:solidFill>
                  <a:srgbClr val="FF0000"/>
                </a:solidFill>
                <a:latin typeface="Times New Roman" panose="02020603050405020304" pitchFamily="18" charset="0"/>
                <a:ea typeface="黑体" panose="02010609060101010101" pitchFamily="49" charset="-122"/>
              </a:rPr>
              <a:t>Five rules for a healthy life</a:t>
            </a:r>
            <a:r>
              <a:rPr lang="zh-CN" altLang="en-US" sz="2100" b="1" dirty="0">
                <a:solidFill>
                  <a:schemeClr val="tx1">
                    <a:lumMod val="65000"/>
                    <a:lumOff val="35000"/>
                  </a:schemeClr>
                </a:solidFill>
                <a:latin typeface="Times New Roman" panose="02020603050405020304" pitchFamily="18" charset="0"/>
                <a:ea typeface="黑体" panose="02010609060101010101" pitchFamily="49" charset="-122"/>
              </a:rPr>
              <a:t>”学会了谈论健康生活的方式。</a:t>
            </a:r>
          </a:p>
        </p:txBody>
      </p:sp>
      <p:sp>
        <p:nvSpPr>
          <p:cNvPr id="32771" name="文本框 11"/>
          <p:cNvSpPr txBox="1">
            <a:spLocks noChangeArrowheads="1"/>
          </p:cNvSpPr>
          <p:nvPr/>
        </p:nvSpPr>
        <p:spPr bwMode="auto">
          <a:xfrm>
            <a:off x="3693081" y="1193007"/>
            <a:ext cx="3643313" cy="530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a:defRPr>
            </a:lvl9pPr>
          </a:lstStyle>
          <a:p>
            <a:pPr eaLnBrk="1" hangingPunct="1">
              <a:lnSpc>
                <a:spcPct val="100000"/>
              </a:lnSpc>
              <a:spcBef>
                <a:spcPct val="0"/>
              </a:spcBef>
              <a:buFontTx/>
              <a:buNone/>
            </a:pPr>
            <a:r>
              <a:rPr lang="en-US" altLang="zh-CN" sz="3000" b="1" dirty="0">
                <a:solidFill>
                  <a:schemeClr val="tx1">
                    <a:lumMod val="65000"/>
                    <a:lumOff val="35000"/>
                  </a:schemeClr>
                </a:solidFill>
                <a:latin typeface="+mj-lt"/>
                <a:ea typeface="宋体" panose="02010600030101010101" pitchFamily="2" charset="-122"/>
                <a:cs typeface="+mj-lt"/>
              </a:rPr>
              <a:t>Summary</a:t>
            </a:r>
          </a:p>
        </p:txBody>
      </p:sp>
      <p:sp>
        <p:nvSpPr>
          <p:cNvPr id="3" name="标题 2"/>
          <p:cNvSpPr>
            <a:spLocks noGrp="1"/>
          </p:cNvSpPr>
          <p:nvPr>
            <p:ph type="ctrTitle"/>
          </p:nvPr>
        </p:nvSpPr>
        <p:spPr>
          <a:xfrm>
            <a:off x="554355" y="17145"/>
            <a:ext cx="7886700" cy="617220"/>
          </a:xfrm>
        </p:spPr>
        <p:txBody>
          <a:bodyPr/>
          <a:lstStyle/>
          <a:p>
            <a:r>
              <a:rPr lang="zh-CN" altLang="en-US" dirty="0"/>
              <a:t>回顾总结</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8138"/>
                                        </p:tgtEl>
                                        <p:attrNameLst>
                                          <p:attrName>style.visibility</p:attrName>
                                        </p:attrNameLst>
                                      </p:cBhvr>
                                      <p:to>
                                        <p:strVal val="visible"/>
                                      </p:to>
                                    </p:set>
                                    <p:animEffect transition="in" filter="blinds(horizontal)">
                                      <p:cBhvr>
                                        <p:cTn id="7" dur="500"/>
                                        <p:tgtEl>
                                          <p:spTgt spid="48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12896" y="2084927"/>
            <a:ext cx="5104638" cy="972836"/>
          </a:xfrm>
        </p:spPr>
        <p:txBody>
          <a:bodyPr/>
          <a:lstStyle/>
          <a:p>
            <a:r>
              <a:rPr lang="zh-CN" altLang="en-US"/>
              <a:t>再见</a:t>
            </a:r>
          </a:p>
        </p:txBody>
      </p:sp>
      <p:pic>
        <p:nvPicPr>
          <p:cNvPr id="3" name="New picture"/>
          <p:cNvPicPr/>
          <p:nvPr/>
        </p:nvPicPr>
        <p:blipFill>
          <a:blip r:embed="rId2"/>
          <a:stretch>
            <a:fillRect/>
          </a:stretch>
        </p:blipFill>
        <p:spPr>
          <a:xfrm>
            <a:off x="8972550" y="9144000"/>
            <a:ext cx="257175" cy="200025"/>
          </a:xfrm>
          <a:prstGeom prst="cube">
            <a:avLst/>
          </a:prstGeom>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TextBox 12"/>
          <p:cNvSpPr txBox="1"/>
          <p:nvPr/>
        </p:nvSpPr>
        <p:spPr>
          <a:xfrm>
            <a:off x="1747838" y="1069854"/>
            <a:ext cx="6309095" cy="429348"/>
          </a:xfrm>
          <a:prstGeom prst="rect">
            <a:avLst/>
          </a:prstGeom>
          <a:noFill/>
          <a:ln w="9525">
            <a:noFill/>
          </a:ln>
        </p:spPr>
        <p:txBody>
          <a:bodyPr wrap="square" lIns="68580" tIns="34290" rIns="68580" bIns="34290" anchor="t">
            <a:spAutoFit/>
          </a:bodyPr>
          <a:lstStyle/>
          <a:p>
            <a:pPr>
              <a:lnSpc>
                <a:spcPct val="130000"/>
              </a:lnSpc>
            </a:pPr>
            <a:r>
              <a:rPr lang="en-US" altLang="zh-CN" sz="1800" b="1">
                <a:solidFill>
                  <a:schemeClr val="tx1">
                    <a:lumMod val="65000"/>
                    <a:lumOff val="35000"/>
                  </a:schemeClr>
                </a:solidFill>
                <a:latin typeface="+mj-lt"/>
                <a:ea typeface="黑体" panose="02010609060101010101" pitchFamily="49" charset="-122"/>
                <a:cs typeface="+mj-lt"/>
              </a:rPr>
              <a:t>Read the passage and match the rules with the pictures.</a:t>
            </a:r>
          </a:p>
        </p:txBody>
      </p:sp>
      <p:sp>
        <p:nvSpPr>
          <p:cNvPr id="8202" name="TextBox 18"/>
          <p:cNvSpPr txBox="1"/>
          <p:nvPr/>
        </p:nvSpPr>
        <p:spPr>
          <a:xfrm>
            <a:off x="1747838" y="1717834"/>
            <a:ext cx="5574506" cy="2977039"/>
          </a:xfrm>
          <a:prstGeom prst="rect">
            <a:avLst/>
          </a:prstGeom>
          <a:noFill/>
          <a:ln w="9525">
            <a:noFill/>
          </a:ln>
        </p:spPr>
        <p:txBody>
          <a:bodyPr lIns="68580" tIns="34290" rIns="68580" bIns="34290" anchor="t">
            <a:spAutoFit/>
          </a:bodyPr>
          <a:lstStyle/>
          <a:p>
            <a:pPr algn="ctr">
              <a:lnSpc>
                <a:spcPct val="150000"/>
              </a:lnSpc>
            </a:pPr>
            <a:r>
              <a:rPr lang="en-US" altLang="zh-CN" sz="1800" b="1" dirty="0">
                <a:solidFill>
                  <a:schemeClr val="tx1">
                    <a:lumMod val="65000"/>
                    <a:lumOff val="35000"/>
                  </a:schemeClr>
                </a:solidFill>
                <a:latin typeface="Times New Roman" panose="02020603050405020304" pitchFamily="18" charset="0"/>
                <a:ea typeface="黑体" panose="02010609060101010101" pitchFamily="49" charset="-122"/>
              </a:rPr>
              <a:t>Five rules for a healthy life</a:t>
            </a:r>
          </a:p>
          <a:p>
            <a:pPr algn="just">
              <a:lnSpc>
                <a:spcPct val="150000"/>
              </a:lnSpc>
            </a:pPr>
            <a:r>
              <a:rPr lang="en-US" altLang="zh-CN" sz="1800" dirty="0">
                <a:solidFill>
                  <a:schemeClr val="tx1">
                    <a:lumMod val="65000"/>
                    <a:lumOff val="35000"/>
                  </a:schemeClr>
                </a:solidFill>
                <a:latin typeface="Times New Roman" panose="02020603050405020304" pitchFamily="18" charset="0"/>
                <a:ea typeface="黑体" panose="02010609060101010101" pitchFamily="49" charset="-122"/>
              </a:rPr>
              <a:t>      </a:t>
            </a:r>
            <a:r>
              <a:rPr lang="en-US" altLang="zh-CN" sz="1800" b="1" dirty="0">
                <a:solidFill>
                  <a:srgbClr val="FF0000"/>
                </a:solidFill>
                <a:latin typeface="Times New Roman" panose="02020603050405020304" pitchFamily="18" charset="0"/>
                <a:ea typeface="黑体" panose="02010609060101010101" pitchFamily="49" charset="-122"/>
              </a:rPr>
              <a:t>Thanks to </a:t>
            </a:r>
            <a:r>
              <a:rPr lang="en-US" altLang="zh-CN" sz="1800" dirty="0">
                <a:solidFill>
                  <a:srgbClr val="FF0000"/>
                </a:solidFill>
                <a:latin typeface="Times New Roman" panose="02020603050405020304" pitchFamily="18" charset="0"/>
                <a:ea typeface="黑体" panose="02010609060101010101" pitchFamily="49" charset="-122"/>
              </a:rPr>
              <a:t>❶ </a:t>
            </a:r>
            <a:r>
              <a:rPr lang="en-US" altLang="zh-CN" sz="1800" dirty="0">
                <a:solidFill>
                  <a:schemeClr val="tx1">
                    <a:lumMod val="65000"/>
                    <a:lumOff val="35000"/>
                  </a:schemeClr>
                </a:solidFill>
                <a:latin typeface="Times New Roman" panose="02020603050405020304" pitchFamily="18" charset="0"/>
                <a:ea typeface="黑体" panose="02010609060101010101" pitchFamily="49" charset="-122"/>
              </a:rPr>
              <a:t>better health care, most people are living healthier and longer lives. Someone who is born today can expect to live about </a:t>
            </a:r>
            <a:r>
              <a:rPr lang="en-US" altLang="zh-CN" sz="1800" dirty="0" err="1">
                <a:solidFill>
                  <a:schemeClr val="tx1">
                    <a:lumMod val="65000"/>
                    <a:lumOff val="35000"/>
                  </a:schemeClr>
                </a:solidFill>
                <a:latin typeface="Times New Roman" panose="02020603050405020304" pitchFamily="18" charset="0"/>
                <a:ea typeface="黑体" panose="02010609060101010101" pitchFamily="49" charset="-122"/>
              </a:rPr>
              <a:t>thirty­five</a:t>
            </a:r>
            <a:r>
              <a:rPr lang="en-US" altLang="zh-CN" sz="1800" dirty="0">
                <a:solidFill>
                  <a:schemeClr val="tx1">
                    <a:lumMod val="65000"/>
                    <a:lumOff val="35000"/>
                  </a:schemeClr>
                </a:solidFill>
                <a:latin typeface="Times New Roman" panose="02020603050405020304" pitchFamily="18" charset="0"/>
                <a:ea typeface="黑体" panose="02010609060101010101" pitchFamily="49" charset="-122"/>
              </a:rPr>
              <a:t> years longer than someone who was born in the nineteenth century. It is even thought that in the future more and more people will celebrate their hundredth birthdays. Here are five rules for a healthy life.</a:t>
            </a:r>
          </a:p>
        </p:txBody>
      </p:sp>
      <p:sp>
        <p:nvSpPr>
          <p:cNvPr id="3" name="标题 2"/>
          <p:cNvSpPr>
            <a:spLocks noGrp="1"/>
          </p:cNvSpPr>
          <p:nvPr>
            <p:ph type="ctrTitle"/>
          </p:nvPr>
        </p:nvSpPr>
        <p:spPr>
          <a:xfrm>
            <a:off x="554355" y="17145"/>
            <a:ext cx="7886700" cy="617220"/>
          </a:xfrm>
        </p:spPr>
        <p:txBody>
          <a:bodyPr/>
          <a:lstStyle/>
          <a:p>
            <a:r>
              <a:rPr lang="zh-CN" altLang="en-US" dirty="0"/>
              <a:t>课堂操练</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3" name="TextBox 14"/>
          <p:cNvSpPr txBox="1"/>
          <p:nvPr/>
        </p:nvSpPr>
        <p:spPr>
          <a:xfrm>
            <a:off x="1713787" y="897731"/>
            <a:ext cx="5716190" cy="3808095"/>
          </a:xfrm>
          <a:prstGeom prst="rect">
            <a:avLst/>
          </a:prstGeom>
          <a:noFill/>
          <a:ln w="9525">
            <a:noFill/>
          </a:ln>
        </p:spPr>
        <p:txBody>
          <a:bodyPr lIns="68580" tIns="34290" rIns="68580" bIns="34290" anchor="t">
            <a:spAutoFit/>
          </a:bodyPr>
          <a:lstStyle/>
          <a:p>
            <a:pPr algn="just">
              <a:lnSpc>
                <a:spcPct val="150000"/>
              </a:lnSpc>
              <a:buFont typeface="Arial" panose="020B0604020202020204" pitchFamily="34" charset="0"/>
              <a:buNone/>
            </a:pPr>
            <a:r>
              <a:rPr lang="en-US" altLang="zh-CN" sz="1800" b="1" dirty="0">
                <a:solidFill>
                  <a:schemeClr val="tx1">
                    <a:lumMod val="65000"/>
                    <a:lumOff val="35000"/>
                  </a:schemeClr>
                </a:solidFill>
                <a:latin typeface="+mj-lt"/>
                <a:ea typeface="黑体" panose="02010609060101010101" pitchFamily="49" charset="-122"/>
              </a:rPr>
              <a:t>       1. Get off the sofa!</a:t>
            </a:r>
          </a:p>
          <a:p>
            <a:pPr algn="just">
              <a:lnSpc>
                <a:spcPct val="150000"/>
              </a:lnSpc>
              <a:buFont typeface="Arial" panose="020B0604020202020204" pitchFamily="34" charset="0"/>
              <a:buNone/>
            </a:pPr>
            <a:r>
              <a:rPr lang="en-US" altLang="zh-CN" sz="1800" dirty="0">
                <a:solidFill>
                  <a:schemeClr val="tx1">
                    <a:lumMod val="65000"/>
                    <a:lumOff val="35000"/>
                  </a:schemeClr>
                </a:solidFill>
                <a:latin typeface="+mj-lt"/>
                <a:ea typeface="黑体" panose="02010609060101010101" pitchFamily="49" charset="-122"/>
              </a:rPr>
              <a:t>       Sure, it is comfortable to sit on the sofa and watch TV. But doctors say you should get off the sofa. To keep fit,</a:t>
            </a:r>
            <a:r>
              <a:rPr lang="zh-CN" altLang="en-US" sz="1800" dirty="0">
                <a:solidFill>
                  <a:schemeClr val="tx1">
                    <a:lumMod val="65000"/>
                    <a:lumOff val="35000"/>
                  </a:schemeClr>
                </a:solidFill>
                <a:latin typeface="+mj-lt"/>
                <a:ea typeface="黑体" panose="02010609060101010101" pitchFamily="49" charset="-122"/>
              </a:rPr>
              <a:t> </a:t>
            </a:r>
            <a:r>
              <a:rPr lang="en-US" altLang="zh-CN" sz="1800" dirty="0">
                <a:solidFill>
                  <a:schemeClr val="tx1">
                    <a:lumMod val="65000"/>
                    <a:lumOff val="35000"/>
                  </a:schemeClr>
                </a:solidFill>
                <a:latin typeface="+mj-lt"/>
                <a:ea typeface="黑体" panose="02010609060101010101" pitchFamily="49" charset="-122"/>
              </a:rPr>
              <a:t>you have to walk at least 10,000 steps every day. In the past, people’s jobs </a:t>
            </a:r>
            <a:r>
              <a:rPr lang="en-US" altLang="zh-CN" sz="1800" b="1" dirty="0">
                <a:solidFill>
                  <a:srgbClr val="FF0000"/>
                </a:solidFill>
                <a:latin typeface="+mj-lt"/>
                <a:ea typeface="黑体" panose="02010609060101010101" pitchFamily="49" charset="-122"/>
              </a:rPr>
              <a:t>required </a:t>
            </a:r>
            <a:r>
              <a:rPr lang="en-US" altLang="zh-CN" sz="1800" dirty="0">
                <a:solidFill>
                  <a:srgbClr val="FF0000"/>
                </a:solidFill>
                <a:latin typeface="+mj-lt"/>
                <a:ea typeface="黑体" panose="02010609060101010101" pitchFamily="49" charset="-122"/>
              </a:rPr>
              <a:t>❷</a:t>
            </a:r>
            <a:r>
              <a:rPr lang="en-US" altLang="zh-CN" sz="1800" dirty="0">
                <a:solidFill>
                  <a:schemeClr val="tx1">
                    <a:lumMod val="65000"/>
                    <a:lumOff val="35000"/>
                  </a:schemeClr>
                </a:solidFill>
                <a:latin typeface="+mj-lt"/>
                <a:ea typeface="黑体" panose="02010609060101010101" pitchFamily="49" charset="-122"/>
              </a:rPr>
              <a:t> more physical </a:t>
            </a:r>
            <a:r>
              <a:rPr lang="en-US" altLang="zh-CN" sz="1800" b="1" dirty="0">
                <a:solidFill>
                  <a:srgbClr val="FF0000"/>
                </a:solidFill>
                <a:latin typeface="+mj-lt"/>
                <a:ea typeface="黑体" panose="02010609060101010101" pitchFamily="49" charset="-122"/>
              </a:rPr>
              <a:t>effort ❸</a:t>
            </a:r>
            <a:r>
              <a:rPr lang="en-US" altLang="zh-CN" sz="1800" dirty="0">
                <a:solidFill>
                  <a:schemeClr val="tx1">
                    <a:lumMod val="65000"/>
                    <a:lumOff val="35000"/>
                  </a:schemeClr>
                </a:solidFill>
                <a:latin typeface="+mj-lt"/>
                <a:ea typeface="黑体" panose="02010609060101010101" pitchFamily="49" charset="-122"/>
              </a:rPr>
              <a:t>. They often had to walk for miles every day. When farmers were working in the fields, they were keeping fit at the same time. Think about it:  Do you get the same amount of exercise today as they did in the past?</a:t>
            </a:r>
            <a:endParaRPr lang="zh-CN" altLang="en-US" sz="1800" dirty="0">
              <a:solidFill>
                <a:schemeClr val="tx1">
                  <a:lumMod val="65000"/>
                  <a:lumOff val="35000"/>
                </a:schemeClr>
              </a:solidFill>
              <a:latin typeface="+mj-lt"/>
              <a:ea typeface="黑体" panose="02010609060101010101" pitchFamily="49" charset="-122"/>
            </a:endParaRPr>
          </a:p>
        </p:txBody>
      </p:sp>
      <p:sp>
        <p:nvSpPr>
          <p:cNvPr id="2" name="标题 1"/>
          <p:cNvSpPr>
            <a:spLocks noGrp="1"/>
          </p:cNvSpPr>
          <p:nvPr>
            <p:ph type="ctrTitle"/>
          </p:nvPr>
        </p:nvSpPr>
        <p:spPr>
          <a:xfrm>
            <a:off x="554355" y="17145"/>
            <a:ext cx="7886700" cy="617220"/>
          </a:xfrm>
        </p:spPr>
        <p:txBody>
          <a:bodyPr/>
          <a:lstStyle/>
          <a:p>
            <a:r>
              <a:rPr lang="zh-CN" altLang="en-US" dirty="0"/>
              <a:t>课堂操练</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TextBox 14"/>
          <p:cNvSpPr txBox="1"/>
          <p:nvPr/>
        </p:nvSpPr>
        <p:spPr>
          <a:xfrm>
            <a:off x="1762602" y="927021"/>
            <a:ext cx="5618560" cy="3723799"/>
          </a:xfrm>
          <a:prstGeom prst="rect">
            <a:avLst/>
          </a:prstGeom>
          <a:noFill/>
          <a:ln w="9525">
            <a:noFill/>
          </a:ln>
        </p:spPr>
        <p:txBody>
          <a:bodyPr lIns="68580" tIns="34290" rIns="68580" bIns="34290" anchor="t">
            <a:spAutoFit/>
          </a:bodyPr>
          <a:lstStyle/>
          <a:p>
            <a:pPr algn="just">
              <a:lnSpc>
                <a:spcPct val="120000"/>
              </a:lnSpc>
              <a:buFont typeface="Arial" panose="020B0604020202020204" pitchFamily="34" charset="0"/>
              <a:buNone/>
            </a:pPr>
            <a:r>
              <a:rPr lang="en-US" altLang="zh-CN" sz="1800" b="1" dirty="0">
                <a:solidFill>
                  <a:schemeClr val="tx1">
                    <a:lumMod val="65000"/>
                    <a:lumOff val="35000"/>
                  </a:schemeClr>
                </a:solidFill>
                <a:latin typeface="Times New Roman" panose="02020603050405020304" pitchFamily="18" charset="0"/>
                <a:ea typeface="黑体" panose="02010609060101010101" pitchFamily="49" charset="-122"/>
              </a:rPr>
              <a:t>       2. Eat healthy food!</a:t>
            </a:r>
          </a:p>
          <a:p>
            <a:pPr algn="just">
              <a:lnSpc>
                <a:spcPct val="120000"/>
              </a:lnSpc>
              <a:buFont typeface="Arial" panose="020B0604020202020204" pitchFamily="34" charset="0"/>
              <a:buNone/>
            </a:pPr>
            <a:r>
              <a:rPr lang="en-US" altLang="zh-CN" sz="1800" dirty="0">
                <a:solidFill>
                  <a:schemeClr val="tx1">
                    <a:lumMod val="65000"/>
                    <a:lumOff val="35000"/>
                  </a:schemeClr>
                </a:solidFill>
                <a:latin typeface="Times New Roman" panose="02020603050405020304" pitchFamily="18" charset="0"/>
                <a:ea typeface="黑体" panose="02010609060101010101" pitchFamily="49" charset="-122"/>
              </a:rPr>
              <a:t>       It is important to eat food that is fresh and natural, for example, fruit and vegetables. Fast food is not healthy. You should only have it </a:t>
            </a:r>
            <a:r>
              <a:rPr lang="en-US" altLang="zh-CN" sz="1800" b="1" dirty="0">
                <a:solidFill>
                  <a:srgbClr val="FF0000"/>
                </a:solidFill>
                <a:latin typeface="Times New Roman" panose="02020603050405020304" pitchFamily="18" charset="0"/>
                <a:ea typeface="黑体" panose="02010609060101010101" pitchFamily="49" charset="-122"/>
              </a:rPr>
              <a:t>once in a while </a:t>
            </a:r>
            <a:r>
              <a:rPr lang="en-US" altLang="zh-CN" sz="1800" dirty="0">
                <a:solidFill>
                  <a:srgbClr val="FF0000"/>
                </a:solidFill>
                <a:latin typeface="Times New Roman" panose="02020603050405020304" pitchFamily="18" charset="0"/>
                <a:ea typeface="黑体" panose="02010609060101010101" pitchFamily="49" charset="-122"/>
              </a:rPr>
              <a:t>❹</a:t>
            </a:r>
            <a:r>
              <a:rPr lang="en-US" altLang="zh-CN" sz="1800" dirty="0">
                <a:solidFill>
                  <a:schemeClr val="tx1">
                    <a:lumMod val="65000"/>
                    <a:lumOff val="35000"/>
                  </a:schemeClr>
                </a:solidFill>
                <a:latin typeface="Times New Roman" panose="02020603050405020304" pitchFamily="18" charset="0"/>
                <a:ea typeface="黑体" panose="02010609060101010101" pitchFamily="49" charset="-122"/>
              </a:rPr>
              <a:t>. Eating too much of the wrong food will </a:t>
            </a:r>
            <a:r>
              <a:rPr lang="en-US" altLang="zh-CN" sz="1800" b="1" dirty="0">
                <a:solidFill>
                  <a:srgbClr val="FF0000"/>
                </a:solidFill>
                <a:latin typeface="Times New Roman" panose="02020603050405020304" pitchFamily="18" charset="0"/>
                <a:ea typeface="黑体" panose="02010609060101010101" pitchFamily="49" charset="-122"/>
              </a:rPr>
              <a:t>harm ❺ </a:t>
            </a:r>
            <a:r>
              <a:rPr lang="en-US" altLang="zh-CN" sz="1800" dirty="0">
                <a:solidFill>
                  <a:schemeClr val="tx1">
                    <a:lumMod val="65000"/>
                    <a:lumOff val="35000"/>
                  </a:schemeClr>
                </a:solidFill>
                <a:latin typeface="Times New Roman" panose="02020603050405020304" pitchFamily="18" charset="0"/>
                <a:ea typeface="黑体" panose="02010609060101010101" pitchFamily="49" charset="-122"/>
              </a:rPr>
              <a:t>your health.</a:t>
            </a:r>
          </a:p>
          <a:p>
            <a:pPr algn="just">
              <a:lnSpc>
                <a:spcPct val="120000"/>
              </a:lnSpc>
              <a:buFont typeface="Arial" panose="020B0604020202020204" pitchFamily="34" charset="0"/>
              <a:buNone/>
            </a:pPr>
            <a:r>
              <a:rPr lang="en-US" altLang="zh-CN" sz="1800" b="1" dirty="0">
                <a:solidFill>
                  <a:schemeClr val="tx1">
                    <a:lumMod val="65000"/>
                    <a:lumOff val="35000"/>
                  </a:schemeClr>
                </a:solidFill>
                <a:latin typeface="Times New Roman" panose="02020603050405020304" pitchFamily="18" charset="0"/>
                <a:ea typeface="黑体" panose="02010609060101010101" pitchFamily="49" charset="-122"/>
              </a:rPr>
              <a:t>        3. Rest while you can!</a:t>
            </a:r>
          </a:p>
          <a:p>
            <a:pPr algn="just">
              <a:lnSpc>
                <a:spcPct val="120000"/>
              </a:lnSpc>
              <a:buFont typeface="Arial" panose="020B0604020202020204" pitchFamily="34" charset="0"/>
              <a:buNone/>
            </a:pPr>
            <a:r>
              <a:rPr lang="en-US" altLang="zh-CN" sz="1800" dirty="0">
                <a:solidFill>
                  <a:schemeClr val="tx1">
                    <a:lumMod val="65000"/>
                    <a:lumOff val="35000"/>
                  </a:schemeClr>
                </a:solidFill>
                <a:latin typeface="Times New Roman" panose="02020603050405020304" pitchFamily="18" charset="0"/>
                <a:ea typeface="黑体" panose="02010609060101010101" pitchFamily="49" charset="-122"/>
              </a:rPr>
              <a:t>       When we were babies, we slept for much of the night. Teenagers do not need as much sleep as babies, but it is important for you to get about eight hours’ sleep a night. At weekends, you have got more time, so use it </a:t>
            </a:r>
            <a:r>
              <a:rPr lang="en-US" altLang="zh-CN" sz="1800" b="1" dirty="0">
                <a:solidFill>
                  <a:srgbClr val="FF0000"/>
                </a:solidFill>
                <a:latin typeface="Times New Roman" panose="02020603050405020304" pitchFamily="18" charset="0"/>
                <a:ea typeface="黑体" panose="02010609060101010101" pitchFamily="49" charset="-122"/>
              </a:rPr>
              <a:t>not just for your friends, but ❻ </a:t>
            </a:r>
            <a:r>
              <a:rPr lang="en-US" altLang="zh-CN" sz="1800" dirty="0">
                <a:solidFill>
                  <a:schemeClr val="tx1">
                    <a:lumMod val="65000"/>
                    <a:lumOff val="35000"/>
                  </a:schemeClr>
                </a:solidFill>
                <a:latin typeface="Times New Roman" panose="02020603050405020304" pitchFamily="18" charset="0"/>
                <a:ea typeface="黑体" panose="02010609060101010101" pitchFamily="49" charset="-122"/>
              </a:rPr>
              <a:t>for rest too.</a:t>
            </a:r>
          </a:p>
        </p:txBody>
      </p:sp>
      <p:sp>
        <p:nvSpPr>
          <p:cNvPr id="2" name="标题 1"/>
          <p:cNvSpPr>
            <a:spLocks noGrp="1"/>
          </p:cNvSpPr>
          <p:nvPr>
            <p:ph type="ctrTitle"/>
          </p:nvPr>
        </p:nvSpPr>
        <p:spPr>
          <a:xfrm>
            <a:off x="554355" y="17145"/>
            <a:ext cx="7886700" cy="617220"/>
          </a:xfrm>
        </p:spPr>
        <p:txBody>
          <a:bodyPr/>
          <a:lstStyle/>
          <a:p>
            <a:r>
              <a:rPr lang="zh-CN" altLang="en-US"/>
              <a:t>课堂操练</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1" name="TextBox 14"/>
          <p:cNvSpPr txBox="1"/>
          <p:nvPr/>
        </p:nvSpPr>
        <p:spPr>
          <a:xfrm>
            <a:off x="1706167" y="1044655"/>
            <a:ext cx="6107906" cy="3665696"/>
          </a:xfrm>
          <a:prstGeom prst="rect">
            <a:avLst/>
          </a:prstGeom>
          <a:noFill/>
          <a:ln w="9525">
            <a:noFill/>
          </a:ln>
        </p:spPr>
        <p:txBody>
          <a:bodyPr lIns="68580" tIns="34290" rIns="68580" bIns="34290" anchor="t">
            <a:spAutoFit/>
          </a:bodyPr>
          <a:lstStyle/>
          <a:p>
            <a:pPr algn="just">
              <a:lnSpc>
                <a:spcPct val="130000"/>
              </a:lnSpc>
              <a:buFont typeface="Arial" panose="020B0604020202020204" pitchFamily="34" charset="0"/>
              <a:buNone/>
            </a:pPr>
            <a:r>
              <a:rPr lang="en-US" altLang="zh-CN" sz="1800" dirty="0">
                <a:solidFill>
                  <a:schemeClr val="tx1">
                    <a:lumMod val="65000"/>
                    <a:lumOff val="35000"/>
                  </a:schemeClr>
                </a:solidFill>
                <a:latin typeface="Times New Roman" panose="02020603050405020304" pitchFamily="18" charset="0"/>
                <a:ea typeface="黑体" panose="02010609060101010101" pitchFamily="49" charset="-122"/>
              </a:rPr>
              <a:t>        </a:t>
            </a:r>
            <a:r>
              <a:rPr lang="en-US" altLang="zh-CN" sz="1800" b="1" dirty="0">
                <a:solidFill>
                  <a:schemeClr val="tx1">
                    <a:lumMod val="65000"/>
                    <a:lumOff val="35000"/>
                  </a:schemeClr>
                </a:solidFill>
                <a:latin typeface="Times New Roman" panose="02020603050405020304" pitchFamily="18" charset="0"/>
                <a:ea typeface="黑体" panose="02010609060101010101" pitchFamily="49" charset="-122"/>
              </a:rPr>
              <a:t>4. Do not worry. Be happy!</a:t>
            </a:r>
          </a:p>
          <a:p>
            <a:pPr algn="just">
              <a:lnSpc>
                <a:spcPct val="130000"/>
              </a:lnSpc>
              <a:buFont typeface="Arial" panose="020B0604020202020204" pitchFamily="34" charset="0"/>
              <a:buNone/>
            </a:pPr>
            <a:r>
              <a:rPr lang="en-US" altLang="zh-CN" sz="1800" dirty="0">
                <a:solidFill>
                  <a:schemeClr val="tx1">
                    <a:lumMod val="65000"/>
                    <a:lumOff val="35000"/>
                  </a:schemeClr>
                </a:solidFill>
                <a:latin typeface="Times New Roman" panose="02020603050405020304" pitchFamily="18" charset="0"/>
                <a:ea typeface="黑体" panose="02010609060101010101" pitchFamily="49" charset="-122"/>
              </a:rPr>
              <a:t>        Many people believe that happiness is important for our general health. Sometimes it is not easy to be a teenager because of the difficulties of school, exams or friendships. If you are worried about something, talk to your parents or your teacher.</a:t>
            </a:r>
          </a:p>
          <a:p>
            <a:pPr algn="just">
              <a:lnSpc>
                <a:spcPct val="130000"/>
              </a:lnSpc>
              <a:buFont typeface="Arial" panose="020B0604020202020204" pitchFamily="34" charset="0"/>
              <a:buNone/>
            </a:pPr>
            <a:r>
              <a:rPr lang="en-US" altLang="zh-CN" sz="1800" dirty="0">
                <a:solidFill>
                  <a:schemeClr val="tx1">
                    <a:lumMod val="65000"/>
                    <a:lumOff val="35000"/>
                  </a:schemeClr>
                </a:solidFill>
                <a:latin typeface="Times New Roman" panose="02020603050405020304" pitchFamily="18" charset="0"/>
                <a:ea typeface="黑体" panose="02010609060101010101" pitchFamily="49" charset="-122"/>
              </a:rPr>
              <a:t>        </a:t>
            </a:r>
            <a:r>
              <a:rPr lang="en-US" altLang="zh-CN" sz="1800" b="1" dirty="0">
                <a:solidFill>
                  <a:schemeClr val="tx1">
                    <a:lumMod val="65000"/>
                    <a:lumOff val="35000"/>
                  </a:schemeClr>
                </a:solidFill>
                <a:latin typeface="Times New Roman" panose="02020603050405020304" pitchFamily="18" charset="0"/>
                <a:ea typeface="黑体" panose="02010609060101010101" pitchFamily="49" charset="-122"/>
              </a:rPr>
              <a:t>5. </a:t>
            </a:r>
            <a:r>
              <a:rPr lang="en-US" altLang="zh-CN" sz="1800" b="1" dirty="0">
                <a:solidFill>
                  <a:srgbClr val="FF0000"/>
                </a:solidFill>
                <a:latin typeface="Times New Roman" panose="02020603050405020304" pitchFamily="18" charset="0"/>
                <a:ea typeface="黑体" panose="02010609060101010101" pitchFamily="49" charset="-122"/>
              </a:rPr>
              <a:t>Say no to ❼ </a:t>
            </a:r>
            <a:r>
              <a:rPr lang="en-US" altLang="zh-CN" sz="1800" b="1" dirty="0">
                <a:solidFill>
                  <a:schemeClr val="tx1">
                    <a:lumMod val="65000"/>
                    <a:lumOff val="35000"/>
                  </a:schemeClr>
                </a:solidFill>
                <a:latin typeface="Times New Roman" panose="02020603050405020304" pitchFamily="18" charset="0"/>
                <a:ea typeface="黑体" panose="02010609060101010101" pitchFamily="49" charset="-122"/>
              </a:rPr>
              <a:t>smoking!</a:t>
            </a:r>
          </a:p>
          <a:p>
            <a:pPr algn="just">
              <a:lnSpc>
                <a:spcPct val="130000"/>
              </a:lnSpc>
              <a:buFont typeface="Arial" panose="020B0604020202020204" pitchFamily="34" charset="0"/>
              <a:buNone/>
            </a:pPr>
            <a:r>
              <a:rPr lang="en-US" altLang="zh-CN" sz="1800" dirty="0">
                <a:solidFill>
                  <a:schemeClr val="tx1">
                    <a:lumMod val="65000"/>
                    <a:lumOff val="35000"/>
                  </a:schemeClr>
                </a:solidFill>
                <a:latin typeface="Times New Roman" panose="02020603050405020304" pitchFamily="18" charset="0"/>
                <a:ea typeface="黑体" panose="02010609060101010101" pitchFamily="49" charset="-122"/>
              </a:rPr>
              <a:t>       Yes, you knew I was going to say this! It is so important. Smoking is not cool. It is dangerous. It harms nearly every part of your body. Think about how your family and friends will feel, and think about what it will do to your health.</a:t>
            </a:r>
          </a:p>
        </p:txBody>
      </p:sp>
      <p:sp>
        <p:nvSpPr>
          <p:cNvPr id="2" name="标题 1"/>
          <p:cNvSpPr>
            <a:spLocks noGrp="1"/>
          </p:cNvSpPr>
          <p:nvPr>
            <p:ph type="ctrTitle"/>
          </p:nvPr>
        </p:nvSpPr>
        <p:spPr>
          <a:xfrm>
            <a:off x="554355" y="17145"/>
            <a:ext cx="7886700" cy="617220"/>
          </a:xfrm>
        </p:spPr>
        <p:txBody>
          <a:bodyPr/>
          <a:lstStyle/>
          <a:p>
            <a:r>
              <a:rPr lang="zh-CN" altLang="en-US"/>
              <a:t>课堂操练</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3" name="TextBox 15"/>
          <p:cNvSpPr txBox="1"/>
          <p:nvPr/>
        </p:nvSpPr>
        <p:spPr>
          <a:xfrm>
            <a:off x="1457801" y="615315"/>
            <a:ext cx="6569393" cy="4207193"/>
          </a:xfrm>
          <a:prstGeom prst="rect">
            <a:avLst/>
          </a:prstGeom>
          <a:noFill/>
          <a:ln w="9525">
            <a:noFill/>
          </a:ln>
        </p:spPr>
        <p:txBody>
          <a:bodyPr wrap="square" lIns="68580" tIns="34290" rIns="68580" bIns="34290" anchor="t">
            <a:spAutoFit/>
          </a:bodyPr>
          <a:lstStyle/>
          <a:p>
            <a:pPr>
              <a:lnSpc>
                <a:spcPct val="120000"/>
              </a:lnSpc>
            </a:pPr>
            <a:r>
              <a:rPr lang="en-US" altLang="zh-CN" sz="1700" b="1" dirty="0">
                <a:solidFill>
                  <a:schemeClr val="tx1">
                    <a:lumMod val="65000"/>
                    <a:lumOff val="35000"/>
                  </a:schemeClr>
                </a:solidFill>
                <a:latin typeface="+mj-lt"/>
                <a:ea typeface="黑体" panose="02010609060101010101" pitchFamily="49" charset="-122"/>
                <a:cs typeface="+mj-lt"/>
              </a:rPr>
              <a:t>Answer the questions.</a:t>
            </a:r>
          </a:p>
          <a:p>
            <a:pPr>
              <a:lnSpc>
                <a:spcPct val="120000"/>
              </a:lnSpc>
            </a:pPr>
            <a:r>
              <a:rPr lang="en-US" altLang="zh-CN" sz="1700" dirty="0">
                <a:solidFill>
                  <a:schemeClr val="tx1">
                    <a:lumMod val="65000"/>
                    <a:lumOff val="35000"/>
                  </a:schemeClr>
                </a:solidFill>
                <a:latin typeface="+mj-lt"/>
                <a:ea typeface="黑体" panose="02010609060101010101" pitchFamily="49" charset="-122"/>
                <a:cs typeface="+mj-lt"/>
              </a:rPr>
              <a:t>1. What are the five rules for a healthy life according to </a:t>
            </a:r>
          </a:p>
          <a:p>
            <a:pPr>
              <a:lnSpc>
                <a:spcPct val="120000"/>
              </a:lnSpc>
            </a:pPr>
            <a:r>
              <a:rPr lang="en-US" altLang="zh-CN" sz="1700" dirty="0">
                <a:solidFill>
                  <a:schemeClr val="tx1">
                    <a:lumMod val="65000"/>
                    <a:lumOff val="35000"/>
                  </a:schemeClr>
                </a:solidFill>
                <a:latin typeface="+mj-lt"/>
                <a:ea typeface="黑体" panose="02010609060101010101" pitchFamily="49" charset="-122"/>
                <a:cs typeface="+mj-lt"/>
              </a:rPr>
              <a:t>    the writer?</a:t>
            </a:r>
          </a:p>
          <a:p>
            <a:pPr>
              <a:lnSpc>
                <a:spcPct val="120000"/>
              </a:lnSpc>
            </a:pPr>
            <a:endParaRPr lang="en-US" altLang="zh-CN" sz="1700" dirty="0">
              <a:solidFill>
                <a:schemeClr val="tx1">
                  <a:lumMod val="65000"/>
                  <a:lumOff val="35000"/>
                </a:schemeClr>
              </a:solidFill>
              <a:latin typeface="+mj-lt"/>
              <a:ea typeface="黑体" panose="02010609060101010101" pitchFamily="49" charset="-122"/>
              <a:cs typeface="+mj-lt"/>
            </a:endParaRPr>
          </a:p>
          <a:p>
            <a:pPr>
              <a:lnSpc>
                <a:spcPct val="120000"/>
              </a:lnSpc>
            </a:pPr>
            <a:endParaRPr lang="en-US" altLang="zh-CN" sz="1700" dirty="0">
              <a:solidFill>
                <a:schemeClr val="tx1">
                  <a:lumMod val="65000"/>
                  <a:lumOff val="35000"/>
                </a:schemeClr>
              </a:solidFill>
              <a:latin typeface="+mj-lt"/>
              <a:ea typeface="黑体" panose="02010609060101010101" pitchFamily="49" charset="-122"/>
              <a:cs typeface="+mj-lt"/>
            </a:endParaRPr>
          </a:p>
          <a:p>
            <a:pPr>
              <a:lnSpc>
                <a:spcPct val="120000"/>
              </a:lnSpc>
            </a:pPr>
            <a:r>
              <a:rPr lang="en-US" altLang="zh-CN" sz="1700" dirty="0">
                <a:solidFill>
                  <a:schemeClr val="tx1">
                    <a:lumMod val="65000"/>
                    <a:lumOff val="35000"/>
                  </a:schemeClr>
                </a:solidFill>
                <a:latin typeface="+mj-lt"/>
                <a:ea typeface="黑体" panose="02010609060101010101" pitchFamily="49" charset="-122"/>
                <a:cs typeface="+mj-lt"/>
              </a:rPr>
              <a:t>2. Are people today getting the same amount of exercise </a:t>
            </a:r>
          </a:p>
          <a:p>
            <a:pPr>
              <a:lnSpc>
                <a:spcPct val="120000"/>
              </a:lnSpc>
            </a:pPr>
            <a:r>
              <a:rPr lang="en-US" altLang="zh-CN" sz="1700" dirty="0">
                <a:solidFill>
                  <a:schemeClr val="tx1">
                    <a:lumMod val="65000"/>
                    <a:lumOff val="35000"/>
                  </a:schemeClr>
                </a:solidFill>
                <a:latin typeface="+mj-lt"/>
                <a:ea typeface="黑体" panose="02010609060101010101" pitchFamily="49" charset="-122"/>
                <a:cs typeface="+mj-lt"/>
              </a:rPr>
              <a:t>    as they did in the past? Why?</a:t>
            </a:r>
          </a:p>
          <a:p>
            <a:pPr>
              <a:lnSpc>
                <a:spcPct val="120000"/>
              </a:lnSpc>
            </a:pPr>
            <a:endParaRPr lang="en-US" altLang="zh-CN" sz="1700" dirty="0">
              <a:solidFill>
                <a:schemeClr val="tx1">
                  <a:lumMod val="65000"/>
                  <a:lumOff val="35000"/>
                </a:schemeClr>
              </a:solidFill>
              <a:latin typeface="+mj-lt"/>
              <a:ea typeface="黑体" panose="02010609060101010101" pitchFamily="49" charset="-122"/>
              <a:cs typeface="+mj-lt"/>
            </a:endParaRPr>
          </a:p>
          <a:p>
            <a:pPr>
              <a:lnSpc>
                <a:spcPct val="120000"/>
              </a:lnSpc>
            </a:pPr>
            <a:endParaRPr lang="en-US" altLang="zh-CN" sz="1700" dirty="0">
              <a:solidFill>
                <a:schemeClr val="tx1">
                  <a:lumMod val="65000"/>
                  <a:lumOff val="35000"/>
                </a:schemeClr>
              </a:solidFill>
              <a:latin typeface="+mj-lt"/>
              <a:ea typeface="黑体" panose="02010609060101010101" pitchFamily="49" charset="-122"/>
              <a:cs typeface="+mj-lt"/>
            </a:endParaRPr>
          </a:p>
          <a:p>
            <a:pPr>
              <a:lnSpc>
                <a:spcPct val="120000"/>
              </a:lnSpc>
            </a:pPr>
            <a:r>
              <a:rPr lang="en-US" altLang="zh-CN" sz="1700" dirty="0">
                <a:solidFill>
                  <a:schemeClr val="tx1">
                    <a:lumMod val="65000"/>
                    <a:lumOff val="35000"/>
                  </a:schemeClr>
                </a:solidFill>
                <a:latin typeface="+mj-lt"/>
                <a:ea typeface="黑体" panose="02010609060101010101" pitchFamily="49" charset="-122"/>
                <a:cs typeface="+mj-lt"/>
              </a:rPr>
              <a:t>3. Why is it sometimes difficult to be a teenager?</a:t>
            </a:r>
          </a:p>
          <a:p>
            <a:pPr>
              <a:lnSpc>
                <a:spcPct val="120000"/>
              </a:lnSpc>
            </a:pPr>
            <a:endParaRPr lang="en-US" altLang="zh-CN" sz="1700" dirty="0">
              <a:solidFill>
                <a:schemeClr val="tx1">
                  <a:lumMod val="65000"/>
                  <a:lumOff val="35000"/>
                </a:schemeClr>
              </a:solidFill>
              <a:latin typeface="+mj-lt"/>
              <a:ea typeface="黑体" panose="02010609060101010101" pitchFamily="49" charset="-122"/>
              <a:cs typeface="+mj-lt"/>
            </a:endParaRPr>
          </a:p>
          <a:p>
            <a:pPr>
              <a:lnSpc>
                <a:spcPct val="120000"/>
              </a:lnSpc>
            </a:pPr>
            <a:endParaRPr lang="en-US" altLang="zh-CN" sz="1700" dirty="0">
              <a:solidFill>
                <a:schemeClr val="tx1">
                  <a:lumMod val="65000"/>
                  <a:lumOff val="35000"/>
                </a:schemeClr>
              </a:solidFill>
              <a:latin typeface="+mj-lt"/>
              <a:ea typeface="黑体" panose="02010609060101010101" pitchFamily="49" charset="-122"/>
              <a:cs typeface="+mj-lt"/>
            </a:endParaRPr>
          </a:p>
          <a:p>
            <a:pPr>
              <a:lnSpc>
                <a:spcPct val="120000"/>
              </a:lnSpc>
            </a:pPr>
            <a:r>
              <a:rPr lang="en-US" altLang="zh-CN" sz="1700" dirty="0">
                <a:solidFill>
                  <a:schemeClr val="tx1">
                    <a:lumMod val="65000"/>
                    <a:lumOff val="35000"/>
                  </a:schemeClr>
                </a:solidFill>
                <a:latin typeface="+mj-lt"/>
                <a:ea typeface="黑体" panose="02010609060101010101" pitchFamily="49" charset="-122"/>
                <a:cs typeface="+mj-lt"/>
              </a:rPr>
              <a:t>4. Who do you think the passage is written for?</a:t>
            </a:r>
          </a:p>
        </p:txBody>
      </p:sp>
      <p:sp>
        <p:nvSpPr>
          <p:cNvPr id="12" name="TextBox 11"/>
          <p:cNvSpPr txBox="1"/>
          <p:nvPr/>
        </p:nvSpPr>
        <p:spPr>
          <a:xfrm>
            <a:off x="1731407" y="1660446"/>
            <a:ext cx="5964183" cy="592470"/>
          </a:xfrm>
          <a:prstGeom prst="rect">
            <a:avLst/>
          </a:prstGeom>
          <a:noFill/>
          <a:ln w="9525">
            <a:noFill/>
          </a:ln>
        </p:spPr>
        <p:txBody>
          <a:bodyPr wrap="square" lIns="68580" tIns="34290" rIns="68580" bIns="34290" anchor="t">
            <a:spAutoFit/>
          </a:bodyPr>
          <a:lstStyle/>
          <a:p>
            <a:r>
              <a:rPr lang="en-US" altLang="zh-CN" sz="1700" b="1" dirty="0">
                <a:solidFill>
                  <a:srgbClr val="FF0000"/>
                </a:solidFill>
                <a:latin typeface="Times New Roman" panose="02020603050405020304" pitchFamily="18" charset="0"/>
                <a:ea typeface="黑体" panose="02010609060101010101" pitchFamily="49" charset="-122"/>
              </a:rPr>
              <a:t>1.Get off the sofa! 2. Eat healthy food! 3. Rest while you can!</a:t>
            </a:r>
          </a:p>
          <a:p>
            <a:r>
              <a:rPr lang="en-US" altLang="zh-CN" sz="1700" b="1" dirty="0">
                <a:solidFill>
                  <a:srgbClr val="FF0000"/>
                </a:solidFill>
                <a:latin typeface="Times New Roman" panose="02020603050405020304" pitchFamily="18" charset="0"/>
                <a:ea typeface="黑体" panose="02010609060101010101" pitchFamily="49" charset="-122"/>
              </a:rPr>
              <a:t>4. Do not worry. Be happy! 5. Say no to smoking!</a:t>
            </a:r>
            <a:endParaRPr lang="zh-CN" altLang="en-US" sz="1700" dirty="0">
              <a:solidFill>
                <a:srgbClr val="FF0000"/>
              </a:solidFill>
              <a:latin typeface="Arial" panose="020B0604020202020204" pitchFamily="34" charset="0"/>
              <a:ea typeface="黑体" panose="02010609060101010101" pitchFamily="49" charset="-122"/>
            </a:endParaRPr>
          </a:p>
        </p:txBody>
      </p:sp>
      <p:sp>
        <p:nvSpPr>
          <p:cNvPr id="13" name="TextBox 12"/>
          <p:cNvSpPr txBox="1"/>
          <p:nvPr/>
        </p:nvSpPr>
        <p:spPr>
          <a:xfrm>
            <a:off x="1756410" y="2884408"/>
            <a:ext cx="5531644" cy="592470"/>
          </a:xfrm>
          <a:prstGeom prst="rect">
            <a:avLst/>
          </a:prstGeom>
          <a:noFill/>
          <a:ln w="9525">
            <a:noFill/>
          </a:ln>
        </p:spPr>
        <p:txBody>
          <a:bodyPr lIns="68580" tIns="34290" rIns="68580" bIns="34290" anchor="t">
            <a:spAutoFit/>
          </a:bodyPr>
          <a:lstStyle/>
          <a:p>
            <a:r>
              <a:rPr lang="en-US" altLang="zh-CN" sz="1700" b="1">
                <a:solidFill>
                  <a:srgbClr val="FF0000"/>
                </a:solidFill>
                <a:latin typeface="Times New Roman" panose="02020603050405020304" pitchFamily="18" charset="0"/>
                <a:ea typeface="黑体" panose="02010609060101010101" pitchFamily="49" charset="-122"/>
              </a:rPr>
              <a:t>No, because people are busy working and</a:t>
            </a:r>
          </a:p>
          <a:p>
            <a:r>
              <a:rPr lang="en-US" altLang="zh-CN" sz="1700" b="1">
                <a:solidFill>
                  <a:srgbClr val="FF0000"/>
                </a:solidFill>
                <a:latin typeface="Times New Roman" panose="02020603050405020304" pitchFamily="18" charset="0"/>
                <a:ea typeface="黑体" panose="02010609060101010101" pitchFamily="49" charset="-122"/>
              </a:rPr>
              <a:t>have no time to take  exercise. (</a:t>
            </a:r>
            <a:r>
              <a:rPr lang="zh-CN" altLang="en-US" sz="1700" b="1">
                <a:solidFill>
                  <a:srgbClr val="FF0000"/>
                </a:solidFill>
                <a:latin typeface="Times New Roman" panose="02020603050405020304" pitchFamily="18" charset="0"/>
                <a:ea typeface="黑体" panose="02010609060101010101" pitchFamily="49" charset="-122"/>
              </a:rPr>
              <a:t>本题答案不唯一）</a:t>
            </a:r>
            <a:endParaRPr lang="zh-CN" altLang="en-US" sz="1700">
              <a:solidFill>
                <a:srgbClr val="FF0000"/>
              </a:solidFill>
              <a:latin typeface="Arial" panose="020B0604020202020204" pitchFamily="34" charset="0"/>
              <a:ea typeface="黑体" panose="02010609060101010101" pitchFamily="49" charset="-122"/>
            </a:endParaRPr>
          </a:p>
        </p:txBody>
      </p:sp>
      <p:sp>
        <p:nvSpPr>
          <p:cNvPr id="14" name="TextBox 13"/>
          <p:cNvSpPr txBox="1"/>
          <p:nvPr/>
        </p:nvSpPr>
        <p:spPr>
          <a:xfrm>
            <a:off x="1756410" y="3847624"/>
            <a:ext cx="4730354" cy="854080"/>
          </a:xfrm>
          <a:prstGeom prst="rect">
            <a:avLst/>
          </a:prstGeom>
          <a:noFill/>
          <a:ln w="9525">
            <a:noFill/>
          </a:ln>
        </p:spPr>
        <p:txBody>
          <a:bodyPr lIns="68580" tIns="34290" rIns="68580" bIns="34290" anchor="t">
            <a:spAutoFit/>
          </a:bodyPr>
          <a:lstStyle/>
          <a:p>
            <a:r>
              <a:rPr lang="en-US" altLang="zh-CN" sz="1700" b="1">
                <a:solidFill>
                  <a:srgbClr val="FF0000"/>
                </a:solidFill>
                <a:latin typeface="Times New Roman" panose="02020603050405020304" pitchFamily="18" charset="0"/>
                <a:ea typeface="黑体" panose="02010609060101010101" pitchFamily="49" charset="-122"/>
              </a:rPr>
              <a:t>Sometimes it is not easy to be a teenager because of </a:t>
            </a:r>
          </a:p>
          <a:p>
            <a:r>
              <a:rPr lang="en-US" altLang="zh-CN" sz="1700" b="1">
                <a:solidFill>
                  <a:srgbClr val="FF0000"/>
                </a:solidFill>
                <a:latin typeface="Times New Roman" panose="02020603050405020304" pitchFamily="18" charset="0"/>
                <a:ea typeface="黑体" panose="02010609060101010101" pitchFamily="49" charset="-122"/>
              </a:rPr>
              <a:t>the difficulties of school, exams or friendships.</a:t>
            </a:r>
            <a:endParaRPr lang="zh-CN" altLang="en-US" sz="1700">
              <a:solidFill>
                <a:srgbClr val="FF0000"/>
              </a:solidFill>
              <a:latin typeface="Arial" panose="020B0604020202020204" pitchFamily="34" charset="0"/>
              <a:ea typeface="黑体" panose="02010609060101010101" pitchFamily="49" charset="-122"/>
            </a:endParaRPr>
          </a:p>
        </p:txBody>
      </p:sp>
      <p:sp>
        <p:nvSpPr>
          <p:cNvPr id="16" name="矩形 15"/>
          <p:cNvSpPr/>
          <p:nvPr/>
        </p:nvSpPr>
        <p:spPr>
          <a:xfrm>
            <a:off x="1756410" y="4741069"/>
            <a:ext cx="3571427" cy="330860"/>
          </a:xfrm>
          <a:prstGeom prst="rect">
            <a:avLst/>
          </a:prstGeom>
          <a:noFill/>
          <a:ln w="9525">
            <a:noFill/>
          </a:ln>
        </p:spPr>
        <p:txBody>
          <a:bodyPr wrap="none" lIns="68580" tIns="34290" rIns="68580" bIns="34290" anchor="t">
            <a:spAutoFit/>
          </a:bodyPr>
          <a:lstStyle/>
          <a:p>
            <a:r>
              <a:rPr lang="en-US" altLang="zh-CN" sz="1700" b="1">
                <a:solidFill>
                  <a:srgbClr val="FF0000"/>
                </a:solidFill>
                <a:latin typeface="Times New Roman" panose="02020603050405020304" pitchFamily="18" charset="0"/>
                <a:ea typeface="黑体" panose="02010609060101010101" pitchFamily="49" charset="-122"/>
              </a:rPr>
              <a:t>This passage is written for teenagers.</a:t>
            </a:r>
            <a:endParaRPr lang="zh-CN" altLang="en-US" sz="1700" b="1">
              <a:solidFill>
                <a:srgbClr val="FF0000"/>
              </a:solidFill>
              <a:latin typeface="Times New Roman" panose="02020603050405020304" pitchFamily="18" charset="0"/>
              <a:ea typeface="黑体" panose="02010609060101010101" pitchFamily="49" charset="-122"/>
            </a:endParaRPr>
          </a:p>
        </p:txBody>
      </p:sp>
      <p:sp>
        <p:nvSpPr>
          <p:cNvPr id="2" name="标题 1"/>
          <p:cNvSpPr>
            <a:spLocks noGrp="1"/>
          </p:cNvSpPr>
          <p:nvPr>
            <p:ph type="ctrTitle"/>
          </p:nvPr>
        </p:nvSpPr>
        <p:spPr>
          <a:xfrm>
            <a:off x="554355" y="17145"/>
            <a:ext cx="7886700" cy="617220"/>
          </a:xfrm>
        </p:spPr>
        <p:txBody>
          <a:bodyPr/>
          <a:lstStyle/>
          <a:p>
            <a:r>
              <a:rPr lang="zh-CN" altLang="en-US"/>
              <a:t>课堂操练</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8" name="Text Box 5"/>
          <p:cNvSpPr txBox="1"/>
          <p:nvPr/>
        </p:nvSpPr>
        <p:spPr>
          <a:xfrm>
            <a:off x="1683544" y="1128713"/>
            <a:ext cx="5800725" cy="373949"/>
          </a:xfrm>
          <a:prstGeom prst="rect">
            <a:avLst/>
          </a:prstGeom>
          <a:noFill/>
          <a:ln w="9525">
            <a:noFill/>
          </a:ln>
        </p:spPr>
        <p:txBody>
          <a:bodyPr lIns="68580" tIns="34290" rIns="68580" bIns="34290" anchor="t">
            <a:spAutoFit/>
          </a:bodyPr>
          <a:lstStyle/>
          <a:p>
            <a:pPr eaLnBrk="0" hangingPunct="0">
              <a:lnSpc>
                <a:spcPct val="110000"/>
              </a:lnSpc>
            </a:pPr>
            <a:r>
              <a:rPr lang="en-US" altLang="zh-CN" sz="1800" b="1" dirty="0">
                <a:solidFill>
                  <a:schemeClr val="tx1">
                    <a:lumMod val="65000"/>
                    <a:lumOff val="35000"/>
                  </a:schemeClr>
                </a:solidFill>
                <a:latin typeface="+mj-lt"/>
                <a:ea typeface="黑体" panose="02010609060101010101" pitchFamily="49" charset="-122"/>
                <a:cs typeface="+mj-lt"/>
              </a:rPr>
              <a:t>Complete the passage with the words in the box.</a:t>
            </a:r>
          </a:p>
        </p:txBody>
      </p:sp>
      <p:sp>
        <p:nvSpPr>
          <p:cNvPr id="30729" name="TextBox 14"/>
          <p:cNvSpPr txBox="1"/>
          <p:nvPr/>
        </p:nvSpPr>
        <p:spPr>
          <a:xfrm>
            <a:off x="1709738" y="2145030"/>
            <a:ext cx="5917406" cy="2031325"/>
          </a:xfrm>
          <a:prstGeom prst="rect">
            <a:avLst/>
          </a:prstGeom>
          <a:noFill/>
          <a:ln w="9525">
            <a:noFill/>
          </a:ln>
        </p:spPr>
        <p:txBody>
          <a:bodyPr lIns="68580" tIns="34290" rIns="68580" bIns="34290" anchor="t">
            <a:spAutoFit/>
          </a:bodyPr>
          <a:lstStyle/>
          <a:p>
            <a:pPr>
              <a:lnSpc>
                <a:spcPct val="150000"/>
              </a:lnSpc>
            </a:pPr>
            <a:r>
              <a:rPr lang="en-US" altLang="zh-CN" sz="1700">
                <a:solidFill>
                  <a:schemeClr val="tx1">
                    <a:lumMod val="65000"/>
                    <a:lumOff val="35000"/>
                  </a:schemeClr>
                </a:solidFill>
                <a:latin typeface="Times New Roman" panose="02020603050405020304" pitchFamily="18" charset="0"/>
                <a:ea typeface="黑体" panose="02010609060101010101" pitchFamily="49" charset="-122"/>
              </a:rPr>
              <a:t>        Exercise is very important. If you make a(n) (1) ________to do exercise for thirty minutes a day, you can (2) ________to be in good (3) ________. However, if you are always sitting on the (4) ____ and do no exercise at all, you will </a:t>
            </a:r>
            <a:r>
              <a:rPr lang="en-US" altLang="zh-CN" sz="1700" b="1">
                <a:solidFill>
                  <a:srgbClr val="FF0000"/>
                </a:solidFill>
                <a:latin typeface="Times New Roman" panose="02020603050405020304" pitchFamily="18" charset="0"/>
                <a:ea typeface="黑体" panose="02010609060101010101" pitchFamily="49" charset="-122"/>
              </a:rPr>
              <a:t>put on weight ❽ </a:t>
            </a:r>
            <a:r>
              <a:rPr lang="en-US" altLang="zh-CN" sz="1700">
                <a:solidFill>
                  <a:schemeClr val="tx1">
                    <a:lumMod val="65000"/>
                    <a:lumOff val="35000"/>
                  </a:schemeClr>
                </a:solidFill>
                <a:latin typeface="Times New Roman" panose="02020603050405020304" pitchFamily="18" charset="0"/>
                <a:ea typeface="黑体" panose="02010609060101010101" pitchFamily="49" charset="-122"/>
              </a:rPr>
              <a:t>and (5) ______ your health.</a:t>
            </a:r>
            <a:endParaRPr lang="zh-CN" altLang="en-US" sz="1700">
              <a:solidFill>
                <a:schemeClr val="tx1">
                  <a:lumMod val="65000"/>
                  <a:lumOff val="35000"/>
                </a:schemeClr>
              </a:solidFill>
              <a:latin typeface="Times New Roman" panose="02020603050405020304" pitchFamily="18" charset="0"/>
              <a:ea typeface="黑体" panose="02010609060101010101" pitchFamily="49" charset="-122"/>
            </a:endParaRPr>
          </a:p>
        </p:txBody>
      </p:sp>
      <p:sp>
        <p:nvSpPr>
          <p:cNvPr id="30730" name="TextBox 18"/>
          <p:cNvSpPr txBox="1"/>
          <p:nvPr/>
        </p:nvSpPr>
        <p:spPr>
          <a:xfrm>
            <a:off x="2425304" y="1629967"/>
            <a:ext cx="3751659" cy="330860"/>
          </a:xfrm>
          <a:prstGeom prst="rect">
            <a:avLst/>
          </a:prstGeom>
          <a:noFill/>
          <a:ln w="3175" cap="flat" cmpd="sng">
            <a:solidFill>
              <a:schemeClr val="tx1"/>
            </a:solidFill>
            <a:prstDash val="solid"/>
            <a:miter/>
            <a:headEnd type="none" w="med" len="med"/>
            <a:tailEnd type="none" w="med" len="med"/>
          </a:ln>
        </p:spPr>
        <p:txBody>
          <a:bodyPr lIns="68580" tIns="34290" rIns="68580" bIns="34290" anchor="t">
            <a:spAutoFit/>
          </a:bodyPr>
          <a:lstStyle/>
          <a:p>
            <a:r>
              <a:rPr lang="en-US" altLang="zh-CN" sz="1700">
                <a:solidFill>
                  <a:schemeClr val="tx1">
                    <a:lumMod val="65000"/>
                    <a:lumOff val="35000"/>
                  </a:schemeClr>
                </a:solidFill>
                <a:latin typeface="Times New Roman" panose="02020603050405020304" pitchFamily="18" charset="0"/>
                <a:ea typeface="黑体" panose="02010609060101010101" pitchFamily="49" charset="-122"/>
              </a:rPr>
              <a:t>effort</a:t>
            </a:r>
            <a:r>
              <a:rPr lang="zh-CN" altLang="en-US" sz="1700">
                <a:solidFill>
                  <a:schemeClr val="tx1">
                    <a:lumMod val="65000"/>
                    <a:lumOff val="35000"/>
                  </a:schemeClr>
                </a:solidFill>
                <a:latin typeface="Times New Roman" panose="02020603050405020304" pitchFamily="18" charset="0"/>
                <a:ea typeface="黑体" panose="02010609060101010101" pitchFamily="49" charset="-122"/>
              </a:rPr>
              <a:t>　  </a:t>
            </a:r>
            <a:r>
              <a:rPr lang="en-US" altLang="zh-CN" sz="1700">
                <a:solidFill>
                  <a:schemeClr val="tx1">
                    <a:lumMod val="65000"/>
                    <a:lumOff val="35000"/>
                  </a:schemeClr>
                </a:solidFill>
                <a:latin typeface="Times New Roman" panose="02020603050405020304" pitchFamily="18" charset="0"/>
                <a:ea typeface="黑体" panose="02010609060101010101" pitchFamily="49" charset="-122"/>
              </a:rPr>
              <a:t>expect</a:t>
            </a:r>
            <a:r>
              <a:rPr lang="zh-CN" altLang="en-US" sz="1700">
                <a:solidFill>
                  <a:schemeClr val="tx1">
                    <a:lumMod val="65000"/>
                    <a:lumOff val="35000"/>
                  </a:schemeClr>
                </a:solidFill>
                <a:latin typeface="Times New Roman" panose="02020603050405020304" pitchFamily="18" charset="0"/>
                <a:ea typeface="黑体" panose="02010609060101010101" pitchFamily="49" charset="-122"/>
              </a:rPr>
              <a:t>　  </a:t>
            </a:r>
            <a:r>
              <a:rPr lang="en-US" altLang="zh-CN" sz="1700">
                <a:solidFill>
                  <a:schemeClr val="tx1">
                    <a:lumMod val="65000"/>
                    <a:lumOff val="35000"/>
                  </a:schemeClr>
                </a:solidFill>
                <a:latin typeface="Times New Roman" panose="02020603050405020304" pitchFamily="18" charset="0"/>
                <a:ea typeface="黑体" panose="02010609060101010101" pitchFamily="49" charset="-122"/>
              </a:rPr>
              <a:t>harm     health     sofa</a:t>
            </a:r>
            <a:r>
              <a:rPr lang="zh-CN" altLang="en-US" sz="1700">
                <a:solidFill>
                  <a:schemeClr val="tx1">
                    <a:lumMod val="65000"/>
                    <a:lumOff val="35000"/>
                  </a:schemeClr>
                </a:solidFill>
                <a:latin typeface="Times New Roman" panose="02020603050405020304" pitchFamily="18" charset="0"/>
                <a:ea typeface="黑体" panose="02010609060101010101" pitchFamily="49" charset="-122"/>
              </a:rPr>
              <a:t>　</a:t>
            </a:r>
            <a:endParaRPr lang="en-US" altLang="zh-CN" sz="1700">
              <a:solidFill>
                <a:schemeClr val="tx1">
                  <a:lumMod val="65000"/>
                  <a:lumOff val="35000"/>
                </a:schemeClr>
              </a:solidFill>
              <a:latin typeface="Times New Roman" panose="02020603050405020304" pitchFamily="18" charset="0"/>
              <a:ea typeface="黑体" panose="02010609060101010101" pitchFamily="49" charset="-122"/>
            </a:endParaRPr>
          </a:p>
        </p:txBody>
      </p:sp>
      <p:sp>
        <p:nvSpPr>
          <p:cNvPr id="20" name="矩形 19"/>
          <p:cNvSpPr/>
          <p:nvPr/>
        </p:nvSpPr>
        <p:spPr>
          <a:xfrm>
            <a:off x="6310313" y="2249329"/>
            <a:ext cx="656270" cy="330860"/>
          </a:xfrm>
          <a:prstGeom prst="rect">
            <a:avLst/>
          </a:prstGeom>
          <a:noFill/>
          <a:ln w="9525">
            <a:noFill/>
          </a:ln>
        </p:spPr>
        <p:txBody>
          <a:bodyPr wrap="none" lIns="68580" tIns="34290" rIns="68580" bIns="34290" anchor="t">
            <a:spAutoFit/>
          </a:bodyPr>
          <a:lstStyle/>
          <a:p>
            <a:r>
              <a:rPr lang="en-US" altLang="zh-CN" sz="1700" b="1">
                <a:solidFill>
                  <a:srgbClr val="FF0000"/>
                </a:solidFill>
                <a:latin typeface="Times New Roman" panose="02020603050405020304" pitchFamily="18" charset="0"/>
                <a:ea typeface="黑体" panose="02010609060101010101" pitchFamily="49" charset="-122"/>
              </a:rPr>
              <a:t>effort</a:t>
            </a:r>
            <a:endParaRPr lang="zh-CN" altLang="en-US" sz="1700" b="1">
              <a:solidFill>
                <a:srgbClr val="FF0000"/>
              </a:solidFill>
              <a:latin typeface="Times New Roman" panose="02020603050405020304" pitchFamily="18" charset="0"/>
              <a:ea typeface="黑体" panose="02010609060101010101" pitchFamily="49" charset="-122"/>
            </a:endParaRPr>
          </a:p>
        </p:txBody>
      </p:sp>
      <p:sp>
        <p:nvSpPr>
          <p:cNvPr id="21" name="矩形 20"/>
          <p:cNvSpPr/>
          <p:nvPr/>
        </p:nvSpPr>
        <p:spPr>
          <a:xfrm>
            <a:off x="5603082" y="2616830"/>
            <a:ext cx="730008" cy="330860"/>
          </a:xfrm>
          <a:prstGeom prst="rect">
            <a:avLst/>
          </a:prstGeom>
          <a:noFill/>
          <a:ln w="9525">
            <a:noFill/>
          </a:ln>
        </p:spPr>
        <p:txBody>
          <a:bodyPr wrap="none" lIns="68580" tIns="34290" rIns="68580" bIns="34290" anchor="t">
            <a:spAutoFit/>
          </a:bodyPr>
          <a:lstStyle/>
          <a:p>
            <a:r>
              <a:rPr lang="en-US" altLang="zh-CN" sz="1700" b="1">
                <a:solidFill>
                  <a:srgbClr val="FF0000"/>
                </a:solidFill>
                <a:latin typeface="Times New Roman" panose="02020603050405020304" pitchFamily="18" charset="0"/>
                <a:ea typeface="黑体" panose="02010609060101010101" pitchFamily="49" charset="-122"/>
              </a:rPr>
              <a:t>expect</a:t>
            </a:r>
            <a:endParaRPr lang="zh-CN" altLang="en-US" sz="1700" b="1">
              <a:solidFill>
                <a:srgbClr val="FF0000"/>
              </a:solidFill>
              <a:latin typeface="Times New Roman" panose="02020603050405020304" pitchFamily="18" charset="0"/>
              <a:ea typeface="黑体" panose="02010609060101010101" pitchFamily="49" charset="-122"/>
            </a:endParaRPr>
          </a:p>
        </p:txBody>
      </p:sp>
      <p:sp>
        <p:nvSpPr>
          <p:cNvPr id="22" name="矩形 21"/>
          <p:cNvSpPr/>
          <p:nvPr/>
        </p:nvSpPr>
        <p:spPr>
          <a:xfrm>
            <a:off x="2180035" y="2992726"/>
            <a:ext cx="720390" cy="330860"/>
          </a:xfrm>
          <a:prstGeom prst="rect">
            <a:avLst/>
          </a:prstGeom>
          <a:noFill/>
          <a:ln w="9525">
            <a:noFill/>
          </a:ln>
        </p:spPr>
        <p:txBody>
          <a:bodyPr wrap="none" lIns="68580" tIns="34290" rIns="68580" bIns="34290" anchor="t">
            <a:spAutoFit/>
          </a:bodyPr>
          <a:lstStyle/>
          <a:p>
            <a:r>
              <a:rPr lang="en-US" altLang="zh-CN" sz="1700" b="1">
                <a:solidFill>
                  <a:srgbClr val="FF0000"/>
                </a:solidFill>
                <a:latin typeface="Times New Roman" panose="02020603050405020304" pitchFamily="18" charset="0"/>
                <a:ea typeface="黑体" panose="02010609060101010101" pitchFamily="49" charset="-122"/>
              </a:rPr>
              <a:t>health</a:t>
            </a:r>
          </a:p>
        </p:txBody>
      </p:sp>
      <p:sp>
        <p:nvSpPr>
          <p:cNvPr id="23" name="矩形 22"/>
          <p:cNvSpPr/>
          <p:nvPr/>
        </p:nvSpPr>
        <p:spPr>
          <a:xfrm>
            <a:off x="6768826" y="3000432"/>
            <a:ext cx="513602" cy="330860"/>
          </a:xfrm>
          <a:prstGeom prst="rect">
            <a:avLst/>
          </a:prstGeom>
          <a:noFill/>
          <a:ln w="9525">
            <a:noFill/>
          </a:ln>
        </p:spPr>
        <p:txBody>
          <a:bodyPr wrap="none" lIns="68580" tIns="34290" rIns="68580" bIns="34290" anchor="t">
            <a:spAutoFit/>
          </a:bodyPr>
          <a:lstStyle/>
          <a:p>
            <a:r>
              <a:rPr lang="en-US" altLang="zh-CN" sz="1700" b="1">
                <a:solidFill>
                  <a:srgbClr val="FF0000"/>
                </a:solidFill>
                <a:latin typeface="Times New Roman" panose="02020603050405020304" pitchFamily="18" charset="0"/>
                <a:ea typeface="黑体" panose="02010609060101010101" pitchFamily="49" charset="-122"/>
              </a:rPr>
              <a:t>sofa</a:t>
            </a:r>
            <a:endParaRPr lang="zh-CN" altLang="en-US" sz="1700" b="1">
              <a:solidFill>
                <a:srgbClr val="FF0000"/>
              </a:solidFill>
              <a:latin typeface="Times New Roman" panose="02020603050405020304" pitchFamily="18" charset="0"/>
              <a:ea typeface="黑体" panose="02010609060101010101" pitchFamily="49" charset="-122"/>
            </a:endParaRPr>
          </a:p>
        </p:txBody>
      </p:sp>
      <p:sp>
        <p:nvSpPr>
          <p:cNvPr id="24" name="矩形 23"/>
          <p:cNvSpPr/>
          <p:nvPr/>
        </p:nvSpPr>
        <p:spPr>
          <a:xfrm>
            <a:off x="6858000" y="3354285"/>
            <a:ext cx="646652" cy="330860"/>
          </a:xfrm>
          <a:prstGeom prst="rect">
            <a:avLst/>
          </a:prstGeom>
          <a:noFill/>
          <a:ln w="9525">
            <a:noFill/>
          </a:ln>
        </p:spPr>
        <p:txBody>
          <a:bodyPr wrap="none" lIns="68580" tIns="34290" rIns="68580" bIns="34290" anchor="t">
            <a:spAutoFit/>
          </a:bodyPr>
          <a:lstStyle/>
          <a:p>
            <a:r>
              <a:rPr lang="en-US" altLang="zh-CN" sz="1700" b="1">
                <a:solidFill>
                  <a:srgbClr val="FF0000"/>
                </a:solidFill>
                <a:latin typeface="Times New Roman" panose="02020603050405020304" pitchFamily="18" charset="0"/>
                <a:ea typeface="黑体" panose="02010609060101010101" pitchFamily="49" charset="-122"/>
              </a:rPr>
              <a:t>harm</a:t>
            </a:r>
          </a:p>
        </p:txBody>
      </p:sp>
      <p:sp>
        <p:nvSpPr>
          <p:cNvPr id="2" name="标题 1"/>
          <p:cNvSpPr>
            <a:spLocks noGrp="1"/>
          </p:cNvSpPr>
          <p:nvPr>
            <p:ph type="ctrTitle"/>
          </p:nvPr>
        </p:nvSpPr>
        <p:spPr>
          <a:xfrm>
            <a:off x="554355" y="17145"/>
            <a:ext cx="7886700" cy="617220"/>
          </a:xfrm>
        </p:spPr>
        <p:txBody>
          <a:bodyPr/>
          <a:lstStyle/>
          <a:p>
            <a:r>
              <a:rPr lang="zh-CN" altLang="en-US"/>
              <a:t>课堂操练</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ppt_x"/>
                                          </p:val>
                                        </p:tav>
                                        <p:tav tm="100000">
                                          <p:val>
                                            <p:strVal val="#ppt_x"/>
                                          </p:val>
                                        </p:tav>
                                      </p:tavLst>
                                    </p:anim>
                                    <p:anim calcmode="lin" valueType="num">
                                      <p:cBhvr additive="base">
                                        <p:cTn id="1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ppt_x"/>
                                          </p:val>
                                        </p:tav>
                                        <p:tav tm="100000">
                                          <p:val>
                                            <p:strVal val="#ppt_x"/>
                                          </p:val>
                                        </p:tav>
                                      </p:tavLst>
                                    </p:anim>
                                    <p:anim calcmode="lin" valueType="num">
                                      <p:cBhvr additive="base">
                                        <p:cTn id="2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fill="hold"/>
                                        <p:tgtEl>
                                          <p:spTgt spid="24"/>
                                        </p:tgtEl>
                                        <p:attrNameLst>
                                          <p:attrName>ppt_x</p:attrName>
                                        </p:attrNameLst>
                                      </p:cBhvr>
                                      <p:tavLst>
                                        <p:tav tm="0">
                                          <p:val>
                                            <p:strVal val="#ppt_x"/>
                                          </p:val>
                                        </p:tav>
                                        <p:tav tm="100000">
                                          <p:val>
                                            <p:strVal val="#ppt_x"/>
                                          </p:val>
                                        </p:tav>
                                      </p:tavLst>
                                    </p:anim>
                                    <p:anim calcmode="lin" valueType="num">
                                      <p:cBhvr additive="base">
                                        <p:cTn id="3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4" name="Text Box 5"/>
          <p:cNvSpPr txBox="1"/>
          <p:nvPr/>
        </p:nvSpPr>
        <p:spPr>
          <a:xfrm>
            <a:off x="1752839" y="1694260"/>
            <a:ext cx="4866287" cy="1315745"/>
          </a:xfrm>
          <a:prstGeom prst="rect">
            <a:avLst/>
          </a:prstGeom>
          <a:noFill/>
          <a:ln w="9525">
            <a:noFill/>
          </a:ln>
        </p:spPr>
        <p:txBody>
          <a:bodyPr wrap="square" lIns="68580" tIns="34290" rIns="68580" bIns="34290" anchor="t">
            <a:spAutoFit/>
          </a:bodyPr>
          <a:lstStyle/>
          <a:p>
            <a:pPr algn="just" eaLnBrk="0" hangingPunct="0">
              <a:lnSpc>
                <a:spcPct val="150000"/>
              </a:lnSpc>
            </a:pPr>
            <a:r>
              <a:rPr lang="en-US" altLang="zh-CN" sz="1800" b="1" dirty="0">
                <a:solidFill>
                  <a:schemeClr val="tx1">
                    <a:lumMod val="65000"/>
                    <a:lumOff val="35000"/>
                  </a:schemeClr>
                </a:solidFill>
                <a:latin typeface="+mj-lt"/>
                <a:ea typeface="黑体" panose="02010609060101010101" pitchFamily="49" charset="-122"/>
                <a:cs typeface="+mj-lt"/>
              </a:rPr>
              <a:t>Read the passage in Activity 2 again. Think of one more example of what you should or should not do for each rule.</a:t>
            </a:r>
          </a:p>
        </p:txBody>
      </p:sp>
      <p:sp>
        <p:nvSpPr>
          <p:cNvPr id="34828" name="TextBox 21"/>
          <p:cNvSpPr txBox="1"/>
          <p:nvPr/>
        </p:nvSpPr>
        <p:spPr>
          <a:xfrm>
            <a:off x="1790224" y="3115390"/>
            <a:ext cx="5414963" cy="900246"/>
          </a:xfrm>
          <a:prstGeom prst="rect">
            <a:avLst/>
          </a:prstGeom>
          <a:noFill/>
          <a:ln w="9525">
            <a:noFill/>
          </a:ln>
        </p:spPr>
        <p:txBody>
          <a:bodyPr lIns="68580" tIns="34290" rIns="68580" bIns="34290" anchor="t">
            <a:spAutoFit/>
          </a:bodyPr>
          <a:lstStyle/>
          <a:p>
            <a:pPr>
              <a:lnSpc>
                <a:spcPct val="150000"/>
              </a:lnSpc>
            </a:pPr>
            <a:r>
              <a:rPr lang="en-US" altLang="zh-CN" sz="1800" i="1" dirty="0">
                <a:solidFill>
                  <a:schemeClr val="tx1">
                    <a:lumMod val="65000"/>
                    <a:lumOff val="35000"/>
                  </a:schemeClr>
                </a:solidFill>
                <a:latin typeface="+mj-lt"/>
                <a:ea typeface="黑体" panose="02010609060101010101" pitchFamily="49" charset="-122"/>
                <a:cs typeface="+mj-lt"/>
              </a:rPr>
              <a:t>Doctors say you should exercise for at least half an hour each day.</a:t>
            </a:r>
          </a:p>
        </p:txBody>
      </p:sp>
      <p:sp>
        <p:nvSpPr>
          <p:cNvPr id="34829" name="TextBox 20"/>
          <p:cNvSpPr txBox="1"/>
          <p:nvPr/>
        </p:nvSpPr>
        <p:spPr>
          <a:xfrm>
            <a:off x="1732597" y="1167765"/>
            <a:ext cx="1050608" cy="391478"/>
          </a:xfrm>
          <a:prstGeom prst="rect">
            <a:avLst/>
          </a:prstGeom>
          <a:noFill/>
          <a:ln w="9525">
            <a:noFill/>
          </a:ln>
        </p:spPr>
        <p:txBody>
          <a:bodyPr wrap="none" lIns="68580" tIns="34290" rIns="68580" bIns="34290" anchor="t">
            <a:spAutoFit/>
          </a:bodyPr>
          <a:lstStyle/>
          <a:p>
            <a:r>
              <a:rPr lang="en-US" altLang="zh-CN" sz="2100" b="1" dirty="0">
                <a:solidFill>
                  <a:srgbClr val="0070C0"/>
                </a:solidFill>
                <a:latin typeface="+mj-lt"/>
                <a:ea typeface="黑体" panose="02010609060101010101" pitchFamily="49" charset="-122"/>
                <a:cs typeface="+mj-lt"/>
              </a:rPr>
              <a:t>Writing</a:t>
            </a:r>
          </a:p>
        </p:txBody>
      </p:sp>
      <p:sp>
        <p:nvSpPr>
          <p:cNvPr id="2" name="标题 1"/>
          <p:cNvSpPr>
            <a:spLocks noGrp="1"/>
          </p:cNvSpPr>
          <p:nvPr>
            <p:ph type="ctrTitle"/>
          </p:nvPr>
        </p:nvSpPr>
        <p:spPr>
          <a:xfrm>
            <a:off x="554355" y="17145"/>
            <a:ext cx="7886700" cy="617220"/>
          </a:xfrm>
        </p:spPr>
        <p:txBody>
          <a:bodyPr/>
          <a:lstStyle/>
          <a:p>
            <a:r>
              <a:rPr lang="zh-CN" altLang="en-US"/>
              <a:t>课堂操练</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KSO_WM_DOC_GUID" val="{3e356c23-1c0b-4733-ac25-7f4e2b489ea0}"/>
</p:tagLst>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Times New Roman"/>
        <a:ea typeface="宋体"/>
        <a:cs typeface="Arial"/>
      </a:majorFont>
      <a:minorFont>
        <a:latin typeface="Calibri"/>
        <a:ea typeface="宋体"/>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1901</Words>
  <Application>Microsoft Office PowerPoint</Application>
  <PresentationFormat>全屏显示(16:9)</PresentationFormat>
  <Paragraphs>171</Paragraphs>
  <Slides>27</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27</vt:i4>
      </vt:variant>
    </vt:vector>
  </HeadingPairs>
  <TitlesOfParts>
    <vt:vector size="35" baseType="lpstr">
      <vt:lpstr>黑体</vt:lpstr>
      <vt:lpstr>楷体</vt:lpstr>
      <vt:lpstr>宋体</vt:lpstr>
      <vt:lpstr>微软雅黑</vt:lpstr>
      <vt:lpstr>Arial</vt:lpstr>
      <vt:lpstr>Calibri</vt:lpstr>
      <vt:lpstr>Times New Roman</vt:lpstr>
      <vt:lpstr>WWW.2PPT.COM
</vt:lpstr>
      <vt:lpstr>PowerPoint 演示文稿</vt:lpstr>
      <vt:lpstr>新课导入</vt:lpstr>
      <vt:lpstr>课堂操练</vt:lpstr>
      <vt:lpstr>课堂操练</vt:lpstr>
      <vt:lpstr>课堂操练</vt:lpstr>
      <vt:lpstr>课堂操练</vt:lpstr>
      <vt:lpstr>课堂操练</vt:lpstr>
      <vt:lpstr>课堂操练</vt:lpstr>
      <vt:lpstr>课堂操练</vt:lpstr>
      <vt:lpstr>课堂操练</vt:lpstr>
      <vt:lpstr>课堂操练</vt:lpstr>
      <vt:lpstr>语法要点</vt:lpstr>
      <vt:lpstr>语法要点</vt:lpstr>
      <vt:lpstr>语法要点</vt:lpstr>
      <vt:lpstr>语法要点</vt:lpstr>
      <vt:lpstr>语法要点</vt:lpstr>
      <vt:lpstr>语法要点</vt:lpstr>
      <vt:lpstr>语法要点</vt:lpstr>
      <vt:lpstr>语法要点</vt:lpstr>
      <vt:lpstr>语法要点</vt:lpstr>
      <vt:lpstr>语法要点</vt:lpstr>
      <vt:lpstr>语法要点</vt:lpstr>
      <vt:lpstr>语法要点</vt:lpstr>
      <vt:lpstr>语法要点</vt:lpstr>
      <vt:lpstr>语法要点</vt:lpstr>
      <vt:lpstr>回顾总结</vt:lpstr>
      <vt:lpstr>再见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2021-02-14T13:06:00Z</cp:lastPrinted>
  <dcterms:created xsi:type="dcterms:W3CDTF">2021-02-14T13:06:00Z</dcterms:created>
  <dcterms:modified xsi:type="dcterms:W3CDTF">2023-01-16T15:59:43Z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0B563BB0E15043BFB462B3B3BEAB9309</vt:lpwstr>
  </property>
  <property fmtid="{D5CDD505-2E9C-101B-9397-08002B2CF9AE}" pid="7" name="KSOProductBuildVer">
    <vt:lpwstr>2052-11.1.0.11294</vt:lpwstr>
  </property>
  <property fmtid="{A09F084E-AD41-489F-8076-AA5BE3082BCA}" pid="100">
    <vt:ui4>5</vt:ui4>
  </property>
  <property fmtid="{64440492-4C8B-11D1-8B70-080036B11A03}" pid="11">
    <vt:lpwstr>www.2ppt.com-爱PPT提供资源下载</vt:lpwstr>
  </property>
</Properties>
</file>