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78"/>
      </p:cViewPr>
      <p:guideLst>
        <p:guide pos="438"/>
        <p:guide pos="7256"/>
        <p:guide orient="horz" pos="600"/>
        <p:guide orient="horz" pos="664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2AF373-DF06-4653-AD13-5710E4899F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EB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EB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4179;&#34892;&#22235;&#36793;&#24418;&#19981;&#31283;&#23450;&#24615;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&#29983;&#27963;&#20013;&#30340;&#36816;&#29992;.avi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39" r="29213" b="45174"/>
          <a:stretch>
            <a:fillRect/>
          </a:stretch>
        </p:blipFill>
        <p:spPr>
          <a:xfrm>
            <a:off x="-1" y="0"/>
            <a:ext cx="4651589" cy="3745938"/>
          </a:xfrm>
          <a:custGeom>
            <a:avLst/>
            <a:gdLst>
              <a:gd name="connsiteX0" fmla="*/ 0 w 4651589"/>
              <a:gd name="connsiteY0" fmla="*/ 0 h 3745938"/>
              <a:gd name="connsiteX1" fmla="*/ 4651589 w 4651589"/>
              <a:gd name="connsiteY1" fmla="*/ 0 h 3745938"/>
              <a:gd name="connsiteX2" fmla="*/ 4295510 w 4651589"/>
              <a:gd name="connsiteY2" fmla="*/ 3745938 h 3745938"/>
              <a:gd name="connsiteX3" fmla="*/ 0 w 4651589"/>
              <a:gd name="connsiteY3" fmla="*/ 0 h 374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589" h="3745938">
                <a:moveTo>
                  <a:pt x="0" y="0"/>
                </a:moveTo>
                <a:lnTo>
                  <a:pt x="4651589" y="0"/>
                </a:lnTo>
                <a:lnTo>
                  <a:pt x="4295510" y="3745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3284" r="33154" b="17091"/>
          <a:stretch>
            <a:fillRect/>
          </a:stretch>
        </p:blipFill>
        <p:spPr>
          <a:xfrm>
            <a:off x="6822" y="202468"/>
            <a:ext cx="4269615" cy="5474180"/>
          </a:xfrm>
          <a:custGeom>
            <a:avLst/>
            <a:gdLst>
              <a:gd name="connsiteX0" fmla="*/ 0 w 4269615"/>
              <a:gd name="connsiteY0" fmla="*/ 0 h 5474180"/>
              <a:gd name="connsiteX1" fmla="*/ 4269615 w 4269615"/>
              <a:gd name="connsiteY1" fmla="*/ 3758427 h 5474180"/>
              <a:gd name="connsiteX2" fmla="*/ 4124755 w 4269615"/>
              <a:gd name="connsiteY2" fmla="*/ 5474180 h 5474180"/>
              <a:gd name="connsiteX3" fmla="*/ 5610 w 4269615"/>
              <a:gd name="connsiteY3" fmla="*/ 1773627 h 5474180"/>
              <a:gd name="connsiteX4" fmla="*/ 0 w 4269615"/>
              <a:gd name="connsiteY4" fmla="*/ 0 h 54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9615" h="5474180">
                <a:moveTo>
                  <a:pt x="0" y="0"/>
                </a:moveTo>
                <a:lnTo>
                  <a:pt x="4269615" y="3758427"/>
                </a:lnTo>
                <a:lnTo>
                  <a:pt x="4124755" y="5474180"/>
                </a:lnTo>
                <a:lnTo>
                  <a:pt x="5610" y="17736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1526" r="23399" b="45"/>
          <a:stretch>
            <a:fillRect/>
          </a:stretch>
        </p:blipFill>
        <p:spPr>
          <a:xfrm>
            <a:off x="0" y="2144086"/>
            <a:ext cx="5205081" cy="4704477"/>
          </a:xfrm>
          <a:custGeom>
            <a:avLst/>
            <a:gdLst>
              <a:gd name="connsiteX0" fmla="*/ 0 w 5205081"/>
              <a:gd name="connsiteY0" fmla="*/ 0 h 4704477"/>
              <a:gd name="connsiteX1" fmla="*/ 5205081 w 5205081"/>
              <a:gd name="connsiteY1" fmla="*/ 4704477 h 4704477"/>
              <a:gd name="connsiteX2" fmla="*/ 6226 w 5205081"/>
              <a:gd name="connsiteY2" fmla="*/ 4704477 h 4704477"/>
              <a:gd name="connsiteX3" fmla="*/ 3363 w 5205081"/>
              <a:gd name="connsiteY3" fmla="*/ 3546124 h 4704477"/>
              <a:gd name="connsiteX4" fmla="*/ 0 w 5205081"/>
              <a:gd name="connsiteY4" fmla="*/ 0 h 470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081" h="4704477">
                <a:moveTo>
                  <a:pt x="0" y="0"/>
                </a:moveTo>
                <a:lnTo>
                  <a:pt x="5205081" y="4704477"/>
                </a:lnTo>
                <a:lnTo>
                  <a:pt x="6226" y="4704477"/>
                </a:lnTo>
                <a:lnTo>
                  <a:pt x="3363" y="3546124"/>
                </a:lnTo>
                <a:cubicBezTo>
                  <a:pt x="2242" y="2364083"/>
                  <a:pt x="5195" y="1191299"/>
                  <a:pt x="0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00000" r="27545" b="-406"/>
          <a:stretch>
            <a:fillRect/>
          </a:stretch>
        </p:blipFill>
        <p:spPr>
          <a:xfrm>
            <a:off x="6226" y="6848563"/>
            <a:ext cx="5222266" cy="27803"/>
          </a:xfrm>
          <a:custGeom>
            <a:avLst/>
            <a:gdLst>
              <a:gd name="connsiteX0" fmla="*/ 0 w 5222266"/>
              <a:gd name="connsiteY0" fmla="*/ 0 h 27803"/>
              <a:gd name="connsiteX1" fmla="*/ 5198855 w 5222266"/>
              <a:gd name="connsiteY1" fmla="*/ 0 h 27803"/>
              <a:gd name="connsiteX2" fmla="*/ 5222266 w 5222266"/>
              <a:gd name="connsiteY2" fmla="*/ 21160 h 27803"/>
              <a:gd name="connsiteX3" fmla="*/ 69 w 5222266"/>
              <a:gd name="connsiteY3" fmla="*/ 27803 h 27803"/>
              <a:gd name="connsiteX4" fmla="*/ 0 w 5222266"/>
              <a:gd name="connsiteY4" fmla="*/ 0 h 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66" h="27803">
                <a:moveTo>
                  <a:pt x="0" y="0"/>
                </a:moveTo>
                <a:lnTo>
                  <a:pt x="5198855" y="0"/>
                </a:lnTo>
                <a:lnTo>
                  <a:pt x="5222266" y="21160"/>
                </a:lnTo>
                <a:lnTo>
                  <a:pt x="69" y="2780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EB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EB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5.2</a:t>
                  </a:r>
                  <a:r>
                    <a:rPr lang="zh-CN" altLang="en-US" sz="4800" b="1" dirty="0">
                      <a:solidFill>
                        <a:srgbClr val="DEB0A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平行四边形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平行四边形与梯形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DEB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矩形 23"/>
          <p:cNvSpPr/>
          <p:nvPr/>
        </p:nvSpPr>
        <p:spPr>
          <a:xfrm>
            <a:off x="4139807" y="5578242"/>
            <a:ext cx="8052193" cy="1323000"/>
          </a:xfrm>
          <a:custGeom>
            <a:avLst/>
            <a:gdLst>
              <a:gd name="connsiteX0" fmla="*/ 0 w 6986919"/>
              <a:gd name="connsiteY0" fmla="*/ 0 h 1171915"/>
              <a:gd name="connsiteX1" fmla="*/ 6986919 w 6986919"/>
              <a:gd name="connsiteY1" fmla="*/ 0 h 1171915"/>
              <a:gd name="connsiteX2" fmla="*/ 6986919 w 6986919"/>
              <a:gd name="connsiteY2" fmla="*/ 1171915 h 1171915"/>
              <a:gd name="connsiteX3" fmla="*/ 0 w 6986919"/>
              <a:gd name="connsiteY3" fmla="*/ 1171915 h 1171915"/>
              <a:gd name="connsiteX4" fmla="*/ 0 w 6986919"/>
              <a:gd name="connsiteY4" fmla="*/ 0 h 1171915"/>
              <a:gd name="connsiteX0-1" fmla="*/ 0 w 8167537"/>
              <a:gd name="connsiteY0-2" fmla="*/ 92598 h 1171915"/>
              <a:gd name="connsiteX1-3" fmla="*/ 8167537 w 8167537"/>
              <a:gd name="connsiteY1-4" fmla="*/ 0 h 1171915"/>
              <a:gd name="connsiteX2-5" fmla="*/ 8167537 w 8167537"/>
              <a:gd name="connsiteY2-6" fmla="*/ 1171915 h 1171915"/>
              <a:gd name="connsiteX3-7" fmla="*/ 1180618 w 8167537"/>
              <a:gd name="connsiteY3-8" fmla="*/ 1171915 h 1171915"/>
              <a:gd name="connsiteX4-9" fmla="*/ 0 w 8167537"/>
              <a:gd name="connsiteY4-10" fmla="*/ 92598 h 1171915"/>
              <a:gd name="connsiteX0-11" fmla="*/ 0 w 8167537"/>
              <a:gd name="connsiteY0-12" fmla="*/ 92598 h 1171915"/>
              <a:gd name="connsiteX1-13" fmla="*/ 8167537 w 8167537"/>
              <a:gd name="connsiteY1-14" fmla="*/ 0 h 1171915"/>
              <a:gd name="connsiteX2-15" fmla="*/ 8167537 w 8167537"/>
              <a:gd name="connsiteY2-16" fmla="*/ 1171915 h 1171915"/>
              <a:gd name="connsiteX3-17" fmla="*/ 1335018 w 8167537"/>
              <a:gd name="connsiteY3-18" fmla="*/ 1140947 h 1171915"/>
              <a:gd name="connsiteX4-19" fmla="*/ 0 w 8167537"/>
              <a:gd name="connsiteY4-20" fmla="*/ 92598 h 1171915"/>
              <a:gd name="connsiteX0-21" fmla="*/ 0 w 8167537"/>
              <a:gd name="connsiteY0-22" fmla="*/ 92598 h 1171915"/>
              <a:gd name="connsiteX1-23" fmla="*/ 8167537 w 8167537"/>
              <a:gd name="connsiteY1-24" fmla="*/ 0 h 1171915"/>
              <a:gd name="connsiteX2-25" fmla="*/ 8167537 w 8167537"/>
              <a:gd name="connsiteY2-26" fmla="*/ 1171915 h 1171915"/>
              <a:gd name="connsiteX3-27" fmla="*/ 1323444 w 8167537"/>
              <a:gd name="connsiteY3-28" fmla="*/ 1151409 h 1171915"/>
              <a:gd name="connsiteX4-29" fmla="*/ 0 w 8167537"/>
              <a:gd name="connsiteY4-30" fmla="*/ 92598 h 1171915"/>
              <a:gd name="connsiteX0-31" fmla="*/ 0 w 8167537"/>
              <a:gd name="connsiteY0-32" fmla="*/ 92598 h 1171915"/>
              <a:gd name="connsiteX1-33" fmla="*/ 8167537 w 8167537"/>
              <a:gd name="connsiteY1-34" fmla="*/ 0 h 1171915"/>
              <a:gd name="connsiteX2-35" fmla="*/ 8167537 w 8167537"/>
              <a:gd name="connsiteY2-36" fmla="*/ 1171915 h 1171915"/>
              <a:gd name="connsiteX3-37" fmla="*/ 1346593 w 8167537"/>
              <a:gd name="connsiteY3-38" fmla="*/ 1140947 h 1171915"/>
              <a:gd name="connsiteX4-39" fmla="*/ 0 w 8167537"/>
              <a:gd name="connsiteY4-40" fmla="*/ 92598 h 1171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67537" h="1171915">
                <a:moveTo>
                  <a:pt x="0" y="92598"/>
                </a:moveTo>
                <a:lnTo>
                  <a:pt x="8167537" y="0"/>
                </a:lnTo>
                <a:lnTo>
                  <a:pt x="8167537" y="1171915"/>
                </a:lnTo>
                <a:lnTo>
                  <a:pt x="1346593" y="1140947"/>
                </a:lnTo>
                <a:lnTo>
                  <a:pt x="0" y="92598"/>
                </a:lnTo>
                <a:close/>
              </a:path>
            </a:pathLst>
          </a:custGeom>
          <a:solidFill>
            <a:srgbClr val="DEB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92522" y="1054100"/>
            <a:ext cx="10231967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换一个平行四边形试一试？也有这些边和角的特点吗？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58813" y="3698324"/>
            <a:ext cx="5346700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什么叫做平行四边形？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639233" y="4427480"/>
            <a:ext cx="10879667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两组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对边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分别平行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的四边形，叫做平行四边形。</a:t>
            </a:r>
          </a:p>
        </p:txBody>
      </p:sp>
      <p:grpSp>
        <p:nvGrpSpPr>
          <p:cNvPr id="19461" name="Group 21"/>
          <p:cNvGrpSpPr/>
          <p:nvPr/>
        </p:nvGrpSpPr>
        <p:grpSpPr bwMode="auto">
          <a:xfrm>
            <a:off x="2526876" y="1822449"/>
            <a:ext cx="7344833" cy="1782233"/>
            <a:chOff x="1041" y="1538"/>
            <a:chExt cx="3470" cy="842"/>
          </a:xfrm>
        </p:grpSpPr>
        <p:sp>
          <p:nvSpPr>
            <p:cNvPr id="19462" name="平行四边形 14"/>
            <p:cNvSpPr>
              <a:spLocks noChangeArrowheads="1"/>
            </p:cNvSpPr>
            <p:nvPr/>
          </p:nvSpPr>
          <p:spPr bwMode="auto">
            <a:xfrm>
              <a:off x="1041" y="1795"/>
              <a:ext cx="997" cy="454"/>
            </a:xfrm>
            <a:prstGeom prst="parallelogram">
              <a:avLst>
                <a:gd name="adj" fmla="val 45375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3" name="平行四边形 15"/>
            <p:cNvSpPr>
              <a:spLocks noChangeArrowheads="1"/>
            </p:cNvSpPr>
            <p:nvPr/>
          </p:nvSpPr>
          <p:spPr bwMode="auto">
            <a:xfrm rot="2634187">
              <a:off x="2553" y="1776"/>
              <a:ext cx="998" cy="453"/>
            </a:xfrm>
            <a:prstGeom prst="parallelogram">
              <a:avLst>
                <a:gd name="adj" fmla="val 81494"/>
              </a:avLst>
            </a:prstGeom>
            <a:noFill/>
            <a:ln w="28575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4" name="平行四边形 22"/>
            <p:cNvSpPr>
              <a:spLocks noChangeArrowheads="1"/>
            </p:cNvSpPr>
            <p:nvPr/>
          </p:nvSpPr>
          <p:spPr bwMode="auto">
            <a:xfrm rot="6965448">
              <a:off x="3906" y="1774"/>
              <a:ext cx="842" cy="361"/>
            </a:xfrm>
            <a:prstGeom prst="parallelogram">
              <a:avLst>
                <a:gd name="adj" fmla="val 81343"/>
              </a:avLst>
            </a:prstGeom>
            <a:noFill/>
            <a:ln w="28575">
              <a:solidFill>
                <a:srgbClr val="FF99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31825" y="1054547"/>
            <a:ext cx="534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认识平行四边形各部分的名称</a:t>
            </a:r>
          </a:p>
        </p:txBody>
      </p:sp>
      <p:sp>
        <p:nvSpPr>
          <p:cNvPr id="43" name="平行四边形 42"/>
          <p:cNvSpPr/>
          <p:nvPr/>
        </p:nvSpPr>
        <p:spPr>
          <a:xfrm>
            <a:off x="4537075" y="2684463"/>
            <a:ext cx="3705225" cy="1684337"/>
          </a:xfrm>
          <a:prstGeom prst="parallelogram">
            <a:avLst>
              <a:gd name="adj" fmla="val 552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4" name="直接连接符 25"/>
          <p:cNvCxnSpPr>
            <a:cxnSpLocks noChangeShapeType="1"/>
          </p:cNvCxnSpPr>
          <p:nvPr/>
        </p:nvCxnSpPr>
        <p:spPr bwMode="auto">
          <a:xfrm>
            <a:off x="6143625" y="2671763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418138" y="3263900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47" name="矩形 17"/>
          <p:cNvSpPr>
            <a:spLocks noChangeArrowheads="1"/>
          </p:cNvSpPr>
          <p:nvPr/>
        </p:nvSpPr>
        <p:spPr bwMode="auto">
          <a:xfrm>
            <a:off x="5759450" y="4291013"/>
            <a:ext cx="65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底</a:t>
            </a:r>
          </a:p>
        </p:txBody>
      </p:sp>
      <p:sp>
        <p:nvSpPr>
          <p:cNvPr id="49" name="椭圆 48"/>
          <p:cNvSpPr/>
          <p:nvPr/>
        </p:nvSpPr>
        <p:spPr>
          <a:xfrm flipH="1">
            <a:off x="6113463" y="2646363"/>
            <a:ext cx="58737" cy="58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1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-4763"/>
            <a:ext cx="20637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组合 51"/>
          <p:cNvGrpSpPr/>
          <p:nvPr/>
        </p:nvGrpSpPr>
        <p:grpSpPr bwMode="auto">
          <a:xfrm>
            <a:off x="6143625" y="4230688"/>
            <a:ext cx="142875" cy="142875"/>
            <a:chOff x="4641757" y="2777799"/>
            <a:chExt cx="72000" cy="72000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接连接符 54"/>
          <p:cNvCxnSpPr/>
          <p:nvPr/>
        </p:nvCxnSpPr>
        <p:spPr>
          <a:xfrm flipV="1">
            <a:off x="4525963" y="4364038"/>
            <a:ext cx="2838450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5399088" y="4002088"/>
            <a:ext cx="741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垂足</a:t>
            </a:r>
          </a:p>
        </p:txBody>
      </p:sp>
      <p:sp>
        <p:nvSpPr>
          <p:cNvPr id="57" name="左大括号 56"/>
          <p:cNvSpPr/>
          <p:nvPr/>
        </p:nvSpPr>
        <p:spPr>
          <a:xfrm>
            <a:off x="5880100" y="2681288"/>
            <a:ext cx="263525" cy="1660525"/>
          </a:xfrm>
          <a:prstGeom prst="leftBrace">
            <a:avLst>
              <a:gd name="adj1" fmla="val 52765"/>
              <a:gd name="adj2" fmla="val 513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791370" y="1731963"/>
            <a:ext cx="3359671" cy="2090887"/>
            <a:chOff x="-190136" y="1906503"/>
            <a:chExt cx="3358351" cy="2090882"/>
          </a:xfrm>
        </p:grpSpPr>
        <p:sp>
          <p:nvSpPr>
            <p:cNvPr id="59" name="文本框 9"/>
            <p:cNvSpPr txBox="1">
              <a:spLocks noChangeArrowheads="1"/>
            </p:cNvSpPr>
            <p:nvPr/>
          </p:nvSpPr>
          <p:spPr bwMode="auto">
            <a:xfrm>
              <a:off x="419824" y="1930475"/>
              <a:ext cx="274839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你还能再画一条高吗？</a:t>
              </a:r>
            </a:p>
          </p:txBody>
        </p:sp>
        <p:sp>
          <p:nvSpPr>
            <p:cNvPr id="60" name="对话气泡: 圆角矩形 24"/>
            <p:cNvSpPr/>
            <p:nvPr/>
          </p:nvSpPr>
          <p:spPr>
            <a:xfrm>
              <a:off x="507809" y="1906503"/>
              <a:ext cx="2589782" cy="487362"/>
            </a:xfrm>
            <a:prstGeom prst="wedgeRoundRectCallout">
              <a:avLst>
                <a:gd name="adj1" fmla="val -49079"/>
                <a:gd name="adj2" fmla="val 80513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61" name="图片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90136" y="2613473"/>
              <a:ext cx="914562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2" name="直接连接符 25"/>
          <p:cNvCxnSpPr>
            <a:cxnSpLocks noChangeShapeType="1"/>
          </p:cNvCxnSpPr>
          <p:nvPr/>
        </p:nvCxnSpPr>
        <p:spPr bwMode="auto">
          <a:xfrm>
            <a:off x="6478588" y="2678113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6708775" y="3300413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64" name="椭圆 63"/>
          <p:cNvSpPr/>
          <p:nvPr/>
        </p:nvSpPr>
        <p:spPr>
          <a:xfrm flipH="1">
            <a:off x="6450013" y="2652713"/>
            <a:ext cx="57150" cy="58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65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0"/>
            <a:ext cx="206216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组合 65"/>
          <p:cNvGrpSpPr/>
          <p:nvPr/>
        </p:nvGrpSpPr>
        <p:grpSpPr bwMode="auto">
          <a:xfrm>
            <a:off x="6478588" y="4237038"/>
            <a:ext cx="142875" cy="142875"/>
            <a:chOff x="4641757" y="2777799"/>
            <a:chExt cx="72000" cy="72000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左大括号 68"/>
          <p:cNvSpPr/>
          <p:nvPr/>
        </p:nvSpPr>
        <p:spPr>
          <a:xfrm flipH="1">
            <a:off x="6478588" y="2687638"/>
            <a:ext cx="296862" cy="1660525"/>
          </a:xfrm>
          <a:prstGeom prst="leftBrace">
            <a:avLst>
              <a:gd name="adj1" fmla="val 52765"/>
              <a:gd name="adj2" fmla="val 513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 bwMode="auto">
          <a:xfrm>
            <a:off x="778084" y="1788465"/>
            <a:ext cx="2465230" cy="1991218"/>
            <a:chOff x="-321208" y="1906503"/>
            <a:chExt cx="2463076" cy="1991214"/>
          </a:xfrm>
        </p:grpSpPr>
        <p:sp>
          <p:nvSpPr>
            <p:cNvPr id="71" name="文本框 40"/>
            <p:cNvSpPr txBox="1">
              <a:spLocks noChangeArrowheads="1"/>
            </p:cNvSpPr>
            <p:nvPr/>
          </p:nvSpPr>
          <p:spPr bwMode="auto">
            <a:xfrm>
              <a:off x="419824" y="1930475"/>
              <a:ext cx="1722044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什么叫做高？</a:t>
              </a:r>
            </a:p>
          </p:txBody>
        </p:sp>
        <p:sp>
          <p:nvSpPr>
            <p:cNvPr id="72" name="对话气泡: 圆角矩形 41"/>
            <p:cNvSpPr/>
            <p:nvPr/>
          </p:nvSpPr>
          <p:spPr>
            <a:xfrm>
              <a:off x="507560" y="1906503"/>
              <a:ext cx="1557563" cy="487362"/>
            </a:xfrm>
            <a:prstGeom prst="wedgeRoundRectCallout">
              <a:avLst>
                <a:gd name="adj1" fmla="val -49079"/>
                <a:gd name="adj2" fmla="val 80513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73" name="图片 4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21208" y="2513805"/>
              <a:ext cx="914122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文本框 73"/>
          <p:cNvSpPr txBox="1">
            <a:spLocks noChangeArrowheads="1"/>
          </p:cNvSpPr>
          <p:nvPr/>
        </p:nvSpPr>
        <p:spPr bwMode="auto">
          <a:xfrm>
            <a:off x="577056" y="4525964"/>
            <a:ext cx="79200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从平行四边形一条边上的一点向对边引一条垂线，这点和垂足之间的线段叫做平行四边形的高。</a:t>
            </a: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791371" y="1784310"/>
            <a:ext cx="2491552" cy="2010372"/>
            <a:chOff x="-348526" y="1906503"/>
            <a:chExt cx="2492678" cy="2010368"/>
          </a:xfrm>
        </p:grpSpPr>
        <p:sp>
          <p:nvSpPr>
            <p:cNvPr id="76" name="文本框 37"/>
            <p:cNvSpPr txBox="1">
              <a:spLocks noChangeArrowheads="1"/>
            </p:cNvSpPr>
            <p:nvPr/>
          </p:nvSpPr>
          <p:spPr bwMode="auto">
            <a:xfrm>
              <a:off x="419824" y="1930475"/>
              <a:ext cx="172432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什么叫做底？</a:t>
              </a:r>
            </a:p>
          </p:txBody>
        </p:sp>
        <p:sp>
          <p:nvSpPr>
            <p:cNvPr id="77" name="对话气泡: 圆角矩形 47"/>
            <p:cNvSpPr/>
            <p:nvPr/>
          </p:nvSpPr>
          <p:spPr>
            <a:xfrm>
              <a:off x="508249" y="1906503"/>
              <a:ext cx="1558041" cy="487361"/>
            </a:xfrm>
            <a:prstGeom prst="wedgeRoundRectCallout">
              <a:avLst>
                <a:gd name="adj1" fmla="val -49079"/>
                <a:gd name="adj2" fmla="val 80513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78" name="图片 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8526" y="2532959"/>
              <a:ext cx="915334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" name="文本框 78"/>
          <p:cNvSpPr txBox="1">
            <a:spLocks noChangeArrowheads="1"/>
          </p:cNvSpPr>
          <p:nvPr/>
        </p:nvSpPr>
        <p:spPr bwMode="auto">
          <a:xfrm>
            <a:off x="577056" y="5733773"/>
            <a:ext cx="6227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垂足所在的边叫做平行四边形的底。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6" presetClass="emph" presetSubtype="0" repeatCount="3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6" presetClass="emph" presetSubtype="0" repeatCount="3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6" grpId="0"/>
      <p:bldP spid="47" grpId="0"/>
      <p:bldP spid="49" grpId="0" bldLvl="0" animBg="1"/>
      <p:bldP spid="49" grpId="1" bldLvl="0" animBg="1"/>
      <p:bldP spid="56" grpId="0"/>
      <p:bldP spid="57" grpId="0" bldLvl="0" animBg="1"/>
      <p:bldP spid="63" grpId="0"/>
      <p:bldP spid="64" grpId="0" bldLvl="0" animBg="1"/>
      <p:bldP spid="64" grpId="1" bldLvl="0" animBg="1"/>
      <p:bldP spid="6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平行四边形 48"/>
          <p:cNvSpPr/>
          <p:nvPr/>
        </p:nvSpPr>
        <p:spPr>
          <a:xfrm>
            <a:off x="3764916" y="2812733"/>
            <a:ext cx="3705225" cy="1684337"/>
          </a:xfrm>
          <a:prstGeom prst="parallelogram">
            <a:avLst>
              <a:gd name="adj" fmla="val 552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51" name="直接连接符 25"/>
          <p:cNvCxnSpPr>
            <a:cxnSpLocks noChangeShapeType="1"/>
          </p:cNvCxnSpPr>
          <p:nvPr/>
        </p:nvCxnSpPr>
        <p:spPr bwMode="auto">
          <a:xfrm>
            <a:off x="5371466" y="2800033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4645979" y="3392170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53" name="矩形 4"/>
          <p:cNvSpPr>
            <a:spLocks noChangeArrowheads="1"/>
          </p:cNvSpPr>
          <p:nvPr/>
        </p:nvSpPr>
        <p:spPr bwMode="auto">
          <a:xfrm>
            <a:off x="4987291" y="4419283"/>
            <a:ext cx="65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底</a:t>
            </a:r>
          </a:p>
        </p:txBody>
      </p:sp>
      <p:sp>
        <p:nvSpPr>
          <p:cNvPr id="54" name="椭圆 53"/>
          <p:cNvSpPr/>
          <p:nvPr/>
        </p:nvSpPr>
        <p:spPr>
          <a:xfrm flipH="1">
            <a:off x="5341304" y="2774633"/>
            <a:ext cx="58737" cy="58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55" name="组合 6"/>
          <p:cNvGrpSpPr/>
          <p:nvPr/>
        </p:nvGrpSpPr>
        <p:grpSpPr bwMode="auto">
          <a:xfrm>
            <a:off x="5371466" y="4358958"/>
            <a:ext cx="142875" cy="142875"/>
            <a:chOff x="4641757" y="2777799"/>
            <a:chExt cx="72000" cy="72000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接连接符 57"/>
          <p:cNvCxnSpPr/>
          <p:nvPr/>
        </p:nvCxnSpPr>
        <p:spPr>
          <a:xfrm flipV="1">
            <a:off x="3753804" y="4492308"/>
            <a:ext cx="2763837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10"/>
          <p:cNvSpPr>
            <a:spLocks noChangeArrowheads="1"/>
          </p:cNvSpPr>
          <p:nvPr/>
        </p:nvSpPr>
        <p:spPr bwMode="auto">
          <a:xfrm>
            <a:off x="4626929" y="4130358"/>
            <a:ext cx="741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垂足</a:t>
            </a:r>
          </a:p>
        </p:txBody>
      </p:sp>
      <p:sp>
        <p:nvSpPr>
          <p:cNvPr id="60" name="左大括号 59"/>
          <p:cNvSpPr/>
          <p:nvPr/>
        </p:nvSpPr>
        <p:spPr>
          <a:xfrm>
            <a:off x="5107941" y="2809558"/>
            <a:ext cx="263525" cy="1660525"/>
          </a:xfrm>
          <a:prstGeom prst="leftBrace">
            <a:avLst>
              <a:gd name="adj1" fmla="val 52765"/>
              <a:gd name="adj2" fmla="val 513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61" name="直接连接符 25"/>
          <p:cNvCxnSpPr>
            <a:cxnSpLocks noChangeShapeType="1"/>
          </p:cNvCxnSpPr>
          <p:nvPr/>
        </p:nvCxnSpPr>
        <p:spPr bwMode="auto">
          <a:xfrm>
            <a:off x="5706429" y="2806383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矩形 13"/>
          <p:cNvSpPr>
            <a:spLocks noChangeArrowheads="1"/>
          </p:cNvSpPr>
          <p:nvPr/>
        </p:nvSpPr>
        <p:spPr bwMode="auto">
          <a:xfrm>
            <a:off x="5936616" y="3428683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63" name="椭圆 62"/>
          <p:cNvSpPr/>
          <p:nvPr/>
        </p:nvSpPr>
        <p:spPr>
          <a:xfrm flipH="1">
            <a:off x="5677854" y="2780983"/>
            <a:ext cx="57150" cy="58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64" name="组合 15"/>
          <p:cNvGrpSpPr/>
          <p:nvPr/>
        </p:nvGrpSpPr>
        <p:grpSpPr bwMode="auto">
          <a:xfrm>
            <a:off x="5706429" y="4365308"/>
            <a:ext cx="142875" cy="142875"/>
            <a:chOff x="4641757" y="2777799"/>
            <a:chExt cx="72000" cy="7200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左大括号 66"/>
          <p:cNvSpPr/>
          <p:nvPr/>
        </p:nvSpPr>
        <p:spPr>
          <a:xfrm flipH="1">
            <a:off x="5706429" y="2815908"/>
            <a:ext cx="296862" cy="1660525"/>
          </a:xfrm>
          <a:prstGeom prst="leftBrace">
            <a:avLst>
              <a:gd name="adj1" fmla="val 52765"/>
              <a:gd name="adj2" fmla="val 513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 flipH="1">
            <a:off x="6773229" y="3998595"/>
            <a:ext cx="58737" cy="587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 bwMode="auto">
          <a:xfrm>
            <a:off x="5966141" y="1424627"/>
            <a:ext cx="5264192" cy="2284357"/>
            <a:chOff x="1819797" y="3328637"/>
            <a:chExt cx="5263800" cy="2285524"/>
          </a:xfrm>
        </p:grpSpPr>
        <p:sp>
          <p:nvSpPr>
            <p:cNvPr id="70" name="AutoShape 27"/>
            <p:cNvSpPr>
              <a:spLocks noChangeArrowheads="1"/>
            </p:cNvSpPr>
            <p:nvPr/>
          </p:nvSpPr>
          <p:spPr bwMode="auto">
            <a:xfrm>
              <a:off x="1819797" y="3328637"/>
              <a:ext cx="4334369" cy="919871"/>
            </a:xfrm>
            <a:prstGeom prst="wedgeRoundRectCallout">
              <a:avLst>
                <a:gd name="adj1" fmla="val 62338"/>
                <a:gd name="adj2" fmla="val 8160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从平行四边形这条边上的任意一点，可以做出高吗？</a:t>
              </a:r>
            </a:p>
          </p:txBody>
        </p:sp>
        <p:pic>
          <p:nvPicPr>
            <p:cNvPr id="7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5581" y="4557720"/>
              <a:ext cx="698016" cy="105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9661">
            <a:off x="5064286" y="2635726"/>
            <a:ext cx="206216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直接连接符 72"/>
          <p:cNvCxnSpPr/>
          <p:nvPr/>
        </p:nvCxnSpPr>
        <p:spPr>
          <a:xfrm>
            <a:off x="4653916" y="2873058"/>
            <a:ext cx="2141538" cy="1173162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 bwMode="auto">
          <a:xfrm rot="7262515">
            <a:off x="4626929" y="2911158"/>
            <a:ext cx="142875" cy="142875"/>
            <a:chOff x="4641757" y="2777799"/>
            <a:chExt cx="72000" cy="72000"/>
          </a:xfrm>
        </p:grpSpPr>
        <p:cxnSp>
          <p:nvCxnSpPr>
            <p:cNvPr id="75" name="直接连接符 74"/>
            <p:cNvCxnSpPr/>
            <p:nvPr/>
          </p:nvCxnSpPr>
          <p:spPr>
            <a:xfrm>
              <a:off x="4641713" y="2781146"/>
              <a:ext cx="7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4711102" y="2782007"/>
              <a:ext cx="0" cy="72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接连接符 76"/>
          <p:cNvCxnSpPr/>
          <p:nvPr/>
        </p:nvCxnSpPr>
        <p:spPr>
          <a:xfrm flipH="1">
            <a:off x="3764916" y="2822258"/>
            <a:ext cx="920750" cy="169227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5354004" y="2933383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B05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4015741" y="2652395"/>
            <a:ext cx="65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B05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底</a:t>
            </a:r>
          </a:p>
        </p:txBody>
      </p:sp>
      <p:sp>
        <p:nvSpPr>
          <p:cNvPr id="80" name="矩形 79"/>
          <p:cNvSpPr>
            <a:spLocks noChangeArrowheads="1"/>
          </p:cNvSpPr>
          <p:nvPr/>
        </p:nvSpPr>
        <p:spPr bwMode="auto">
          <a:xfrm>
            <a:off x="4618991" y="2566670"/>
            <a:ext cx="741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B05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垂足</a:t>
            </a:r>
          </a:p>
        </p:txBody>
      </p:sp>
      <p:sp>
        <p:nvSpPr>
          <p:cNvPr id="81" name="椭圆 80"/>
          <p:cNvSpPr/>
          <p:nvPr/>
        </p:nvSpPr>
        <p:spPr>
          <a:xfrm flipH="1">
            <a:off x="6609716" y="4306570"/>
            <a:ext cx="57150" cy="587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82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9661">
            <a:off x="4904741" y="2949258"/>
            <a:ext cx="2062163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直接连接符 82"/>
          <p:cNvCxnSpPr/>
          <p:nvPr/>
        </p:nvCxnSpPr>
        <p:spPr>
          <a:xfrm>
            <a:off x="4490404" y="3181033"/>
            <a:ext cx="2141537" cy="1173162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 bwMode="auto">
          <a:xfrm rot="7262515">
            <a:off x="4463416" y="3219133"/>
            <a:ext cx="142875" cy="142875"/>
            <a:chOff x="4641757" y="2777799"/>
            <a:chExt cx="72000" cy="72000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4641713" y="2781146"/>
              <a:ext cx="7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711102" y="2782007"/>
              <a:ext cx="0" cy="72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5534979" y="3408045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B05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8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6" presetClass="emph" presetSubtype="0" repeatCount="3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6" presetClass="emph" presetSubtype="0" repeatCount="3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8" grpId="1" bldLvl="0" animBg="1"/>
      <p:bldP spid="78" grpId="0"/>
      <p:bldP spid="79" grpId="0"/>
      <p:bldP spid="80" grpId="0"/>
      <p:bldP spid="81" grpId="0" bldLvl="0" animBg="1"/>
      <p:bldP spid="81" grpId="1" bldLvl="0" animBg="1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平行四边形 82"/>
          <p:cNvSpPr/>
          <p:nvPr/>
        </p:nvSpPr>
        <p:spPr>
          <a:xfrm>
            <a:off x="4079875" y="2518093"/>
            <a:ext cx="3705225" cy="1684337"/>
          </a:xfrm>
          <a:prstGeom prst="parallelogram">
            <a:avLst>
              <a:gd name="adj" fmla="val 552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4" name="矩形 3"/>
          <p:cNvSpPr>
            <a:spLocks noChangeArrowheads="1"/>
          </p:cNvSpPr>
          <p:nvPr/>
        </p:nvSpPr>
        <p:spPr bwMode="auto">
          <a:xfrm>
            <a:off x="4960938" y="3097530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87" name="矩形 4"/>
          <p:cNvSpPr>
            <a:spLocks noChangeArrowheads="1"/>
          </p:cNvSpPr>
          <p:nvPr/>
        </p:nvSpPr>
        <p:spPr bwMode="auto">
          <a:xfrm>
            <a:off x="5302250" y="4124643"/>
            <a:ext cx="65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底</a:t>
            </a:r>
          </a:p>
        </p:txBody>
      </p:sp>
      <p:sp>
        <p:nvSpPr>
          <p:cNvPr id="88" name="椭圆 87"/>
          <p:cNvSpPr/>
          <p:nvPr/>
        </p:nvSpPr>
        <p:spPr>
          <a:xfrm flipH="1">
            <a:off x="5656263" y="2479993"/>
            <a:ext cx="58737" cy="58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4068763" y="4204018"/>
            <a:ext cx="2817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25"/>
          <p:cNvCxnSpPr>
            <a:cxnSpLocks noChangeShapeType="1"/>
          </p:cNvCxnSpPr>
          <p:nvPr/>
        </p:nvCxnSpPr>
        <p:spPr bwMode="auto">
          <a:xfrm>
            <a:off x="6021388" y="2511743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矩形 13"/>
          <p:cNvSpPr>
            <a:spLocks noChangeArrowheads="1"/>
          </p:cNvSpPr>
          <p:nvPr/>
        </p:nvSpPr>
        <p:spPr bwMode="auto">
          <a:xfrm>
            <a:off x="6251575" y="3134043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92" name="椭圆 91"/>
          <p:cNvSpPr/>
          <p:nvPr/>
        </p:nvSpPr>
        <p:spPr>
          <a:xfrm flipH="1">
            <a:off x="5992813" y="2486343"/>
            <a:ext cx="57150" cy="58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93" name="组合 15"/>
          <p:cNvGrpSpPr/>
          <p:nvPr/>
        </p:nvGrpSpPr>
        <p:grpSpPr bwMode="auto">
          <a:xfrm>
            <a:off x="6021388" y="4070668"/>
            <a:ext cx="142875" cy="142875"/>
            <a:chOff x="4641757" y="2777799"/>
            <a:chExt cx="72000" cy="7200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椭圆 95"/>
          <p:cNvSpPr/>
          <p:nvPr/>
        </p:nvSpPr>
        <p:spPr>
          <a:xfrm flipH="1">
            <a:off x="7088188" y="3703955"/>
            <a:ext cx="58737" cy="587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4968875" y="2578418"/>
            <a:ext cx="2141538" cy="1173162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30"/>
          <p:cNvGrpSpPr/>
          <p:nvPr/>
        </p:nvGrpSpPr>
        <p:grpSpPr bwMode="auto">
          <a:xfrm rot="7262515">
            <a:off x="4941888" y="2616518"/>
            <a:ext cx="142875" cy="142875"/>
            <a:chOff x="4641757" y="2777799"/>
            <a:chExt cx="72000" cy="72000"/>
          </a:xfrm>
        </p:grpSpPr>
        <p:cxnSp>
          <p:nvCxnSpPr>
            <p:cNvPr id="99" name="直接连接符 98"/>
            <p:cNvCxnSpPr/>
            <p:nvPr/>
          </p:nvCxnSpPr>
          <p:spPr>
            <a:xfrm>
              <a:off x="4641713" y="2781146"/>
              <a:ext cx="7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4711102" y="2782007"/>
              <a:ext cx="0" cy="72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直接连接符 118"/>
          <p:cNvCxnSpPr/>
          <p:nvPr/>
        </p:nvCxnSpPr>
        <p:spPr>
          <a:xfrm flipH="1">
            <a:off x="4079875" y="2527618"/>
            <a:ext cx="920750" cy="169227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矩形 39"/>
          <p:cNvSpPr>
            <a:spLocks noChangeArrowheads="1"/>
          </p:cNvSpPr>
          <p:nvPr/>
        </p:nvSpPr>
        <p:spPr bwMode="auto">
          <a:xfrm>
            <a:off x="5668963" y="2638743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B05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121" name="矩形 40"/>
          <p:cNvSpPr>
            <a:spLocks noChangeArrowheads="1"/>
          </p:cNvSpPr>
          <p:nvPr/>
        </p:nvSpPr>
        <p:spPr bwMode="auto">
          <a:xfrm>
            <a:off x="4330700" y="2357755"/>
            <a:ext cx="65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B05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底</a:t>
            </a:r>
          </a:p>
        </p:txBody>
      </p:sp>
      <p:sp>
        <p:nvSpPr>
          <p:cNvPr id="122" name="椭圆 121"/>
          <p:cNvSpPr/>
          <p:nvPr/>
        </p:nvSpPr>
        <p:spPr>
          <a:xfrm flipH="1">
            <a:off x="6924675" y="4011930"/>
            <a:ext cx="57150" cy="587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4805363" y="2886393"/>
            <a:ext cx="2141537" cy="1173162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组合 45"/>
          <p:cNvGrpSpPr/>
          <p:nvPr/>
        </p:nvGrpSpPr>
        <p:grpSpPr bwMode="auto">
          <a:xfrm rot="7262515">
            <a:off x="4778375" y="2924493"/>
            <a:ext cx="142875" cy="142875"/>
            <a:chOff x="4641757" y="2777799"/>
            <a:chExt cx="72000" cy="72000"/>
          </a:xfrm>
        </p:grpSpPr>
        <p:cxnSp>
          <p:nvCxnSpPr>
            <p:cNvPr id="125" name="直接连接符 124"/>
            <p:cNvCxnSpPr/>
            <p:nvPr/>
          </p:nvCxnSpPr>
          <p:spPr>
            <a:xfrm>
              <a:off x="4641713" y="2781146"/>
              <a:ext cx="7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4711102" y="2782007"/>
              <a:ext cx="0" cy="72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矩形 49"/>
          <p:cNvSpPr>
            <a:spLocks noChangeArrowheads="1"/>
          </p:cNvSpPr>
          <p:nvPr/>
        </p:nvSpPr>
        <p:spPr bwMode="auto">
          <a:xfrm>
            <a:off x="5849938" y="3113405"/>
            <a:ext cx="63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B05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cxnSp>
        <p:nvCxnSpPr>
          <p:cNvPr id="128" name="直接连接符 25"/>
          <p:cNvCxnSpPr>
            <a:cxnSpLocks noChangeShapeType="1"/>
          </p:cNvCxnSpPr>
          <p:nvPr/>
        </p:nvCxnSpPr>
        <p:spPr bwMode="auto">
          <a:xfrm>
            <a:off x="5026025" y="2499043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9" name="组合 128"/>
          <p:cNvGrpSpPr/>
          <p:nvPr/>
        </p:nvGrpSpPr>
        <p:grpSpPr bwMode="auto">
          <a:xfrm>
            <a:off x="5026025" y="4057968"/>
            <a:ext cx="142875" cy="142875"/>
            <a:chOff x="4641757" y="2777799"/>
            <a:chExt cx="72000" cy="72000"/>
          </a:xfrm>
        </p:grpSpPr>
        <p:cxnSp>
          <p:nvCxnSpPr>
            <p:cNvPr id="130" name="直接连接符 129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直接连接符 25"/>
          <p:cNvCxnSpPr>
            <a:cxnSpLocks noChangeShapeType="1"/>
          </p:cNvCxnSpPr>
          <p:nvPr/>
        </p:nvCxnSpPr>
        <p:spPr bwMode="auto">
          <a:xfrm>
            <a:off x="5226050" y="2513330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" name="组合 132"/>
          <p:cNvGrpSpPr/>
          <p:nvPr/>
        </p:nvGrpSpPr>
        <p:grpSpPr bwMode="auto">
          <a:xfrm>
            <a:off x="5226050" y="4072255"/>
            <a:ext cx="142875" cy="142875"/>
            <a:chOff x="4641757" y="2777799"/>
            <a:chExt cx="72000" cy="72000"/>
          </a:xfrm>
        </p:grpSpPr>
        <p:cxnSp>
          <p:nvCxnSpPr>
            <p:cNvPr id="134" name="直接连接符 133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直接连接符 25"/>
          <p:cNvCxnSpPr>
            <a:cxnSpLocks noChangeShapeType="1"/>
          </p:cNvCxnSpPr>
          <p:nvPr/>
        </p:nvCxnSpPr>
        <p:spPr bwMode="auto">
          <a:xfrm>
            <a:off x="5435600" y="2500630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7" name="组合 136"/>
          <p:cNvGrpSpPr/>
          <p:nvPr/>
        </p:nvGrpSpPr>
        <p:grpSpPr bwMode="auto">
          <a:xfrm>
            <a:off x="5435600" y="4059555"/>
            <a:ext cx="142875" cy="142875"/>
            <a:chOff x="4641757" y="2777799"/>
            <a:chExt cx="72000" cy="72000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直接连接符 25"/>
          <p:cNvCxnSpPr>
            <a:cxnSpLocks noChangeShapeType="1"/>
          </p:cNvCxnSpPr>
          <p:nvPr/>
        </p:nvCxnSpPr>
        <p:spPr bwMode="auto">
          <a:xfrm>
            <a:off x="6235700" y="2500630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1" name="组合 140"/>
          <p:cNvGrpSpPr/>
          <p:nvPr/>
        </p:nvGrpSpPr>
        <p:grpSpPr bwMode="auto">
          <a:xfrm>
            <a:off x="6235700" y="4059555"/>
            <a:ext cx="142875" cy="142875"/>
            <a:chOff x="4641757" y="2777799"/>
            <a:chExt cx="72000" cy="72000"/>
          </a:xfrm>
        </p:grpSpPr>
        <p:cxnSp>
          <p:nvCxnSpPr>
            <p:cNvPr id="142" name="直接连接符 141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直接连接符 25"/>
          <p:cNvCxnSpPr>
            <a:cxnSpLocks noChangeShapeType="1"/>
          </p:cNvCxnSpPr>
          <p:nvPr/>
        </p:nvCxnSpPr>
        <p:spPr bwMode="auto">
          <a:xfrm>
            <a:off x="6494463" y="2514918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5" name="组合 144"/>
          <p:cNvGrpSpPr/>
          <p:nvPr/>
        </p:nvGrpSpPr>
        <p:grpSpPr bwMode="auto">
          <a:xfrm>
            <a:off x="6494463" y="4073843"/>
            <a:ext cx="142875" cy="142875"/>
            <a:chOff x="4641757" y="2777799"/>
            <a:chExt cx="72000" cy="72000"/>
          </a:xfrm>
        </p:grpSpPr>
        <p:cxnSp>
          <p:nvCxnSpPr>
            <p:cNvPr id="146" name="直接连接符 145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直接连接符 25"/>
          <p:cNvCxnSpPr>
            <a:cxnSpLocks noChangeShapeType="1"/>
          </p:cNvCxnSpPr>
          <p:nvPr/>
        </p:nvCxnSpPr>
        <p:spPr bwMode="auto">
          <a:xfrm>
            <a:off x="6746875" y="2506980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9" name="组合 148"/>
          <p:cNvGrpSpPr/>
          <p:nvPr/>
        </p:nvGrpSpPr>
        <p:grpSpPr bwMode="auto">
          <a:xfrm>
            <a:off x="6746875" y="4065905"/>
            <a:ext cx="142875" cy="142875"/>
            <a:chOff x="4641757" y="2777799"/>
            <a:chExt cx="72000" cy="72000"/>
          </a:xfrm>
        </p:grpSpPr>
        <p:cxnSp>
          <p:nvCxnSpPr>
            <p:cNvPr id="150" name="直接连接符 149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2" name="直接连接符 25"/>
          <p:cNvCxnSpPr>
            <a:cxnSpLocks noChangeShapeType="1"/>
          </p:cNvCxnSpPr>
          <p:nvPr/>
        </p:nvCxnSpPr>
        <p:spPr bwMode="auto">
          <a:xfrm>
            <a:off x="7791450" y="2506980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" name="组合 152"/>
          <p:cNvGrpSpPr/>
          <p:nvPr/>
        </p:nvGrpSpPr>
        <p:grpSpPr bwMode="auto">
          <a:xfrm>
            <a:off x="7791450" y="4065905"/>
            <a:ext cx="142875" cy="142875"/>
            <a:chOff x="4641757" y="2777799"/>
            <a:chExt cx="72000" cy="72000"/>
          </a:xfrm>
        </p:grpSpPr>
        <p:cxnSp>
          <p:nvCxnSpPr>
            <p:cNvPr id="154" name="直接连接符 153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直接连接符 155"/>
          <p:cNvCxnSpPr/>
          <p:nvPr/>
        </p:nvCxnSpPr>
        <p:spPr>
          <a:xfrm flipV="1">
            <a:off x="6835775" y="4191318"/>
            <a:ext cx="1368425" cy="142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V="1">
            <a:off x="4981575" y="1262380"/>
            <a:ext cx="731838" cy="13081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5514975" y="1595755"/>
            <a:ext cx="2139950" cy="1171575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组合 158"/>
          <p:cNvGrpSpPr/>
          <p:nvPr/>
        </p:nvGrpSpPr>
        <p:grpSpPr bwMode="auto">
          <a:xfrm rot="7262515">
            <a:off x="5487988" y="1633855"/>
            <a:ext cx="142875" cy="142875"/>
            <a:chOff x="4641757" y="2777799"/>
            <a:chExt cx="72000" cy="72000"/>
          </a:xfrm>
        </p:grpSpPr>
        <p:cxnSp>
          <p:nvCxnSpPr>
            <p:cNvPr id="160" name="直接连接符 159"/>
            <p:cNvCxnSpPr/>
            <p:nvPr/>
          </p:nvCxnSpPr>
          <p:spPr>
            <a:xfrm>
              <a:off x="4641713" y="2781146"/>
              <a:ext cx="7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4711102" y="2782007"/>
              <a:ext cx="0" cy="72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直接连接符 161"/>
          <p:cNvCxnSpPr/>
          <p:nvPr/>
        </p:nvCxnSpPr>
        <p:spPr>
          <a:xfrm>
            <a:off x="5387975" y="1873568"/>
            <a:ext cx="2139950" cy="1173162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组合 162"/>
          <p:cNvGrpSpPr/>
          <p:nvPr/>
        </p:nvGrpSpPr>
        <p:grpSpPr bwMode="auto">
          <a:xfrm rot="7262515">
            <a:off x="5360988" y="1911668"/>
            <a:ext cx="142875" cy="142875"/>
            <a:chOff x="4641757" y="2777799"/>
            <a:chExt cx="72000" cy="72000"/>
          </a:xfrm>
        </p:grpSpPr>
        <p:cxnSp>
          <p:nvCxnSpPr>
            <p:cNvPr id="164" name="直接连接符 163"/>
            <p:cNvCxnSpPr/>
            <p:nvPr/>
          </p:nvCxnSpPr>
          <p:spPr>
            <a:xfrm>
              <a:off x="4641713" y="2781146"/>
              <a:ext cx="7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>
              <a:off x="4711102" y="2782007"/>
              <a:ext cx="0" cy="72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直接连接符 165"/>
          <p:cNvCxnSpPr/>
          <p:nvPr/>
        </p:nvCxnSpPr>
        <p:spPr>
          <a:xfrm>
            <a:off x="5219700" y="2098993"/>
            <a:ext cx="2141538" cy="1173162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组合 166"/>
          <p:cNvGrpSpPr/>
          <p:nvPr/>
        </p:nvGrpSpPr>
        <p:grpSpPr bwMode="auto">
          <a:xfrm rot="7262515">
            <a:off x="5192713" y="2137093"/>
            <a:ext cx="142875" cy="142875"/>
            <a:chOff x="4641757" y="2777799"/>
            <a:chExt cx="72000" cy="72000"/>
          </a:xfrm>
        </p:grpSpPr>
        <p:cxnSp>
          <p:nvCxnSpPr>
            <p:cNvPr id="168" name="直接连接符 167"/>
            <p:cNvCxnSpPr/>
            <p:nvPr/>
          </p:nvCxnSpPr>
          <p:spPr>
            <a:xfrm>
              <a:off x="4641713" y="2781146"/>
              <a:ext cx="7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4711102" y="2782007"/>
              <a:ext cx="0" cy="72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直接连接符 169"/>
          <p:cNvCxnSpPr/>
          <p:nvPr/>
        </p:nvCxnSpPr>
        <p:spPr>
          <a:xfrm>
            <a:off x="5092700" y="2367280"/>
            <a:ext cx="2141538" cy="1171575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组合 170"/>
          <p:cNvGrpSpPr/>
          <p:nvPr/>
        </p:nvGrpSpPr>
        <p:grpSpPr bwMode="auto">
          <a:xfrm rot="7262515">
            <a:off x="5065713" y="2405380"/>
            <a:ext cx="142875" cy="142875"/>
            <a:chOff x="4641757" y="2777799"/>
            <a:chExt cx="72000" cy="72000"/>
          </a:xfrm>
        </p:grpSpPr>
        <p:cxnSp>
          <p:nvCxnSpPr>
            <p:cNvPr id="172" name="直接连接符 171"/>
            <p:cNvCxnSpPr/>
            <p:nvPr/>
          </p:nvCxnSpPr>
          <p:spPr>
            <a:xfrm>
              <a:off x="4641713" y="2781146"/>
              <a:ext cx="7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4711102" y="2782007"/>
              <a:ext cx="0" cy="72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矩形 35"/>
          <p:cNvSpPr>
            <a:spLocks noChangeArrowheads="1"/>
          </p:cNvSpPr>
          <p:nvPr/>
        </p:nvSpPr>
        <p:spPr bwMode="auto">
          <a:xfrm>
            <a:off x="3235325" y="4613593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同一个平行四边形，能做多少条高？</a:t>
            </a:r>
          </a:p>
        </p:txBody>
      </p:sp>
      <p:sp>
        <p:nvSpPr>
          <p:cNvPr id="175" name="矩形 174"/>
          <p:cNvSpPr>
            <a:spLocks noChangeArrowheads="1"/>
          </p:cNvSpPr>
          <p:nvPr/>
        </p:nvSpPr>
        <p:spPr bwMode="auto">
          <a:xfrm>
            <a:off x="4716463" y="5205730"/>
            <a:ext cx="373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可以画无数条高。</a:t>
            </a:r>
          </a:p>
        </p:txBody>
      </p:sp>
      <p:cxnSp>
        <p:nvCxnSpPr>
          <p:cNvPr id="176" name="直接连接符 25"/>
          <p:cNvCxnSpPr>
            <a:cxnSpLocks noChangeShapeType="1"/>
          </p:cNvCxnSpPr>
          <p:nvPr/>
        </p:nvCxnSpPr>
        <p:spPr bwMode="auto">
          <a:xfrm>
            <a:off x="5686425" y="2505393"/>
            <a:ext cx="0" cy="169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7" name="组合 6"/>
          <p:cNvGrpSpPr/>
          <p:nvPr/>
        </p:nvGrpSpPr>
        <p:grpSpPr bwMode="auto">
          <a:xfrm>
            <a:off x="5686425" y="4064318"/>
            <a:ext cx="142875" cy="142875"/>
            <a:chOff x="4641757" y="2777799"/>
            <a:chExt cx="72000" cy="72000"/>
          </a:xfrm>
        </p:grpSpPr>
        <p:cxnSp>
          <p:nvCxnSpPr>
            <p:cNvPr id="178" name="直接连接符 177"/>
            <p:cNvCxnSpPr/>
            <p:nvPr/>
          </p:nvCxnSpPr>
          <p:spPr>
            <a:xfrm>
              <a:off x="4641757" y="2780999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4712157" y="2777799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28177" y="830223"/>
            <a:ext cx="10488083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下面哪些图形是平行四边形？画出每个平行四边形的高。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695133" y="4010198"/>
            <a:ext cx="219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平行四边形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792221" y="4010198"/>
            <a:ext cx="2185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平行四边形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911783" y="4010198"/>
            <a:ext cx="219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平行四边形</a:t>
            </a:r>
          </a:p>
        </p:txBody>
      </p:sp>
      <p:pic>
        <p:nvPicPr>
          <p:cNvPr id="36" name="Picture 16" descr="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3" y="2487785"/>
            <a:ext cx="7969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组合 37"/>
          <p:cNvGrpSpPr/>
          <p:nvPr/>
        </p:nvGrpSpPr>
        <p:grpSpPr bwMode="auto">
          <a:xfrm>
            <a:off x="2350771" y="2724323"/>
            <a:ext cx="98425" cy="877887"/>
            <a:chOff x="1077530" y="1389919"/>
            <a:chExt cx="146433" cy="1313002"/>
          </a:xfrm>
        </p:grpSpPr>
        <p:grpSp>
          <p:nvGrpSpPr>
            <p:cNvPr id="39" name="组合 28"/>
            <p:cNvGrpSpPr/>
            <p:nvPr/>
          </p:nvGrpSpPr>
          <p:grpSpPr bwMode="auto">
            <a:xfrm>
              <a:off x="1081088" y="2560046"/>
              <a:ext cx="142875" cy="142875"/>
              <a:chOff x="4641757" y="2788440"/>
              <a:chExt cx="72000" cy="72000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4642344" y="2798222"/>
                <a:ext cx="7141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4710186" y="2788650"/>
                <a:ext cx="0" cy="7179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25"/>
            <p:cNvCxnSpPr>
              <a:cxnSpLocks noChangeShapeType="1"/>
            </p:cNvCxnSpPr>
            <p:nvPr/>
          </p:nvCxnSpPr>
          <p:spPr bwMode="auto">
            <a:xfrm flipH="1">
              <a:off x="1077530" y="1389919"/>
              <a:ext cx="0" cy="13130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组合 44"/>
          <p:cNvGrpSpPr/>
          <p:nvPr/>
        </p:nvGrpSpPr>
        <p:grpSpPr bwMode="auto">
          <a:xfrm rot="-3227228">
            <a:off x="4705033" y="2921173"/>
            <a:ext cx="104775" cy="755650"/>
            <a:chOff x="1073158" y="1584887"/>
            <a:chExt cx="156547" cy="1129589"/>
          </a:xfrm>
        </p:grpSpPr>
        <p:grpSp>
          <p:nvGrpSpPr>
            <p:cNvPr id="46" name="组合 37"/>
            <p:cNvGrpSpPr/>
            <p:nvPr/>
          </p:nvGrpSpPr>
          <p:grpSpPr bwMode="auto">
            <a:xfrm>
              <a:off x="1086830" y="2557177"/>
              <a:ext cx="142875" cy="142875"/>
              <a:chOff x="4644651" y="2786994"/>
              <a:chExt cx="72000" cy="72000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4669301" y="2760486"/>
                <a:ext cx="6574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14713" y="2760513"/>
                <a:ext cx="0" cy="6457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直接连接符 25"/>
            <p:cNvCxnSpPr>
              <a:cxnSpLocks noChangeShapeType="1"/>
            </p:cNvCxnSpPr>
            <p:nvPr/>
          </p:nvCxnSpPr>
          <p:spPr bwMode="auto">
            <a:xfrm flipH="1">
              <a:off x="1073158" y="1584887"/>
              <a:ext cx="0" cy="1129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组合 52"/>
          <p:cNvGrpSpPr/>
          <p:nvPr/>
        </p:nvGrpSpPr>
        <p:grpSpPr bwMode="auto">
          <a:xfrm rot="-2122779">
            <a:off x="9227821" y="2554460"/>
            <a:ext cx="98425" cy="827088"/>
            <a:chOff x="1082363" y="1473617"/>
            <a:chExt cx="147342" cy="1237169"/>
          </a:xfrm>
        </p:grpSpPr>
        <p:grpSp>
          <p:nvGrpSpPr>
            <p:cNvPr id="54" name="组合 47"/>
            <p:cNvGrpSpPr/>
            <p:nvPr/>
          </p:nvGrpSpPr>
          <p:grpSpPr bwMode="auto">
            <a:xfrm>
              <a:off x="1086830" y="2557177"/>
              <a:ext cx="142875" cy="142875"/>
              <a:chOff x="4644651" y="2786994"/>
              <a:chExt cx="72000" cy="72000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4649460" y="2754857"/>
                <a:ext cx="6946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4713859" y="2750148"/>
                <a:ext cx="0" cy="706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接连接符 25"/>
            <p:cNvCxnSpPr>
              <a:cxnSpLocks noChangeShapeType="1"/>
            </p:cNvCxnSpPr>
            <p:nvPr/>
          </p:nvCxnSpPr>
          <p:spPr bwMode="auto">
            <a:xfrm flipH="1">
              <a:off x="1082363" y="1473617"/>
              <a:ext cx="0" cy="12371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4" grpId="0"/>
      <p:bldP spid="35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88833" y="1282700"/>
            <a:ext cx="62976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32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9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"/>
          <a:stretch>
            <a:fillRect/>
          </a:stretch>
        </p:blipFill>
        <p:spPr bwMode="auto">
          <a:xfrm>
            <a:off x="2497455" y="3266345"/>
            <a:ext cx="766603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19126" y="1091342"/>
            <a:ext cx="1115631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用四根吸管串成一个长方形，然后用两手捏住长方形的两个对角，向相反方向拉。</a:t>
            </a: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93" y="3258408"/>
            <a:ext cx="288448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43" y="3239358"/>
            <a:ext cx="309403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 bwMode="auto">
          <a:xfrm>
            <a:off x="1819593" y="2571020"/>
            <a:ext cx="3849687" cy="1123950"/>
            <a:chOff x="341245" y="2094325"/>
            <a:chExt cx="3849755" cy="1122671"/>
          </a:xfrm>
        </p:grpSpPr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968174" y="2094325"/>
              <a:ext cx="3105150" cy="45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两组对边有什么变化？</a:t>
              </a:r>
            </a:p>
          </p:txBody>
        </p:sp>
        <p:sp>
          <p:nvSpPr>
            <p:cNvPr id="26" name="对话气泡: 圆角矩形 6"/>
            <p:cNvSpPr/>
            <p:nvPr/>
          </p:nvSpPr>
          <p:spPr>
            <a:xfrm>
              <a:off x="1019119" y="2094325"/>
              <a:ext cx="3171881" cy="535964"/>
            </a:xfrm>
            <a:prstGeom prst="wedgeRoundRectCallout">
              <a:avLst>
                <a:gd name="adj1" fmla="val -53464"/>
                <a:gd name="adj2" fmla="val 69617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28" name="图片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45" y="2266910"/>
              <a:ext cx="677729" cy="95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组合 28"/>
          <p:cNvGrpSpPr/>
          <p:nvPr/>
        </p:nvGrpSpPr>
        <p:grpSpPr bwMode="auto">
          <a:xfrm>
            <a:off x="6750368" y="2126520"/>
            <a:ext cx="3292475" cy="952500"/>
            <a:chOff x="342219" y="2120341"/>
            <a:chExt cx="3291436" cy="952468"/>
          </a:xfrm>
        </p:grpSpPr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342219" y="2157582"/>
              <a:ext cx="3105150" cy="45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变成了什么图形？</a:t>
              </a:r>
            </a:p>
          </p:txBody>
        </p:sp>
        <p:sp>
          <p:nvSpPr>
            <p:cNvPr id="31" name="对话气泡: 圆角矩形 33"/>
            <p:cNvSpPr/>
            <p:nvPr/>
          </p:nvSpPr>
          <p:spPr>
            <a:xfrm>
              <a:off x="342219" y="2120341"/>
              <a:ext cx="2494762" cy="534970"/>
            </a:xfrm>
            <a:prstGeom prst="wedgeRoundRectCallout">
              <a:avLst>
                <a:gd name="adj1" fmla="val 65425"/>
                <a:gd name="adj2" fmla="val 32845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33" name="图片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26" y="2122723"/>
              <a:ext cx="677729" cy="95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5" descr="Untitled-1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43" y="4501420"/>
            <a:ext cx="25527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4807268" y="5150708"/>
            <a:ext cx="27109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平行四边形易变形</a:t>
            </a:r>
          </a:p>
        </p:txBody>
      </p: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三、拓展探究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 bwMode="auto">
          <a:xfrm>
            <a:off x="1670897" y="2345333"/>
            <a:ext cx="5033433" cy="2381250"/>
            <a:chOff x="793" y="1117"/>
            <a:chExt cx="2378" cy="1125"/>
          </a:xfrm>
        </p:grpSpPr>
        <p:pic>
          <p:nvPicPr>
            <p:cNvPr id="25602" name="Picture 9" descr="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17"/>
              <a:ext cx="237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3" name="Text Box 11"/>
            <p:cNvSpPr txBox="1">
              <a:spLocks noChangeArrowheads="1"/>
            </p:cNvSpPr>
            <p:nvPr/>
          </p:nvSpPr>
          <p:spPr bwMode="auto">
            <a:xfrm>
              <a:off x="1763" y="2024"/>
              <a:ext cx="86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伸缩门</a:t>
              </a:r>
            </a:p>
          </p:txBody>
        </p:sp>
      </p:grpSp>
      <p:grpSp>
        <p:nvGrpSpPr>
          <p:cNvPr id="9" name="Group 14"/>
          <p:cNvGrpSpPr/>
          <p:nvPr/>
        </p:nvGrpSpPr>
        <p:grpSpPr bwMode="auto">
          <a:xfrm>
            <a:off x="7754197" y="1934700"/>
            <a:ext cx="1917700" cy="2808817"/>
            <a:chOff x="3878" y="923"/>
            <a:chExt cx="906" cy="1327"/>
          </a:xfrm>
        </p:grpSpPr>
        <p:pic>
          <p:nvPicPr>
            <p:cNvPr id="25605" name="Picture 10" descr="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923"/>
              <a:ext cx="632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 Box 12"/>
            <p:cNvSpPr txBox="1">
              <a:spLocks noChangeArrowheads="1"/>
            </p:cNvSpPr>
            <p:nvPr/>
          </p:nvSpPr>
          <p:spPr bwMode="auto">
            <a:xfrm>
              <a:off x="3923" y="2032"/>
              <a:ext cx="86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升降机</a:t>
              </a: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44500" y="1054100"/>
            <a:ext cx="1107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    在生活中，你见过应用平行四边形不稳定性这一特征的事例吗？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60400" y="5552084"/>
            <a:ext cx="1107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为什么平行四边形易变形呢？让我们通过小实验找找原因吧。</a:t>
            </a:r>
          </a:p>
        </p:txBody>
      </p:sp>
      <p:pic>
        <p:nvPicPr>
          <p:cNvPr id="16" name="Picture 5" descr="Untitled-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47" y="4841063"/>
            <a:ext cx="3403600" cy="67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三、拓展探究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636587" y="1226704"/>
            <a:ext cx="5976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1.</a:t>
            </a:r>
            <a:r>
              <a:rPr lang="zh-CN" altLang="en-US" sz="28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用四根小棒摆一个平行四边形。</a:t>
            </a:r>
          </a:p>
        </p:txBody>
      </p:sp>
      <p:sp>
        <p:nvSpPr>
          <p:cNvPr id="35" name="矩形 11"/>
          <p:cNvSpPr>
            <a:spLocks noChangeArrowheads="1"/>
          </p:cNvSpPr>
          <p:nvPr/>
        </p:nvSpPr>
        <p:spPr bwMode="auto">
          <a:xfrm>
            <a:off x="1820863" y="2684145"/>
            <a:ext cx="960437" cy="9048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 sz="28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矩形 12"/>
          <p:cNvSpPr>
            <a:spLocks noChangeArrowheads="1"/>
          </p:cNvSpPr>
          <p:nvPr/>
        </p:nvSpPr>
        <p:spPr bwMode="auto">
          <a:xfrm>
            <a:off x="1820863" y="2915920"/>
            <a:ext cx="960437" cy="9048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 sz="28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矩形 13"/>
          <p:cNvSpPr>
            <a:spLocks noChangeArrowheads="1"/>
          </p:cNvSpPr>
          <p:nvPr/>
        </p:nvSpPr>
        <p:spPr bwMode="auto">
          <a:xfrm>
            <a:off x="1820863" y="2179320"/>
            <a:ext cx="1600200" cy="9048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 sz="28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矩形 14"/>
          <p:cNvSpPr>
            <a:spLocks noChangeArrowheads="1"/>
          </p:cNvSpPr>
          <p:nvPr/>
        </p:nvSpPr>
        <p:spPr bwMode="auto">
          <a:xfrm>
            <a:off x="1820863" y="2426970"/>
            <a:ext cx="1601787" cy="9048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 sz="28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9" name="Group 49"/>
          <p:cNvGrpSpPr/>
          <p:nvPr/>
        </p:nvGrpSpPr>
        <p:grpSpPr bwMode="auto">
          <a:xfrm>
            <a:off x="6302058" y="1828022"/>
            <a:ext cx="4981575" cy="1379538"/>
            <a:chOff x="1844" y="3150"/>
            <a:chExt cx="3138" cy="869"/>
          </a:xfrm>
        </p:grpSpPr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1844" y="3386"/>
              <a:ext cx="2016" cy="481"/>
            </a:xfrm>
            <a:prstGeom prst="wedgeRoundRectCallout">
              <a:avLst>
                <a:gd name="adj1" fmla="val 66468"/>
                <a:gd name="adj2" fmla="val -6199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这四根小棒能围成不同的平行四边形吗？</a:t>
              </a:r>
            </a:p>
          </p:txBody>
        </p:sp>
        <p:pic>
          <p:nvPicPr>
            <p:cNvPr id="41" name="Picture 4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7" y="3150"/>
              <a:ext cx="575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组合 41"/>
          <p:cNvGrpSpPr/>
          <p:nvPr/>
        </p:nvGrpSpPr>
        <p:grpSpPr bwMode="auto">
          <a:xfrm>
            <a:off x="2327275" y="3203258"/>
            <a:ext cx="2046288" cy="1530350"/>
            <a:chOff x="2452799" y="2007107"/>
            <a:chExt cx="2047626" cy="1531592"/>
          </a:xfrm>
        </p:grpSpPr>
        <p:sp>
          <p:nvSpPr>
            <p:cNvPr id="43" name="箭头: 右 6"/>
            <p:cNvSpPr/>
            <p:nvPr/>
          </p:nvSpPr>
          <p:spPr>
            <a:xfrm rot="3145632">
              <a:off x="2447210" y="2012696"/>
              <a:ext cx="374954" cy="36377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2900767" y="2617202"/>
              <a:ext cx="1599658" cy="92150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5" name="矩形 44"/>
            <p:cNvSpPr>
              <a:spLocks noChangeArrowheads="1"/>
            </p:cNvSpPr>
            <p:nvPr/>
          </p:nvSpPr>
          <p:spPr bwMode="auto">
            <a:xfrm>
              <a:off x="2489336" y="3398886"/>
              <a:ext cx="1601246" cy="92150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6" name="矩形 11"/>
            <p:cNvSpPr>
              <a:spLocks noChangeArrowheads="1"/>
            </p:cNvSpPr>
            <p:nvPr/>
          </p:nvSpPr>
          <p:spPr bwMode="auto">
            <a:xfrm rot="17831115">
              <a:off x="3818073" y="3013611"/>
              <a:ext cx="959628" cy="90546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矩形 12"/>
            <p:cNvSpPr>
              <a:spLocks noChangeArrowheads="1"/>
            </p:cNvSpPr>
            <p:nvPr/>
          </p:nvSpPr>
          <p:spPr bwMode="auto">
            <a:xfrm rot="7079532">
              <a:off x="2232712" y="3012022"/>
              <a:ext cx="959628" cy="90546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4545013" y="3762058"/>
            <a:ext cx="2406650" cy="973137"/>
            <a:chOff x="4671963" y="2565640"/>
            <a:chExt cx="2406172" cy="973356"/>
          </a:xfrm>
        </p:grpSpPr>
        <p:grpSp>
          <p:nvGrpSpPr>
            <p:cNvPr id="49" name="组合 18"/>
            <p:cNvGrpSpPr/>
            <p:nvPr/>
          </p:nvGrpSpPr>
          <p:grpSpPr bwMode="auto">
            <a:xfrm>
              <a:off x="4671963" y="2578959"/>
              <a:ext cx="2406172" cy="960037"/>
              <a:chOff x="2432710" y="2577656"/>
              <a:chExt cx="2406172" cy="960037"/>
            </a:xfrm>
          </p:grpSpPr>
          <p:sp>
            <p:nvSpPr>
              <p:cNvPr id="51" name="箭头: 右 19"/>
              <p:cNvSpPr/>
              <p:nvPr/>
            </p:nvSpPr>
            <p:spPr>
              <a:xfrm>
                <a:off x="2432710" y="2816806"/>
                <a:ext cx="374576" cy="363620"/>
              </a:xfrm>
              <a:prstGeom prst="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2900929" y="2616736"/>
                <a:ext cx="1599882" cy="92096"/>
              </a:xfrm>
              <a:prstGeom prst="rect">
                <a:avLst/>
              </a:prstGeom>
              <a:solidFill>
                <a:srgbClr val="FFCC99"/>
              </a:solidFill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28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3237412" y="3409077"/>
                <a:ext cx="1601470" cy="92096"/>
              </a:xfrm>
              <a:prstGeom prst="rect">
                <a:avLst/>
              </a:prstGeom>
              <a:solidFill>
                <a:srgbClr val="FFCC99"/>
              </a:solidFill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28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4" name="矩形 12"/>
              <p:cNvSpPr>
                <a:spLocks noChangeArrowheads="1"/>
              </p:cNvSpPr>
              <p:nvPr/>
            </p:nvSpPr>
            <p:spPr bwMode="auto">
              <a:xfrm rot="3757124">
                <a:off x="2619794" y="3012132"/>
                <a:ext cx="960653" cy="90469"/>
              </a:xfrm>
              <a:prstGeom prst="rect">
                <a:avLst/>
              </a:prstGeom>
              <a:solidFill>
                <a:srgbClr val="FFCC99"/>
              </a:solidFill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28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50" name="矩形 12"/>
            <p:cNvSpPr>
              <a:spLocks noChangeArrowheads="1"/>
            </p:cNvSpPr>
            <p:nvPr/>
          </p:nvSpPr>
          <p:spPr bwMode="auto">
            <a:xfrm rot="3757124">
              <a:off x="6395442" y="3000732"/>
              <a:ext cx="960653" cy="90469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 rot="-4159719">
            <a:off x="7607301" y="2998470"/>
            <a:ext cx="1479550" cy="2346325"/>
            <a:chOff x="6120081" y="1889924"/>
            <a:chExt cx="1479135" cy="2348003"/>
          </a:xfrm>
        </p:grpSpPr>
        <p:grpSp>
          <p:nvGrpSpPr>
            <p:cNvPr id="56" name="组合 27"/>
            <p:cNvGrpSpPr/>
            <p:nvPr/>
          </p:nvGrpSpPr>
          <p:grpSpPr bwMode="auto">
            <a:xfrm>
              <a:off x="6120081" y="1889924"/>
              <a:ext cx="1208432" cy="2348003"/>
              <a:chOff x="2737361" y="1309237"/>
              <a:chExt cx="1208432" cy="2348003"/>
            </a:xfrm>
          </p:grpSpPr>
          <p:sp>
            <p:nvSpPr>
              <p:cNvPr id="58" name="箭头: 右 29"/>
              <p:cNvSpPr/>
              <p:nvPr/>
            </p:nvSpPr>
            <p:spPr>
              <a:xfrm rot="4159719">
                <a:off x="2901654" y="1301873"/>
                <a:ext cx="374918" cy="363435"/>
              </a:xfrm>
              <a:prstGeom prst="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 rot="15032353">
                <a:off x="2248669" y="2464808"/>
                <a:ext cx="1599755" cy="90462"/>
              </a:xfrm>
              <a:prstGeom prst="rect">
                <a:avLst/>
              </a:prstGeom>
              <a:solidFill>
                <a:srgbClr val="FFCC99"/>
              </a:solidFill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28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 rot="15012340">
                <a:off x="3098681" y="2799494"/>
                <a:ext cx="1602933" cy="92049"/>
              </a:xfrm>
              <a:prstGeom prst="rect">
                <a:avLst/>
              </a:prstGeom>
              <a:solidFill>
                <a:srgbClr val="FFCC99"/>
              </a:solidFill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28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61" name="矩形 12"/>
              <p:cNvSpPr>
                <a:spLocks noChangeArrowheads="1"/>
              </p:cNvSpPr>
              <p:nvPr/>
            </p:nvSpPr>
            <p:spPr bwMode="auto">
              <a:xfrm rot="1312835">
                <a:off x="2745572" y="1904370"/>
                <a:ext cx="956995" cy="90552"/>
              </a:xfrm>
              <a:prstGeom prst="rect">
                <a:avLst/>
              </a:prstGeom>
              <a:solidFill>
                <a:srgbClr val="FFCC99"/>
              </a:solidFill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28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57" name="矩形 12"/>
            <p:cNvSpPr>
              <a:spLocks noChangeArrowheads="1"/>
            </p:cNvSpPr>
            <p:nvPr/>
          </p:nvSpPr>
          <p:spPr bwMode="auto">
            <a:xfrm rot="1215079">
              <a:off x="6647698" y="3943791"/>
              <a:ext cx="960169" cy="90553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660400" y="5197772"/>
            <a:ext cx="10882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平行四边形的四条边确定了，可是它的形状无法确定。所以它具有易变形的特点。</a:t>
            </a:r>
          </a:p>
        </p:txBody>
      </p:sp>
      <p:sp>
        <p:nvSpPr>
          <p:cNvPr id="6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  <p:pic>
        <p:nvPicPr>
          <p:cNvPr id="31" name="Picture 19" descr="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2204085"/>
            <a:ext cx="67183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58813" y="1300547"/>
            <a:ext cx="7775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在点子图上画出两个不同的平行四边形。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 flipH="1">
            <a:off x="3937000" y="2339023"/>
            <a:ext cx="30163" cy="12493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3"/>
          <p:cNvCxnSpPr>
            <a:cxnSpLocks noChangeShapeType="1"/>
          </p:cNvCxnSpPr>
          <p:nvPr/>
        </p:nvCxnSpPr>
        <p:spPr bwMode="auto">
          <a:xfrm flipH="1">
            <a:off x="6997700" y="2332673"/>
            <a:ext cx="1588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6103938" y="2300923"/>
            <a:ext cx="1436687" cy="1611312"/>
          </a:xfrm>
          <a:prstGeom prst="parallelogram">
            <a:avLst>
              <a:gd name="adj" fmla="val 34255"/>
            </a:avLst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3057525" y="2332673"/>
            <a:ext cx="1725613" cy="1270000"/>
          </a:xfrm>
          <a:prstGeom prst="parallelogram">
            <a:avLst>
              <a:gd name="adj" fmla="val 34120"/>
            </a:avLst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8" name="Group 21"/>
          <p:cNvGrpSpPr/>
          <p:nvPr/>
        </p:nvGrpSpPr>
        <p:grpSpPr bwMode="auto">
          <a:xfrm>
            <a:off x="3948113" y="3469323"/>
            <a:ext cx="146050" cy="146050"/>
            <a:chOff x="1066" y="2114"/>
            <a:chExt cx="68" cy="68"/>
          </a:xfrm>
        </p:grpSpPr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066" y="2115"/>
              <a:ext cx="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1131" y="2114"/>
              <a:ext cx="0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1" name="Group 24"/>
          <p:cNvGrpSpPr/>
          <p:nvPr/>
        </p:nvGrpSpPr>
        <p:grpSpPr bwMode="auto">
          <a:xfrm flipH="1">
            <a:off x="6842125" y="3764598"/>
            <a:ext cx="168275" cy="136525"/>
            <a:chOff x="1066" y="2114"/>
            <a:chExt cx="68" cy="68"/>
          </a:xfrm>
        </p:grpSpPr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1066" y="2115"/>
              <a:ext cx="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1131" y="2114"/>
              <a:ext cx="0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4" name="Group 87"/>
          <p:cNvGrpSpPr/>
          <p:nvPr/>
        </p:nvGrpSpPr>
        <p:grpSpPr bwMode="auto">
          <a:xfrm>
            <a:off x="6762273" y="4732973"/>
            <a:ext cx="3967105" cy="1182688"/>
            <a:chOff x="3183" y="3095"/>
            <a:chExt cx="2498" cy="745"/>
          </a:xfrm>
        </p:grpSpPr>
        <p:sp>
          <p:nvSpPr>
            <p:cNvPr id="45" name="AutoShape 27"/>
            <p:cNvSpPr>
              <a:spLocks noChangeArrowheads="1"/>
            </p:cNvSpPr>
            <p:nvPr/>
          </p:nvSpPr>
          <p:spPr bwMode="auto">
            <a:xfrm>
              <a:off x="3183" y="3186"/>
              <a:ext cx="1835" cy="517"/>
            </a:xfrm>
            <a:prstGeom prst="wedgeRoundRectCallout">
              <a:avLst>
                <a:gd name="adj1" fmla="val 58907"/>
                <a:gd name="adj2" fmla="val 1812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2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分别画出它们的高并量出来。</a:t>
              </a:r>
            </a:p>
          </p:txBody>
        </p:sp>
        <p:pic>
          <p:nvPicPr>
            <p:cNvPr id="4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3" y="3095"/>
              <a:ext cx="568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87"/>
          <p:cNvGrpSpPr/>
          <p:nvPr/>
        </p:nvGrpSpPr>
        <p:grpSpPr bwMode="auto">
          <a:xfrm>
            <a:off x="804877" y="3523866"/>
            <a:ext cx="3414699" cy="2349500"/>
            <a:chOff x="3145" y="2459"/>
            <a:chExt cx="2150" cy="1480"/>
          </a:xfrm>
        </p:grpSpPr>
        <p:sp>
          <p:nvSpPr>
            <p:cNvPr id="48" name="AutoShape 27"/>
            <p:cNvSpPr>
              <a:spLocks noChangeArrowheads="1"/>
            </p:cNvSpPr>
            <p:nvPr/>
          </p:nvSpPr>
          <p:spPr bwMode="auto">
            <a:xfrm>
              <a:off x="3460" y="3204"/>
              <a:ext cx="1835" cy="735"/>
            </a:xfrm>
            <a:prstGeom prst="wedgeRoundRectCallout">
              <a:avLst>
                <a:gd name="adj1" fmla="val -51042"/>
                <a:gd name="adj2" fmla="val -6147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2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在点子图上画和在白纸上画平行四边形，有什么区别？</a:t>
              </a:r>
            </a:p>
          </p:txBody>
        </p:sp>
        <p:pic>
          <p:nvPicPr>
            <p:cNvPr id="49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5" y="2459"/>
              <a:ext cx="492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椭圆 49"/>
          <p:cNvSpPr/>
          <p:nvPr/>
        </p:nvSpPr>
        <p:spPr>
          <a:xfrm>
            <a:off x="3503613" y="2300923"/>
            <a:ext cx="44450" cy="44450"/>
          </a:xfrm>
          <a:prstGeom prst="ellipse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937000" y="2294573"/>
            <a:ext cx="44450" cy="46037"/>
          </a:xfrm>
          <a:prstGeom prst="ellipse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368800" y="2294573"/>
            <a:ext cx="44450" cy="46037"/>
          </a:xfrm>
          <a:prstGeom prst="ellipse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800600" y="2300923"/>
            <a:ext cx="46038" cy="46037"/>
          </a:xfrm>
          <a:prstGeom prst="ellipse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065463" y="3561398"/>
            <a:ext cx="46037" cy="46037"/>
          </a:xfrm>
          <a:prstGeom prst="ellipse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503613" y="3575685"/>
            <a:ext cx="46037" cy="46038"/>
          </a:xfrm>
          <a:prstGeom prst="ellipse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929063" y="3569335"/>
            <a:ext cx="46037" cy="44450"/>
          </a:xfrm>
          <a:prstGeom prst="ellipse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375150" y="3575685"/>
            <a:ext cx="46038" cy="46038"/>
          </a:xfrm>
          <a:prstGeom prst="ellipse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3538538" y="2723198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6600825" y="2764473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6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6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6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6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6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6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6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6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7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658813" y="1176444"/>
            <a:ext cx="8396816" cy="8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60400" y="1057910"/>
            <a:ext cx="103674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照下面这样画两组平行线，涂色部分是平行四边形？为什么？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675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39" y="2164927"/>
            <a:ext cx="4435369" cy="17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9582" y="4152901"/>
            <a:ext cx="10128251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是。因为两组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对边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分别平行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的四边形，叫做平行四边形。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87874" y="1196157"/>
            <a:ext cx="9510184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我们认识过平行四边形，你能说出在哪些地方见过平行四边形吗？</a:t>
            </a:r>
          </a:p>
        </p:txBody>
      </p:sp>
      <p:grpSp>
        <p:nvGrpSpPr>
          <p:cNvPr id="13" name="Group 63"/>
          <p:cNvGrpSpPr/>
          <p:nvPr/>
        </p:nvGrpSpPr>
        <p:grpSpPr bwMode="auto">
          <a:xfrm>
            <a:off x="1110192" y="2072734"/>
            <a:ext cx="9546167" cy="2432049"/>
            <a:chOff x="629" y="1504"/>
            <a:chExt cx="4510" cy="1149"/>
          </a:xfrm>
        </p:grpSpPr>
        <p:pic>
          <p:nvPicPr>
            <p:cNvPr id="10245" name="Picture 62" descr="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1504"/>
              <a:ext cx="1589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1547"/>
              <a:ext cx="1202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51" descr="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1710"/>
              <a:ext cx="104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59"/>
          <p:cNvGrpSpPr/>
          <p:nvPr/>
        </p:nvGrpSpPr>
        <p:grpSpPr bwMode="auto">
          <a:xfrm>
            <a:off x="5256741" y="2822034"/>
            <a:ext cx="1718733" cy="1291167"/>
            <a:chOff x="2588" y="1858"/>
            <a:chExt cx="812" cy="610"/>
          </a:xfrm>
        </p:grpSpPr>
        <p:sp>
          <p:nvSpPr>
            <p:cNvPr id="10249" name="AutoShape 55"/>
            <p:cNvSpPr>
              <a:spLocks noChangeArrowheads="1"/>
            </p:cNvSpPr>
            <p:nvPr/>
          </p:nvSpPr>
          <p:spPr bwMode="auto">
            <a:xfrm rot="3540000" flipH="1">
              <a:off x="2462" y="1984"/>
              <a:ext cx="610" cy="358"/>
            </a:xfrm>
            <a:prstGeom prst="parallelogram">
              <a:avLst>
                <a:gd name="adj" fmla="val 57641"/>
              </a:avLst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0" name="AutoShape 58"/>
            <p:cNvSpPr>
              <a:spLocks noChangeArrowheads="1"/>
            </p:cNvSpPr>
            <p:nvPr/>
          </p:nvSpPr>
          <p:spPr bwMode="auto">
            <a:xfrm rot="3540000" flipH="1">
              <a:off x="2916" y="1984"/>
              <a:ext cx="610" cy="358"/>
            </a:xfrm>
            <a:prstGeom prst="parallelogram">
              <a:avLst>
                <a:gd name="adj" fmla="val 57641"/>
              </a:avLst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AutoShape 60"/>
          <p:cNvSpPr>
            <a:spLocks noChangeArrowheads="1"/>
          </p:cNvSpPr>
          <p:nvPr/>
        </p:nvSpPr>
        <p:spPr bwMode="auto">
          <a:xfrm rot="20760000">
            <a:off x="8131174" y="2877067"/>
            <a:ext cx="1322917" cy="452967"/>
          </a:xfrm>
          <a:prstGeom prst="parallelogram">
            <a:avLst>
              <a:gd name="adj" fmla="val 24514"/>
            </a:avLst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65"/>
          <p:cNvGrpSpPr/>
          <p:nvPr/>
        </p:nvGrpSpPr>
        <p:grpSpPr bwMode="auto">
          <a:xfrm>
            <a:off x="1700741" y="2612483"/>
            <a:ext cx="2311400" cy="1047751"/>
            <a:chOff x="908" y="1759"/>
            <a:chExt cx="1092" cy="495"/>
          </a:xfrm>
        </p:grpSpPr>
        <p:sp>
          <p:nvSpPr>
            <p:cNvPr id="10253" name="AutoShape 53"/>
            <p:cNvSpPr>
              <a:spLocks noChangeArrowheads="1"/>
            </p:cNvSpPr>
            <p:nvPr/>
          </p:nvSpPr>
          <p:spPr bwMode="auto">
            <a:xfrm rot="1616264" flipH="1">
              <a:off x="908" y="1759"/>
              <a:ext cx="634" cy="261"/>
            </a:xfrm>
            <a:prstGeom prst="parallelogram">
              <a:avLst>
                <a:gd name="adj" fmla="val 50753"/>
              </a:avLst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4" name="AutoShape 64"/>
            <p:cNvSpPr>
              <a:spLocks noChangeArrowheads="1"/>
            </p:cNvSpPr>
            <p:nvPr/>
          </p:nvSpPr>
          <p:spPr bwMode="auto">
            <a:xfrm rot="1616264" flipH="1">
              <a:off x="1366" y="1993"/>
              <a:ext cx="634" cy="261"/>
            </a:xfrm>
            <a:prstGeom prst="parallelogram">
              <a:avLst>
                <a:gd name="adj" fmla="val 50753"/>
              </a:avLst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81424" y="4968289"/>
            <a:ext cx="1149476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我们以前也研究过平面图形，你还记得是怎么研究的吗？用到了什么工具？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bldLvl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95325" y="1193006"/>
            <a:ext cx="7775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你能用完全相同的两套三角尺拼出平行四边形吗？</a:t>
            </a:r>
            <a:endParaRPr lang="en-US" altLang="zh-CN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7963" r="18823" b="23647"/>
          <a:stretch>
            <a:fillRect/>
          </a:stretch>
        </p:blipFill>
        <p:spPr bwMode="auto">
          <a:xfrm>
            <a:off x="4701858" y="2203450"/>
            <a:ext cx="18526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9104">
            <a:off x="3204845" y="2673350"/>
            <a:ext cx="126206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17451" r="27963" b="18823"/>
          <a:stretch>
            <a:fillRect/>
          </a:stretch>
        </p:blipFill>
        <p:spPr bwMode="auto">
          <a:xfrm>
            <a:off x="4181158" y="4381500"/>
            <a:ext cx="16986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4226">
            <a:off x="6284596" y="3576637"/>
            <a:ext cx="126206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平行四边形 16"/>
          <p:cNvSpPr/>
          <p:nvPr/>
        </p:nvSpPr>
        <p:spPr>
          <a:xfrm>
            <a:off x="4439920" y="3667125"/>
            <a:ext cx="1879600" cy="958850"/>
          </a:xfrm>
          <a:prstGeom prst="parallelogram">
            <a:avLst>
              <a:gd name="adj" fmla="val 5466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组合 12"/>
          <p:cNvGrpSpPr/>
          <p:nvPr/>
        </p:nvGrpSpPr>
        <p:grpSpPr bwMode="auto">
          <a:xfrm>
            <a:off x="1292502" y="1798320"/>
            <a:ext cx="6606898" cy="1865631"/>
            <a:chOff x="833121" y="1494444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43745"/>
                <a:gd name="adj2" fmla="val 78524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6" name="矩形 2"/>
            <p:cNvSpPr>
              <a:spLocks noChangeArrowheads="1"/>
            </p:cNvSpPr>
            <p:nvPr/>
          </p:nvSpPr>
          <p:spPr bwMode="auto">
            <a:xfrm>
              <a:off x="1419441" y="2174409"/>
              <a:ext cx="3927255" cy="34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2170" y="3129207"/>
            <a:ext cx="2104259" cy="3000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39" r="29213" b="45174"/>
          <a:stretch>
            <a:fillRect/>
          </a:stretch>
        </p:blipFill>
        <p:spPr>
          <a:xfrm>
            <a:off x="-1" y="0"/>
            <a:ext cx="4651589" cy="3745938"/>
          </a:xfrm>
          <a:custGeom>
            <a:avLst/>
            <a:gdLst>
              <a:gd name="connsiteX0" fmla="*/ 0 w 4651589"/>
              <a:gd name="connsiteY0" fmla="*/ 0 h 3745938"/>
              <a:gd name="connsiteX1" fmla="*/ 4651589 w 4651589"/>
              <a:gd name="connsiteY1" fmla="*/ 0 h 3745938"/>
              <a:gd name="connsiteX2" fmla="*/ 4295510 w 4651589"/>
              <a:gd name="connsiteY2" fmla="*/ 3745938 h 3745938"/>
              <a:gd name="connsiteX3" fmla="*/ 0 w 4651589"/>
              <a:gd name="connsiteY3" fmla="*/ 0 h 374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589" h="3745938">
                <a:moveTo>
                  <a:pt x="0" y="0"/>
                </a:moveTo>
                <a:lnTo>
                  <a:pt x="4651589" y="0"/>
                </a:lnTo>
                <a:lnTo>
                  <a:pt x="4295510" y="3745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3284" r="33154" b="17091"/>
          <a:stretch>
            <a:fillRect/>
          </a:stretch>
        </p:blipFill>
        <p:spPr>
          <a:xfrm>
            <a:off x="6822" y="202468"/>
            <a:ext cx="4269615" cy="5474180"/>
          </a:xfrm>
          <a:custGeom>
            <a:avLst/>
            <a:gdLst>
              <a:gd name="connsiteX0" fmla="*/ 0 w 4269615"/>
              <a:gd name="connsiteY0" fmla="*/ 0 h 5474180"/>
              <a:gd name="connsiteX1" fmla="*/ 4269615 w 4269615"/>
              <a:gd name="connsiteY1" fmla="*/ 3758427 h 5474180"/>
              <a:gd name="connsiteX2" fmla="*/ 4124755 w 4269615"/>
              <a:gd name="connsiteY2" fmla="*/ 5474180 h 5474180"/>
              <a:gd name="connsiteX3" fmla="*/ 5610 w 4269615"/>
              <a:gd name="connsiteY3" fmla="*/ 1773627 h 5474180"/>
              <a:gd name="connsiteX4" fmla="*/ 0 w 4269615"/>
              <a:gd name="connsiteY4" fmla="*/ 0 h 54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9615" h="5474180">
                <a:moveTo>
                  <a:pt x="0" y="0"/>
                </a:moveTo>
                <a:lnTo>
                  <a:pt x="4269615" y="3758427"/>
                </a:lnTo>
                <a:lnTo>
                  <a:pt x="4124755" y="5474180"/>
                </a:lnTo>
                <a:lnTo>
                  <a:pt x="5610" y="17736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1526" r="23399" b="45"/>
          <a:stretch>
            <a:fillRect/>
          </a:stretch>
        </p:blipFill>
        <p:spPr>
          <a:xfrm>
            <a:off x="0" y="2144086"/>
            <a:ext cx="5205081" cy="4704477"/>
          </a:xfrm>
          <a:custGeom>
            <a:avLst/>
            <a:gdLst>
              <a:gd name="connsiteX0" fmla="*/ 0 w 5205081"/>
              <a:gd name="connsiteY0" fmla="*/ 0 h 4704477"/>
              <a:gd name="connsiteX1" fmla="*/ 5205081 w 5205081"/>
              <a:gd name="connsiteY1" fmla="*/ 4704477 h 4704477"/>
              <a:gd name="connsiteX2" fmla="*/ 6226 w 5205081"/>
              <a:gd name="connsiteY2" fmla="*/ 4704477 h 4704477"/>
              <a:gd name="connsiteX3" fmla="*/ 3363 w 5205081"/>
              <a:gd name="connsiteY3" fmla="*/ 3546124 h 4704477"/>
              <a:gd name="connsiteX4" fmla="*/ 0 w 5205081"/>
              <a:gd name="connsiteY4" fmla="*/ 0 h 470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081" h="4704477">
                <a:moveTo>
                  <a:pt x="0" y="0"/>
                </a:moveTo>
                <a:lnTo>
                  <a:pt x="5205081" y="4704477"/>
                </a:lnTo>
                <a:lnTo>
                  <a:pt x="6226" y="4704477"/>
                </a:lnTo>
                <a:lnTo>
                  <a:pt x="3363" y="3546124"/>
                </a:lnTo>
                <a:cubicBezTo>
                  <a:pt x="2242" y="2364083"/>
                  <a:pt x="5195" y="1191299"/>
                  <a:pt x="0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00000" r="27545" b="-406"/>
          <a:stretch>
            <a:fillRect/>
          </a:stretch>
        </p:blipFill>
        <p:spPr>
          <a:xfrm>
            <a:off x="6226" y="6848563"/>
            <a:ext cx="5222266" cy="27803"/>
          </a:xfrm>
          <a:custGeom>
            <a:avLst/>
            <a:gdLst>
              <a:gd name="connsiteX0" fmla="*/ 0 w 5222266"/>
              <a:gd name="connsiteY0" fmla="*/ 0 h 27803"/>
              <a:gd name="connsiteX1" fmla="*/ 5198855 w 5222266"/>
              <a:gd name="connsiteY1" fmla="*/ 0 h 27803"/>
              <a:gd name="connsiteX2" fmla="*/ 5222266 w 5222266"/>
              <a:gd name="connsiteY2" fmla="*/ 21160 h 27803"/>
              <a:gd name="connsiteX3" fmla="*/ 69 w 5222266"/>
              <a:gd name="connsiteY3" fmla="*/ 27803 h 27803"/>
              <a:gd name="connsiteX4" fmla="*/ 0 w 5222266"/>
              <a:gd name="connsiteY4" fmla="*/ 0 h 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66" h="27803">
                <a:moveTo>
                  <a:pt x="0" y="0"/>
                </a:moveTo>
                <a:lnTo>
                  <a:pt x="5198855" y="0"/>
                </a:lnTo>
                <a:lnTo>
                  <a:pt x="5222266" y="21160"/>
                </a:lnTo>
                <a:lnTo>
                  <a:pt x="69" y="2780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EB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EB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4800" b="1" dirty="0">
                    <a:solidFill>
                      <a:srgbClr val="DEB0A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平行四边形与梯形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DEB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矩形 23"/>
          <p:cNvSpPr/>
          <p:nvPr/>
        </p:nvSpPr>
        <p:spPr>
          <a:xfrm>
            <a:off x="4139807" y="5578242"/>
            <a:ext cx="8052193" cy="1323000"/>
          </a:xfrm>
          <a:custGeom>
            <a:avLst/>
            <a:gdLst>
              <a:gd name="connsiteX0" fmla="*/ 0 w 6986919"/>
              <a:gd name="connsiteY0" fmla="*/ 0 h 1171915"/>
              <a:gd name="connsiteX1" fmla="*/ 6986919 w 6986919"/>
              <a:gd name="connsiteY1" fmla="*/ 0 h 1171915"/>
              <a:gd name="connsiteX2" fmla="*/ 6986919 w 6986919"/>
              <a:gd name="connsiteY2" fmla="*/ 1171915 h 1171915"/>
              <a:gd name="connsiteX3" fmla="*/ 0 w 6986919"/>
              <a:gd name="connsiteY3" fmla="*/ 1171915 h 1171915"/>
              <a:gd name="connsiteX4" fmla="*/ 0 w 6986919"/>
              <a:gd name="connsiteY4" fmla="*/ 0 h 1171915"/>
              <a:gd name="connsiteX0-1" fmla="*/ 0 w 8167537"/>
              <a:gd name="connsiteY0-2" fmla="*/ 92598 h 1171915"/>
              <a:gd name="connsiteX1-3" fmla="*/ 8167537 w 8167537"/>
              <a:gd name="connsiteY1-4" fmla="*/ 0 h 1171915"/>
              <a:gd name="connsiteX2-5" fmla="*/ 8167537 w 8167537"/>
              <a:gd name="connsiteY2-6" fmla="*/ 1171915 h 1171915"/>
              <a:gd name="connsiteX3-7" fmla="*/ 1180618 w 8167537"/>
              <a:gd name="connsiteY3-8" fmla="*/ 1171915 h 1171915"/>
              <a:gd name="connsiteX4-9" fmla="*/ 0 w 8167537"/>
              <a:gd name="connsiteY4-10" fmla="*/ 92598 h 1171915"/>
              <a:gd name="connsiteX0-11" fmla="*/ 0 w 8167537"/>
              <a:gd name="connsiteY0-12" fmla="*/ 92598 h 1171915"/>
              <a:gd name="connsiteX1-13" fmla="*/ 8167537 w 8167537"/>
              <a:gd name="connsiteY1-14" fmla="*/ 0 h 1171915"/>
              <a:gd name="connsiteX2-15" fmla="*/ 8167537 w 8167537"/>
              <a:gd name="connsiteY2-16" fmla="*/ 1171915 h 1171915"/>
              <a:gd name="connsiteX3-17" fmla="*/ 1335018 w 8167537"/>
              <a:gd name="connsiteY3-18" fmla="*/ 1140947 h 1171915"/>
              <a:gd name="connsiteX4-19" fmla="*/ 0 w 8167537"/>
              <a:gd name="connsiteY4-20" fmla="*/ 92598 h 1171915"/>
              <a:gd name="connsiteX0-21" fmla="*/ 0 w 8167537"/>
              <a:gd name="connsiteY0-22" fmla="*/ 92598 h 1171915"/>
              <a:gd name="connsiteX1-23" fmla="*/ 8167537 w 8167537"/>
              <a:gd name="connsiteY1-24" fmla="*/ 0 h 1171915"/>
              <a:gd name="connsiteX2-25" fmla="*/ 8167537 w 8167537"/>
              <a:gd name="connsiteY2-26" fmla="*/ 1171915 h 1171915"/>
              <a:gd name="connsiteX3-27" fmla="*/ 1323444 w 8167537"/>
              <a:gd name="connsiteY3-28" fmla="*/ 1151409 h 1171915"/>
              <a:gd name="connsiteX4-29" fmla="*/ 0 w 8167537"/>
              <a:gd name="connsiteY4-30" fmla="*/ 92598 h 1171915"/>
              <a:gd name="connsiteX0-31" fmla="*/ 0 w 8167537"/>
              <a:gd name="connsiteY0-32" fmla="*/ 92598 h 1171915"/>
              <a:gd name="connsiteX1-33" fmla="*/ 8167537 w 8167537"/>
              <a:gd name="connsiteY1-34" fmla="*/ 0 h 1171915"/>
              <a:gd name="connsiteX2-35" fmla="*/ 8167537 w 8167537"/>
              <a:gd name="connsiteY2-36" fmla="*/ 1171915 h 1171915"/>
              <a:gd name="connsiteX3-37" fmla="*/ 1346593 w 8167537"/>
              <a:gd name="connsiteY3-38" fmla="*/ 1140947 h 1171915"/>
              <a:gd name="connsiteX4-39" fmla="*/ 0 w 8167537"/>
              <a:gd name="connsiteY4-40" fmla="*/ 92598 h 1171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67537" h="1171915">
                <a:moveTo>
                  <a:pt x="0" y="92598"/>
                </a:moveTo>
                <a:lnTo>
                  <a:pt x="8167537" y="0"/>
                </a:lnTo>
                <a:lnTo>
                  <a:pt x="8167537" y="1171915"/>
                </a:lnTo>
                <a:lnTo>
                  <a:pt x="1346593" y="1140947"/>
                </a:lnTo>
                <a:lnTo>
                  <a:pt x="0" y="92598"/>
                </a:lnTo>
                <a:close/>
              </a:path>
            </a:pathLst>
          </a:custGeom>
          <a:solidFill>
            <a:srgbClr val="DEB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ChangeArrowheads="1"/>
          </p:cNvSpPr>
          <p:nvPr/>
        </p:nvSpPr>
        <p:spPr bwMode="auto">
          <a:xfrm>
            <a:off x="657225" y="1070629"/>
            <a:ext cx="997161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研究一下，平行四边形有什么特征。</a:t>
            </a:r>
          </a:p>
        </p:txBody>
      </p:sp>
      <p:grpSp>
        <p:nvGrpSpPr>
          <p:cNvPr id="4099" name="Group 21"/>
          <p:cNvGrpSpPr/>
          <p:nvPr/>
        </p:nvGrpSpPr>
        <p:grpSpPr bwMode="auto">
          <a:xfrm>
            <a:off x="2619374" y="1838980"/>
            <a:ext cx="6047317" cy="1467389"/>
            <a:chOff x="1041" y="1538"/>
            <a:chExt cx="3470" cy="842"/>
          </a:xfrm>
        </p:grpSpPr>
        <p:sp>
          <p:nvSpPr>
            <p:cNvPr id="11267" name="平行四边形 14"/>
            <p:cNvSpPr>
              <a:spLocks noChangeArrowheads="1"/>
            </p:cNvSpPr>
            <p:nvPr/>
          </p:nvSpPr>
          <p:spPr bwMode="auto">
            <a:xfrm>
              <a:off x="1041" y="1795"/>
              <a:ext cx="997" cy="454"/>
            </a:xfrm>
            <a:prstGeom prst="parallelogram">
              <a:avLst>
                <a:gd name="adj" fmla="val 45375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8" name="平行四边形 15"/>
            <p:cNvSpPr>
              <a:spLocks noChangeArrowheads="1"/>
            </p:cNvSpPr>
            <p:nvPr/>
          </p:nvSpPr>
          <p:spPr bwMode="auto">
            <a:xfrm rot="2634187">
              <a:off x="2553" y="1776"/>
              <a:ext cx="998" cy="453"/>
            </a:xfrm>
            <a:prstGeom prst="parallelogram">
              <a:avLst>
                <a:gd name="adj" fmla="val 81494"/>
              </a:avLst>
            </a:prstGeom>
            <a:noFill/>
            <a:ln w="28575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9" name="平行四边形 22"/>
            <p:cNvSpPr>
              <a:spLocks noChangeArrowheads="1"/>
            </p:cNvSpPr>
            <p:nvPr/>
          </p:nvSpPr>
          <p:spPr bwMode="auto">
            <a:xfrm rot="6965448">
              <a:off x="3906" y="1774"/>
              <a:ext cx="842" cy="361"/>
            </a:xfrm>
            <a:prstGeom prst="parallelogram">
              <a:avLst>
                <a:gd name="adj" fmla="val 81343"/>
              </a:avLst>
            </a:prstGeom>
            <a:noFill/>
            <a:ln w="28575">
              <a:solidFill>
                <a:srgbClr val="FF99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715571" y="3699086"/>
            <a:ext cx="4927463" cy="1939337"/>
            <a:chOff x="241375" y="3140449"/>
            <a:chExt cx="3695918" cy="1454875"/>
          </a:xfrm>
        </p:grpSpPr>
        <p:sp>
          <p:nvSpPr>
            <p:cNvPr id="5" name="对话气泡: 圆角矩形 4"/>
            <p:cNvSpPr/>
            <p:nvPr/>
          </p:nvSpPr>
          <p:spPr>
            <a:xfrm>
              <a:off x="1587589" y="3140449"/>
              <a:ext cx="2349704" cy="462081"/>
            </a:xfrm>
            <a:prstGeom prst="wedgeRoundRectCallout">
              <a:avLst>
                <a:gd name="adj1" fmla="val -67508"/>
                <a:gd name="adj2" fmla="val 48137"/>
                <a:gd name="adj3" fmla="val 16667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1273" name="图片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375" y="3361891"/>
              <a:ext cx="815298" cy="123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文本框 6"/>
            <p:cNvSpPr txBox="1">
              <a:spLocks noChangeArrowheads="1"/>
            </p:cNvSpPr>
            <p:nvPr/>
          </p:nvSpPr>
          <p:spPr bwMode="auto">
            <a:xfrm>
              <a:off x="1567892" y="3142501"/>
              <a:ext cx="1796561" cy="3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可以研究它的边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760634" y="3775287"/>
            <a:ext cx="4539183" cy="2029884"/>
            <a:chOff x="1009069" y="3065243"/>
            <a:chExt cx="3405031" cy="1521112"/>
          </a:xfrm>
        </p:grpSpPr>
        <p:sp>
          <p:nvSpPr>
            <p:cNvPr id="19" name="对话气泡: 圆角矩形 18"/>
            <p:cNvSpPr/>
            <p:nvPr/>
          </p:nvSpPr>
          <p:spPr>
            <a:xfrm>
              <a:off x="1009069" y="3065243"/>
              <a:ext cx="2349944" cy="461568"/>
            </a:xfrm>
            <a:prstGeom prst="wedgeRoundRectCallout">
              <a:avLst>
                <a:gd name="adj1" fmla="val 62030"/>
                <a:gd name="adj2" fmla="val 81927"/>
                <a:gd name="adj3" fmla="val 16667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1277" name="图片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72625" y="3352922"/>
              <a:ext cx="941475" cy="123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文本框 20"/>
            <p:cNvSpPr txBox="1">
              <a:spLocks noChangeArrowheads="1"/>
            </p:cNvSpPr>
            <p:nvPr/>
          </p:nvSpPr>
          <p:spPr bwMode="auto">
            <a:xfrm>
              <a:off x="1009069" y="3065243"/>
              <a:ext cx="1796745" cy="34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可以研究它的角</a:t>
              </a: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07751" y="3677920"/>
            <a:ext cx="5881950" cy="1960501"/>
            <a:chOff x="179585" y="3109217"/>
            <a:chExt cx="4411494" cy="1470246"/>
          </a:xfrm>
        </p:grpSpPr>
        <p:sp>
          <p:nvSpPr>
            <p:cNvPr id="23" name="对话气泡: 圆角矩形 22"/>
            <p:cNvSpPr/>
            <p:nvPr/>
          </p:nvSpPr>
          <p:spPr>
            <a:xfrm>
              <a:off x="1587507" y="3109217"/>
              <a:ext cx="2879746" cy="1200044"/>
            </a:xfrm>
            <a:prstGeom prst="wedgeRoundRectCallout">
              <a:avLst>
                <a:gd name="adj1" fmla="val -65857"/>
                <a:gd name="adj2" fmla="val 5139"/>
                <a:gd name="adj3" fmla="val 16667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1281" name="图片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85" y="3346030"/>
              <a:ext cx="815514" cy="123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文本框 24"/>
            <p:cNvSpPr txBox="1">
              <a:spLocks noChangeArrowheads="1"/>
            </p:cNvSpPr>
            <p:nvPr/>
          </p:nvSpPr>
          <p:spPr bwMode="auto">
            <a:xfrm>
              <a:off x="1567893" y="3142501"/>
              <a:ext cx="3023186" cy="6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可以研究它边的位置关系，也可以研究边的长度关系。</a:t>
              </a:r>
            </a:p>
          </p:txBody>
        </p:sp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  <p:sp>
        <p:nvSpPr>
          <p:cNvPr id="21" name="平行四边形 14"/>
          <p:cNvSpPr>
            <a:spLocks noChangeArrowheads="1"/>
          </p:cNvSpPr>
          <p:nvPr/>
        </p:nvSpPr>
        <p:spPr bwMode="auto">
          <a:xfrm>
            <a:off x="3931920" y="3433762"/>
            <a:ext cx="1582738" cy="720725"/>
          </a:xfrm>
          <a:prstGeom prst="parallelogram">
            <a:avLst>
              <a:gd name="adj" fmla="val 45375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2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58" y="3449637"/>
            <a:ext cx="43957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560570" y="3063875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4cm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4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5" y="4171950"/>
            <a:ext cx="43973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95458" y="3813175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4cm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文本框 10"/>
          <p:cNvSpPr txBox="1">
            <a:spLocks noChangeArrowheads="1"/>
          </p:cNvSpPr>
          <p:nvPr/>
        </p:nvSpPr>
        <p:spPr bwMode="auto">
          <a:xfrm>
            <a:off x="7141845" y="2416175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边的长度关系：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608570" y="2854325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上下两边相等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8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8402">
            <a:off x="4716145" y="496887"/>
            <a:ext cx="20621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254058" y="3556000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2.5cm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0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8989">
            <a:off x="2666683" y="2741612"/>
            <a:ext cx="2062162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298758" y="3697287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2.5cm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608570" y="3321050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左右两边相等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" name="文本框 17"/>
          <p:cNvSpPr txBox="1">
            <a:spLocks noChangeArrowheads="1"/>
          </p:cNvSpPr>
          <p:nvPr/>
        </p:nvSpPr>
        <p:spPr bwMode="auto">
          <a:xfrm>
            <a:off x="7103745" y="4075112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边的位置关系：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595870" y="3763962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对边长度相等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20"/>
          <p:cNvSpPr txBox="1">
            <a:spLocks noChangeArrowheads="1"/>
          </p:cNvSpPr>
          <p:nvPr/>
        </p:nvSpPr>
        <p:spPr bwMode="auto">
          <a:xfrm>
            <a:off x="3204845" y="2160587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边的特点：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7027545" y="2629516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边的长度关系：</a:t>
            </a:r>
            <a:endParaRPr lang="en-US" altLang="zh-CN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文本框 11"/>
          <p:cNvSpPr txBox="1">
            <a:spLocks noChangeArrowheads="1"/>
          </p:cNvSpPr>
          <p:nvPr/>
        </p:nvSpPr>
        <p:spPr bwMode="auto">
          <a:xfrm>
            <a:off x="7494270" y="3067666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上下两边相等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文本框 16"/>
          <p:cNvSpPr txBox="1">
            <a:spLocks noChangeArrowheads="1"/>
          </p:cNvSpPr>
          <p:nvPr/>
        </p:nvSpPr>
        <p:spPr bwMode="auto">
          <a:xfrm>
            <a:off x="7494270" y="3534391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左右两边相等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平行四边形 14"/>
          <p:cNvSpPr>
            <a:spLocks noChangeArrowheads="1"/>
          </p:cNvSpPr>
          <p:nvPr/>
        </p:nvSpPr>
        <p:spPr bwMode="auto">
          <a:xfrm>
            <a:off x="3525520" y="4718050"/>
            <a:ext cx="1582738" cy="720725"/>
          </a:xfrm>
          <a:prstGeom prst="parallelogram">
            <a:avLst>
              <a:gd name="adj" fmla="val 45375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9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70" y="1055687"/>
            <a:ext cx="20637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接连接符 39"/>
          <p:cNvCxnSpPr/>
          <p:nvPr/>
        </p:nvCxnSpPr>
        <p:spPr>
          <a:xfrm flipH="1">
            <a:off x="3862070" y="4718050"/>
            <a:ext cx="0" cy="73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 bwMode="auto">
          <a:xfrm>
            <a:off x="3855720" y="5302250"/>
            <a:ext cx="142875" cy="142875"/>
            <a:chOff x="4641728" y="2778671"/>
            <a:chExt cx="72000" cy="7200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641728" y="2780271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707328" y="2777871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08" y="1054100"/>
            <a:ext cx="20637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接连接符 44"/>
          <p:cNvCxnSpPr/>
          <p:nvPr/>
        </p:nvCxnSpPr>
        <p:spPr>
          <a:xfrm flipH="1">
            <a:off x="4174808" y="4716463"/>
            <a:ext cx="0" cy="73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 bwMode="auto">
          <a:xfrm>
            <a:off x="4168458" y="5300663"/>
            <a:ext cx="142875" cy="142875"/>
            <a:chOff x="4641728" y="2778671"/>
            <a:chExt cx="72000" cy="7200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4641728" y="2780271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707328" y="2777871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83" y="1054100"/>
            <a:ext cx="20637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直接连接符 49"/>
          <p:cNvCxnSpPr/>
          <p:nvPr/>
        </p:nvCxnSpPr>
        <p:spPr>
          <a:xfrm flipH="1">
            <a:off x="4533583" y="4716463"/>
            <a:ext cx="0" cy="73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 bwMode="auto">
          <a:xfrm>
            <a:off x="4527233" y="5300663"/>
            <a:ext cx="142875" cy="142875"/>
            <a:chOff x="4641728" y="2778671"/>
            <a:chExt cx="72000" cy="7200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4641728" y="2780271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707328" y="2777871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35"/>
          <p:cNvSpPr txBox="1">
            <a:spLocks noChangeArrowheads="1"/>
          </p:cNvSpPr>
          <p:nvPr/>
        </p:nvSpPr>
        <p:spPr bwMode="auto">
          <a:xfrm>
            <a:off x="6989445" y="4288453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边的位置关系：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文本框 36"/>
          <p:cNvSpPr txBox="1">
            <a:spLocks noChangeArrowheads="1"/>
          </p:cNvSpPr>
          <p:nvPr/>
        </p:nvSpPr>
        <p:spPr bwMode="auto">
          <a:xfrm>
            <a:off x="7481570" y="3977303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对边长度相等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文本框 37"/>
          <p:cNvSpPr txBox="1">
            <a:spLocks noChangeArrowheads="1"/>
          </p:cNvSpPr>
          <p:nvPr/>
        </p:nvSpPr>
        <p:spPr bwMode="auto">
          <a:xfrm>
            <a:off x="2798445" y="3444875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边的特点：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7256781" y="2542006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边的长度关系：</a:t>
            </a:r>
            <a:endParaRPr lang="en-US" altLang="zh-CN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" name="文本框 11"/>
          <p:cNvSpPr txBox="1">
            <a:spLocks noChangeArrowheads="1"/>
          </p:cNvSpPr>
          <p:nvPr/>
        </p:nvSpPr>
        <p:spPr bwMode="auto">
          <a:xfrm>
            <a:off x="7723506" y="2980156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上下两边相等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3" name="文本框 16"/>
          <p:cNvSpPr txBox="1">
            <a:spLocks noChangeArrowheads="1"/>
          </p:cNvSpPr>
          <p:nvPr/>
        </p:nvSpPr>
        <p:spPr bwMode="auto">
          <a:xfrm>
            <a:off x="7723506" y="3446881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左右两边相等</a:t>
            </a:r>
            <a:endParaRPr lang="en-US" altLang="zh-CN" sz="24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4" name="平行四边形 14"/>
          <p:cNvSpPr>
            <a:spLocks noChangeArrowheads="1"/>
          </p:cNvSpPr>
          <p:nvPr/>
        </p:nvSpPr>
        <p:spPr bwMode="auto">
          <a:xfrm>
            <a:off x="3738880" y="4608513"/>
            <a:ext cx="1582738" cy="720725"/>
          </a:xfrm>
          <a:prstGeom prst="parallelogram">
            <a:avLst>
              <a:gd name="adj" fmla="val 45375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4075430" y="4608513"/>
            <a:ext cx="0" cy="73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21"/>
          <p:cNvGrpSpPr/>
          <p:nvPr/>
        </p:nvGrpSpPr>
        <p:grpSpPr bwMode="auto">
          <a:xfrm>
            <a:off x="4069080" y="5192713"/>
            <a:ext cx="142875" cy="142875"/>
            <a:chOff x="4641728" y="2778671"/>
            <a:chExt cx="72000" cy="7200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4641728" y="2780271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707328" y="2777871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/>
          <p:cNvCxnSpPr/>
          <p:nvPr/>
        </p:nvCxnSpPr>
        <p:spPr>
          <a:xfrm flipH="1">
            <a:off x="4388168" y="4606926"/>
            <a:ext cx="0" cy="73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26"/>
          <p:cNvGrpSpPr/>
          <p:nvPr/>
        </p:nvGrpSpPr>
        <p:grpSpPr bwMode="auto">
          <a:xfrm>
            <a:off x="4381818" y="5191126"/>
            <a:ext cx="142875" cy="142875"/>
            <a:chOff x="4641728" y="2778671"/>
            <a:chExt cx="72000" cy="72000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4641728" y="2780271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707328" y="2777871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连接符 52"/>
          <p:cNvCxnSpPr/>
          <p:nvPr/>
        </p:nvCxnSpPr>
        <p:spPr>
          <a:xfrm flipH="1">
            <a:off x="4746943" y="4606926"/>
            <a:ext cx="0" cy="73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31"/>
          <p:cNvGrpSpPr/>
          <p:nvPr/>
        </p:nvGrpSpPr>
        <p:grpSpPr bwMode="auto">
          <a:xfrm>
            <a:off x="4740593" y="5191126"/>
            <a:ext cx="142875" cy="142875"/>
            <a:chOff x="4641728" y="2778671"/>
            <a:chExt cx="72000" cy="72000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4641728" y="2780271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4707328" y="2777871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68" y="1054100"/>
            <a:ext cx="20637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3383280" y="468947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2.3cm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9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05" y="1054100"/>
            <a:ext cx="20637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4165918" y="4184651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2.3cm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61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18" y="1054100"/>
            <a:ext cx="20637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4685030" y="5441951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2.3cm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7723506" y="4581943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上下两边平行</a:t>
            </a:r>
            <a:endParaRPr lang="en-US" altLang="zh-CN" sz="24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4" name="文本框 42"/>
          <p:cNvSpPr txBox="1">
            <a:spLocks noChangeArrowheads="1"/>
          </p:cNvSpPr>
          <p:nvPr/>
        </p:nvSpPr>
        <p:spPr bwMode="auto">
          <a:xfrm>
            <a:off x="7218681" y="4200943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边的位置关系：</a:t>
            </a:r>
            <a:endParaRPr lang="en-US" altLang="zh-CN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5" name="文本框 43"/>
          <p:cNvSpPr txBox="1">
            <a:spLocks noChangeArrowheads="1"/>
          </p:cNvSpPr>
          <p:nvPr/>
        </p:nvSpPr>
        <p:spPr bwMode="auto">
          <a:xfrm>
            <a:off x="7710806" y="3889793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对边长度相等</a:t>
            </a:r>
            <a:endParaRPr lang="en-US" altLang="zh-CN" sz="24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6" name="文本框 44"/>
          <p:cNvSpPr txBox="1">
            <a:spLocks noChangeArrowheads="1"/>
          </p:cNvSpPr>
          <p:nvPr/>
        </p:nvSpPr>
        <p:spPr bwMode="auto">
          <a:xfrm>
            <a:off x="3011805" y="3335338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边的特点：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6644006" y="2060258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边的长度关系：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" name="文本框 11"/>
          <p:cNvSpPr txBox="1">
            <a:spLocks noChangeArrowheads="1"/>
          </p:cNvSpPr>
          <p:nvPr/>
        </p:nvSpPr>
        <p:spPr bwMode="auto">
          <a:xfrm>
            <a:off x="7110731" y="2498408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上下两边相等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文本框 16"/>
          <p:cNvSpPr txBox="1">
            <a:spLocks noChangeArrowheads="1"/>
          </p:cNvSpPr>
          <p:nvPr/>
        </p:nvSpPr>
        <p:spPr bwMode="auto">
          <a:xfrm>
            <a:off x="7110731" y="2965133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左右两边相等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" name="平行四边形 14"/>
          <p:cNvSpPr>
            <a:spLocks noChangeArrowheads="1"/>
          </p:cNvSpPr>
          <p:nvPr/>
        </p:nvSpPr>
        <p:spPr bwMode="auto">
          <a:xfrm>
            <a:off x="3434081" y="3077845"/>
            <a:ext cx="1582738" cy="720725"/>
          </a:xfrm>
          <a:prstGeom prst="parallelogram">
            <a:avLst>
              <a:gd name="adj" fmla="val 45375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文本框 40"/>
          <p:cNvSpPr txBox="1">
            <a:spLocks noChangeArrowheads="1"/>
          </p:cNvSpPr>
          <p:nvPr/>
        </p:nvSpPr>
        <p:spPr bwMode="auto">
          <a:xfrm>
            <a:off x="7110731" y="4100195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上下两边平行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6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8184">
            <a:off x="4304032" y="2738120"/>
            <a:ext cx="206375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接连接符 26"/>
          <p:cNvCxnSpPr/>
          <p:nvPr/>
        </p:nvCxnSpPr>
        <p:spPr>
          <a:xfrm>
            <a:off x="3769044" y="3084195"/>
            <a:ext cx="1046162" cy="476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 bwMode="auto">
          <a:xfrm rot="6886888">
            <a:off x="3727769" y="3123883"/>
            <a:ext cx="142875" cy="142875"/>
            <a:chOff x="4641728" y="2778671"/>
            <a:chExt cx="72000" cy="7200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641725" y="2780308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707453" y="2778165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8184">
            <a:off x="4207194" y="2933383"/>
            <a:ext cx="20605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直接连接符 32"/>
          <p:cNvCxnSpPr/>
          <p:nvPr/>
        </p:nvCxnSpPr>
        <p:spPr>
          <a:xfrm>
            <a:off x="3673794" y="3281045"/>
            <a:ext cx="1044575" cy="474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 bwMode="auto">
          <a:xfrm rot="6886888">
            <a:off x="3632519" y="3320733"/>
            <a:ext cx="142875" cy="142875"/>
            <a:chOff x="4641728" y="2778671"/>
            <a:chExt cx="72000" cy="720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4641725" y="2780308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707453" y="2778165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50"/>
          <p:cNvSpPr txBox="1">
            <a:spLocks noChangeArrowheads="1"/>
          </p:cNvSpPr>
          <p:nvPr/>
        </p:nvSpPr>
        <p:spPr bwMode="auto">
          <a:xfrm>
            <a:off x="6605906" y="3719195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边的位置关系：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文本框 51"/>
          <p:cNvSpPr txBox="1">
            <a:spLocks noChangeArrowheads="1"/>
          </p:cNvSpPr>
          <p:nvPr/>
        </p:nvSpPr>
        <p:spPr bwMode="auto">
          <a:xfrm>
            <a:off x="7098031" y="3408045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对边长度相等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" name="文本框 52"/>
          <p:cNvSpPr txBox="1">
            <a:spLocks noChangeArrowheads="1"/>
          </p:cNvSpPr>
          <p:nvPr/>
        </p:nvSpPr>
        <p:spPr bwMode="auto">
          <a:xfrm>
            <a:off x="2707006" y="1804670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边的特点：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0"/>
          <p:cNvSpPr txBox="1">
            <a:spLocks noChangeArrowheads="1"/>
          </p:cNvSpPr>
          <p:nvPr/>
        </p:nvSpPr>
        <p:spPr bwMode="auto">
          <a:xfrm>
            <a:off x="6410325" y="1969466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边的长度关系：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11"/>
          <p:cNvSpPr txBox="1">
            <a:spLocks noChangeArrowheads="1"/>
          </p:cNvSpPr>
          <p:nvPr/>
        </p:nvSpPr>
        <p:spPr bwMode="auto">
          <a:xfrm>
            <a:off x="6877050" y="2407616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上下两边相等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文本框 16"/>
          <p:cNvSpPr txBox="1">
            <a:spLocks noChangeArrowheads="1"/>
          </p:cNvSpPr>
          <p:nvPr/>
        </p:nvSpPr>
        <p:spPr bwMode="auto">
          <a:xfrm>
            <a:off x="6877050" y="2874341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左右两边相等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" name="平行四边形 14"/>
          <p:cNvSpPr>
            <a:spLocks noChangeArrowheads="1"/>
          </p:cNvSpPr>
          <p:nvPr/>
        </p:nvSpPr>
        <p:spPr bwMode="auto">
          <a:xfrm>
            <a:off x="3200400" y="2987053"/>
            <a:ext cx="1582738" cy="720725"/>
          </a:xfrm>
          <a:prstGeom prst="parallelogram">
            <a:avLst>
              <a:gd name="adj" fmla="val 45375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文本框 40"/>
          <p:cNvSpPr txBox="1">
            <a:spLocks noChangeArrowheads="1"/>
          </p:cNvSpPr>
          <p:nvPr/>
        </p:nvSpPr>
        <p:spPr bwMode="auto">
          <a:xfrm>
            <a:off x="6877050" y="4009403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上下两边平行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535363" y="2993403"/>
            <a:ext cx="1046162" cy="476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41"/>
          <p:cNvGrpSpPr/>
          <p:nvPr/>
        </p:nvGrpSpPr>
        <p:grpSpPr bwMode="auto">
          <a:xfrm rot="6886888">
            <a:off x="3494088" y="3033091"/>
            <a:ext cx="142875" cy="142875"/>
            <a:chOff x="4641728" y="2778671"/>
            <a:chExt cx="72000" cy="7200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641725" y="2780308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707453" y="2778165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3440113" y="3190253"/>
            <a:ext cx="1044575" cy="474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46"/>
          <p:cNvGrpSpPr/>
          <p:nvPr/>
        </p:nvGrpSpPr>
        <p:grpSpPr bwMode="auto">
          <a:xfrm rot="6886888">
            <a:off x="3398838" y="3229941"/>
            <a:ext cx="142875" cy="142875"/>
            <a:chOff x="4641728" y="2778671"/>
            <a:chExt cx="72000" cy="720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4641725" y="2780308"/>
              <a:ext cx="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707453" y="2778165"/>
              <a:ext cx="0" cy="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8184">
            <a:off x="3971926" y="2609228"/>
            <a:ext cx="206375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4030663" y="2945778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3.5cm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2" name="Picture 2" descr="D:\我的文档\My Pictures\R四数上素材\三角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8184">
            <a:off x="3868738" y="2810841"/>
            <a:ext cx="20605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3598863" y="3598241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3.5cm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6877050" y="4555503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左右两边平行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0" name="文本框 25"/>
          <p:cNvSpPr txBox="1">
            <a:spLocks noChangeArrowheads="1"/>
          </p:cNvSpPr>
          <p:nvPr/>
        </p:nvSpPr>
        <p:spPr bwMode="auto">
          <a:xfrm>
            <a:off x="2473325" y="1713878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边的特点：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1" name="文本框 26"/>
          <p:cNvSpPr txBox="1">
            <a:spLocks noChangeArrowheads="1"/>
          </p:cNvSpPr>
          <p:nvPr/>
        </p:nvSpPr>
        <p:spPr bwMode="auto">
          <a:xfrm>
            <a:off x="6372225" y="3628403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边的位置关系：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2" name="文本框 27"/>
          <p:cNvSpPr txBox="1">
            <a:spLocks noChangeArrowheads="1"/>
          </p:cNvSpPr>
          <p:nvPr/>
        </p:nvSpPr>
        <p:spPr bwMode="auto">
          <a:xfrm>
            <a:off x="6864350" y="3317253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对边长度相等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7186613" y="5022228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对边平行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7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30"/>
          <p:cNvSpPr>
            <a:spLocks noChangeArrowheads="1"/>
          </p:cNvSpPr>
          <p:nvPr/>
        </p:nvSpPr>
        <p:spPr bwMode="auto">
          <a:xfrm>
            <a:off x="6449060" y="2074276"/>
            <a:ext cx="2937933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1=65°</a:t>
            </a:r>
          </a:p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3=65°</a:t>
            </a:r>
          </a:p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2=115°</a:t>
            </a:r>
          </a:p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4=115°</a:t>
            </a:r>
          </a:p>
          <a:p>
            <a:pPr defTabSz="121920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927129" y="4314118"/>
            <a:ext cx="2745739" cy="797984"/>
          </a:xfrm>
          <a:prstGeom prst="rect">
            <a:avLst/>
          </a:prstGeom>
          <a:solidFill>
            <a:srgbClr val="E6E0E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>
                <a:solidFill>
                  <a:srgbClr val="0066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两组对角分别相等</a:t>
            </a:r>
          </a:p>
        </p:txBody>
      </p:sp>
      <p:sp>
        <p:nvSpPr>
          <p:cNvPr id="17412" name="平行四边形 14"/>
          <p:cNvSpPr>
            <a:spLocks noChangeArrowheads="1"/>
          </p:cNvSpPr>
          <p:nvPr/>
        </p:nvSpPr>
        <p:spPr bwMode="auto">
          <a:xfrm>
            <a:off x="2082800" y="2362505"/>
            <a:ext cx="2110317" cy="960967"/>
          </a:xfrm>
          <a:prstGeom prst="parallelogram">
            <a:avLst>
              <a:gd name="adj" fmla="val 45375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弧形 1"/>
          <p:cNvSpPr/>
          <p:nvPr/>
        </p:nvSpPr>
        <p:spPr>
          <a:xfrm rot="871089">
            <a:off x="1966384" y="3086405"/>
            <a:ext cx="389467" cy="38735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4" name="文本框 2"/>
          <p:cNvSpPr txBox="1">
            <a:spLocks noChangeArrowheads="1"/>
          </p:cNvSpPr>
          <p:nvPr/>
        </p:nvSpPr>
        <p:spPr bwMode="auto">
          <a:xfrm>
            <a:off x="2230967" y="2826055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弧形 24"/>
          <p:cNvSpPr/>
          <p:nvPr/>
        </p:nvSpPr>
        <p:spPr>
          <a:xfrm rot="5605597">
            <a:off x="2269067" y="2167772"/>
            <a:ext cx="387351" cy="38735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6" name="文本框 25"/>
          <p:cNvSpPr txBox="1">
            <a:spLocks noChangeArrowheads="1"/>
          </p:cNvSpPr>
          <p:nvPr/>
        </p:nvSpPr>
        <p:spPr bwMode="auto">
          <a:xfrm>
            <a:off x="2510367" y="2362504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弧形 26"/>
          <p:cNvSpPr/>
          <p:nvPr/>
        </p:nvSpPr>
        <p:spPr>
          <a:xfrm rot="12155746">
            <a:off x="3958167" y="2250322"/>
            <a:ext cx="387351" cy="38734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8" name="文本框 27"/>
          <p:cNvSpPr txBox="1">
            <a:spLocks noChangeArrowheads="1"/>
          </p:cNvSpPr>
          <p:nvPr/>
        </p:nvSpPr>
        <p:spPr bwMode="auto">
          <a:xfrm>
            <a:off x="3558117" y="2341338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弧形 28"/>
          <p:cNvSpPr/>
          <p:nvPr/>
        </p:nvSpPr>
        <p:spPr>
          <a:xfrm rot="16707349">
            <a:off x="3603625" y="3131914"/>
            <a:ext cx="389467" cy="38734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0" name="文本框 29"/>
          <p:cNvSpPr txBox="1">
            <a:spLocks noChangeArrowheads="1"/>
          </p:cNvSpPr>
          <p:nvPr/>
        </p:nvSpPr>
        <p:spPr bwMode="auto">
          <a:xfrm>
            <a:off x="3407833" y="2726571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1" name="文本框 31"/>
          <p:cNvSpPr txBox="1">
            <a:spLocks noChangeArrowheads="1"/>
          </p:cNvSpPr>
          <p:nvPr/>
        </p:nvSpPr>
        <p:spPr bwMode="auto">
          <a:xfrm>
            <a:off x="624401" y="1280657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角的特点：</a:t>
            </a:r>
            <a:endParaRPr lang="en-US" altLang="zh-CN" sz="2400" kern="0" dirty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宽屏</PresentationFormat>
  <Paragraphs>166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2020-07-02T02:30:00Z</dcterms:created>
  <dcterms:modified xsi:type="dcterms:W3CDTF">2023-01-16T15:59:50Z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A441B023413F4F21B8C620F7488040C9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