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83" r:id="rId2"/>
    <p:sldId id="362" r:id="rId3"/>
    <p:sldId id="369" r:id="rId4"/>
    <p:sldId id="331" r:id="rId5"/>
    <p:sldId id="371" r:id="rId6"/>
    <p:sldId id="382" r:id="rId7"/>
    <p:sldId id="342" r:id="rId8"/>
    <p:sldId id="340" r:id="rId9"/>
    <p:sldId id="345" r:id="rId10"/>
    <p:sldId id="373" r:id="rId11"/>
    <p:sldId id="372" r:id="rId12"/>
    <p:sldId id="376" r:id="rId13"/>
    <p:sldId id="378" r:id="rId14"/>
    <p:sldId id="379" r:id="rId15"/>
    <p:sldId id="336" r:id="rId16"/>
    <p:sldId id="332" r:id="rId17"/>
    <p:sldId id="343" r:id="rId18"/>
    <p:sldId id="341" r:id="rId19"/>
    <p:sldId id="348" r:id="rId20"/>
    <p:sldId id="381" r:id="rId21"/>
    <p:sldId id="353" r:id="rId22"/>
    <p:sldId id="344" r:id="rId23"/>
    <p:sldId id="337" r:id="rId24"/>
    <p:sldId id="354" r:id="rId25"/>
    <p:sldId id="384" r:id="rId2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9">
          <p15:clr>
            <a:srgbClr val="A4A3A4"/>
          </p15:clr>
        </p15:guide>
        <p15:guide id="2" pos="28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69"/>
        <p:guide pos="28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FEBD103-D3EF-42DA-B5A4-05C479759D2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3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BD103-D3EF-42DA-B5A4-05C479759D2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  <a:ln>
            <a:miter lim="800000"/>
          </a:ln>
        </p:spPr>
      </p:sp>
      <p:sp>
        <p:nvSpPr>
          <p:cNvPr id="1229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594A409-E0FB-4427-897F-E75489F40BB8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2867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1A677-F84A-40D1-B75A-8B3B303658E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997EA-5B91-4783-9848-C451B7DB2E7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35664-5A98-42FC-BD43-00604CEACC8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59D8-63DE-4980-8EAB-78567D64ECE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60F2F-FADF-4CB5-A79E-1F4E6F0AD16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7DDC5-0E01-4B80-A582-6DBA2C05CCA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7E53D-D052-4EC7-AD57-D5190341105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EEEA0-DC6C-4FD3-8001-D52B0CA5752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EA9FA-D2DB-470B-9A01-1C276C9118A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EE473-71B8-4FC5-AFF4-267EA6F3C0C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EC0D4-F5F7-4691-A1E7-FD99B7995E1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D1D1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ADCFEB1-E075-4224-A748-3C1F5A02D855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jpeg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4140" descr="11997870_409073"/>
          <p:cNvPicPr>
            <a:picLocks noChangeAspect="1" noChangeArrowheads="1"/>
          </p:cNvPicPr>
          <p:nvPr/>
        </p:nvPicPr>
        <p:blipFill>
          <a:blip r:embed="rId3" cstate="email">
            <a:lum bright="6000"/>
          </a:blip>
          <a:srcRect/>
          <a:stretch>
            <a:fillRect/>
          </a:stretch>
        </p:blipFill>
        <p:spPr bwMode="auto">
          <a:xfrm>
            <a:off x="6660232" y="3877866"/>
            <a:ext cx="2483769" cy="1265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矩形 4139"/>
          <p:cNvSpPr>
            <a:spLocks noChangeArrowheads="1"/>
          </p:cNvSpPr>
          <p:nvPr/>
        </p:nvSpPr>
        <p:spPr bwMode="auto">
          <a:xfrm>
            <a:off x="0" y="1338263"/>
            <a:ext cx="9144000" cy="571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811" y="170765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40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2.1   </a:t>
            </a:r>
            <a:r>
              <a:rPr lang="zh-CN" alt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两条直线的位置关系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50496" y="2715766"/>
            <a:ext cx="1441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5782" y="413330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52401" y="2486025"/>
            <a:ext cx="4410075" cy="2400300"/>
            <a:chOff x="1200" y="5371"/>
            <a:chExt cx="4981" cy="4040"/>
          </a:xfrm>
        </p:grpSpPr>
        <p:pic>
          <p:nvPicPr>
            <p:cNvPr id="13314" name="Picture 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200" y="5371"/>
              <a:ext cx="4981" cy="3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5" name="Text Box 42"/>
            <p:cNvSpPr txBox="1">
              <a:spLocks noChangeArrowheads="1"/>
            </p:cNvSpPr>
            <p:nvPr/>
          </p:nvSpPr>
          <p:spPr bwMode="auto">
            <a:xfrm>
              <a:off x="3302" y="8918"/>
              <a:ext cx="709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</a:rPr>
                <a:t>图</a:t>
              </a:r>
              <a:r>
                <a:rPr lang="en-US" altLang="zh-CN" b="1">
                  <a:solidFill>
                    <a:srgbClr val="FF0000"/>
                  </a:solidFill>
                  <a:latin typeface="黑体" panose="02010609060101010101" pitchFamily="49" charset="-122"/>
                </a:rPr>
                <a:t>1</a:t>
              </a: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4729163" y="2401491"/>
            <a:ext cx="3681412" cy="2205038"/>
            <a:chOff x="7447" y="5061"/>
            <a:chExt cx="5797" cy="4631"/>
          </a:xfrm>
        </p:grpSpPr>
        <p:sp>
          <p:nvSpPr>
            <p:cNvPr id="13317" name="Text Box 78"/>
            <p:cNvSpPr txBox="1">
              <a:spLocks noChangeArrowheads="1"/>
            </p:cNvSpPr>
            <p:nvPr/>
          </p:nvSpPr>
          <p:spPr bwMode="auto">
            <a:xfrm>
              <a:off x="9375" y="8346"/>
              <a:ext cx="1402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6472" tIns="33236" rIns="66472" bIns="33236"/>
            <a:lstStyle/>
            <a:p>
              <a:pPr algn="just"/>
              <a:r>
                <a:rPr lang="en-US" altLang="zh-CN" sz="2800" i="1">
                  <a:latin typeface="Times New Roman" panose="02020603050405020304" pitchFamily="18" charset="0"/>
                </a:rPr>
                <a:t>N</a:t>
              </a:r>
            </a:p>
          </p:txBody>
        </p:sp>
        <p:grpSp>
          <p:nvGrpSpPr>
            <p:cNvPr id="13318" name="组合 44"/>
            <p:cNvGrpSpPr/>
            <p:nvPr/>
          </p:nvGrpSpPr>
          <p:grpSpPr bwMode="auto">
            <a:xfrm>
              <a:off x="7447" y="5061"/>
              <a:ext cx="5797" cy="3962"/>
              <a:chOff x="4800600" y="1913890"/>
              <a:chExt cx="3681413" cy="2515870"/>
            </a:xfrm>
          </p:grpSpPr>
          <p:sp>
            <p:nvSpPr>
              <p:cNvPr id="13319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4800600" y="2232025"/>
                <a:ext cx="3681413" cy="2074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0" name="Text Box 51"/>
              <p:cNvSpPr txBox="1">
                <a:spLocks noChangeArrowheads="1"/>
              </p:cNvSpPr>
              <p:nvPr/>
            </p:nvSpPr>
            <p:spPr bwMode="auto">
              <a:xfrm>
                <a:off x="6242050" y="2413000"/>
                <a:ext cx="890588" cy="414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solidFill>
                      <a:srgbClr val="000000"/>
                    </a:solidFill>
                    <a:latin typeface="黑体" panose="02010609060101010101" pitchFamily="49" charset="-122"/>
                  </a:rPr>
                  <a:t> </a:t>
                </a:r>
                <a:r>
                  <a:rPr lang="en-US" altLang="zh-CN" b="1">
                    <a:latin typeface="黑体" panose="02010609060101010101" pitchFamily="49" charset="-122"/>
                  </a:rPr>
                  <a:t>2</a:t>
                </a:r>
              </a:p>
            </p:txBody>
          </p:sp>
          <p:grpSp>
            <p:nvGrpSpPr>
              <p:cNvPr id="13321" name="Group 52"/>
              <p:cNvGrpSpPr/>
              <p:nvPr/>
            </p:nvGrpSpPr>
            <p:grpSpPr bwMode="auto">
              <a:xfrm>
                <a:off x="4962525" y="2417762"/>
                <a:ext cx="2554288" cy="1643062"/>
                <a:chOff x="930" y="1026"/>
                <a:chExt cx="1995" cy="1179"/>
              </a:xfrm>
            </p:grpSpPr>
            <p:sp>
              <p:nvSpPr>
                <p:cNvPr id="13322" name="Freeform 53"/>
                <p:cNvSpPr>
                  <a:spLocks noChangeArrowheads="1"/>
                </p:cNvSpPr>
                <p:nvPr/>
              </p:nvSpPr>
              <p:spPr bwMode="auto">
                <a:xfrm rot="-7980000">
                  <a:off x="1896" y="1269"/>
                  <a:ext cx="97" cy="124"/>
                </a:xfrm>
                <a:custGeom>
                  <a:avLst/>
                  <a:gdLst>
                    <a:gd name="T0" fmla="*/ 0 w 210"/>
                    <a:gd name="T1" fmla="*/ 290 h 290"/>
                    <a:gd name="T2" fmla="*/ 157 w 210"/>
                    <a:gd name="T3" fmla="*/ 2 h 290"/>
                    <a:gd name="T4" fmla="*/ 210 w 210"/>
                    <a:gd name="T5" fmla="*/ 2 h 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0" h="290">
                      <a:moveTo>
                        <a:pt x="0" y="290"/>
                      </a:moveTo>
                      <a:cubicBezTo>
                        <a:pt x="10" y="184"/>
                        <a:pt x="15" y="22"/>
                        <a:pt x="157" y="2"/>
                      </a:cubicBezTo>
                      <a:cubicBezTo>
                        <a:pt x="174" y="0"/>
                        <a:pt x="192" y="2"/>
                        <a:pt x="210" y="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3323" name="Group 54"/>
                <p:cNvGrpSpPr/>
                <p:nvPr/>
              </p:nvGrpSpPr>
              <p:grpSpPr bwMode="auto">
                <a:xfrm>
                  <a:off x="930" y="1026"/>
                  <a:ext cx="1995" cy="1179"/>
                  <a:chOff x="930" y="1026"/>
                  <a:chExt cx="1995" cy="1179"/>
                </a:xfrm>
              </p:grpSpPr>
              <p:grpSp>
                <p:nvGrpSpPr>
                  <p:cNvPr id="13324" name="Group 55"/>
                  <p:cNvGrpSpPr/>
                  <p:nvPr/>
                </p:nvGrpSpPr>
                <p:grpSpPr bwMode="auto">
                  <a:xfrm>
                    <a:off x="930" y="1026"/>
                    <a:ext cx="1995" cy="1179"/>
                    <a:chOff x="930" y="1026"/>
                    <a:chExt cx="1995" cy="1179"/>
                  </a:xfrm>
                </p:grpSpPr>
                <p:grpSp>
                  <p:nvGrpSpPr>
                    <p:cNvPr id="13325" name="Group 56"/>
                    <p:cNvGrpSpPr/>
                    <p:nvPr/>
                  </p:nvGrpSpPr>
                  <p:grpSpPr bwMode="auto">
                    <a:xfrm>
                      <a:off x="930" y="1026"/>
                      <a:ext cx="1995" cy="1179"/>
                      <a:chOff x="930" y="1026"/>
                      <a:chExt cx="1995" cy="1179"/>
                    </a:xfrm>
                  </p:grpSpPr>
                  <p:grpSp>
                    <p:nvGrpSpPr>
                      <p:cNvPr id="13326" name="Group 57"/>
                      <p:cNvGrpSpPr/>
                      <p:nvPr/>
                    </p:nvGrpSpPr>
                    <p:grpSpPr bwMode="auto">
                      <a:xfrm>
                        <a:off x="930" y="1026"/>
                        <a:ext cx="1995" cy="1179"/>
                        <a:chOff x="930" y="1026"/>
                        <a:chExt cx="1995" cy="1179"/>
                      </a:xfrm>
                    </p:grpSpPr>
                    <p:grpSp>
                      <p:nvGrpSpPr>
                        <p:cNvPr id="13327" name="Group 58"/>
                        <p:cNvGrpSpPr/>
                        <p:nvPr/>
                      </p:nvGrpSpPr>
                      <p:grpSpPr bwMode="auto">
                        <a:xfrm>
                          <a:off x="930" y="1026"/>
                          <a:ext cx="1995" cy="1179"/>
                          <a:chOff x="930" y="1026"/>
                          <a:chExt cx="1995" cy="1179"/>
                        </a:xfrm>
                      </p:grpSpPr>
                      <p:grpSp>
                        <p:nvGrpSpPr>
                          <p:cNvPr id="13328" name="Group 59"/>
                          <p:cNvGrpSpPr/>
                          <p:nvPr/>
                        </p:nvGrpSpPr>
                        <p:grpSpPr bwMode="auto">
                          <a:xfrm>
                            <a:off x="930" y="1026"/>
                            <a:ext cx="1995" cy="1179"/>
                            <a:chOff x="930" y="1026"/>
                            <a:chExt cx="1995" cy="1179"/>
                          </a:xfrm>
                        </p:grpSpPr>
                        <p:grpSp>
                          <p:nvGrpSpPr>
                            <p:cNvPr id="13329" name="Group 60"/>
                            <p:cNvGrpSpPr/>
                            <p:nvPr/>
                          </p:nvGrpSpPr>
                          <p:grpSpPr bwMode="auto">
                            <a:xfrm>
                              <a:off x="930" y="1026"/>
                              <a:ext cx="1995" cy="1179"/>
                              <a:chOff x="930" y="1026"/>
                              <a:chExt cx="1995" cy="1179"/>
                            </a:xfrm>
                          </p:grpSpPr>
                          <p:sp>
                            <p:nvSpPr>
                              <p:cNvPr id="13330" name="Line 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30" y="1026"/>
                                <a:ext cx="1995" cy="0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  <p:sp>
                            <p:nvSpPr>
                              <p:cNvPr id="13331" name="Line 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82" y="1026"/>
                                <a:ext cx="0" cy="1179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</p:grpSp>
                        <p:sp>
                          <p:nvSpPr>
                            <p:cNvPr id="13332" name="Line 6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1338" y="1026"/>
                              <a:ext cx="544" cy="1089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13333" name="Line 6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82" y="1026"/>
                            <a:ext cx="544" cy="113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13334" name="Group 65"/>
                        <p:cNvGrpSpPr/>
                        <p:nvPr/>
                      </p:nvGrpSpPr>
                      <p:grpSpPr bwMode="auto">
                        <a:xfrm rot="10800000">
                          <a:off x="1791" y="1026"/>
                          <a:ext cx="90" cy="136"/>
                          <a:chOff x="1202" y="2244"/>
                          <a:chExt cx="90" cy="91"/>
                        </a:xfrm>
                      </p:grpSpPr>
                      <p:sp>
                        <p:nvSpPr>
                          <p:cNvPr id="13335" name="Line 6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02" y="2251"/>
                            <a:ext cx="90" cy="0"/>
                          </a:xfrm>
                          <a:prstGeom prst="line">
                            <a:avLst/>
                          </a:prstGeom>
                          <a:noFill/>
                          <a:ln w="31750">
                            <a:solidFill>
                              <a:srgbClr val="000000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3336" name="Line 6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92" y="2244"/>
                            <a:ext cx="0" cy="91"/>
                          </a:xfrm>
                          <a:prstGeom prst="line">
                            <a:avLst/>
                          </a:prstGeom>
                          <a:noFill/>
                          <a:ln w="31750">
                            <a:solidFill>
                              <a:srgbClr val="000000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  <p:sp>
                    <p:nvSpPr>
                      <p:cNvPr id="13337" name="Freeform 68"/>
                      <p:cNvSpPr>
                        <a:spLocks noChangeArrowheads="1"/>
                      </p:cNvSpPr>
                      <p:nvPr/>
                    </p:nvSpPr>
                    <p:spPr bwMode="auto">
                      <a:xfrm rot="5700000">
                        <a:off x="1930" y="1069"/>
                        <a:ext cx="176" cy="90"/>
                      </a:xfrm>
                      <a:custGeom>
                        <a:avLst/>
                        <a:gdLst>
                          <a:gd name="T0" fmla="*/ 0 w 215"/>
                          <a:gd name="T1" fmla="*/ 1 h 184"/>
                          <a:gd name="T2" fmla="*/ 184 w 215"/>
                          <a:gd name="T3" fmla="*/ 53 h 184"/>
                          <a:gd name="T4" fmla="*/ 210 w 215"/>
                          <a:gd name="T5" fmla="*/ 184 h 18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5" h="184">
                            <a:moveTo>
                              <a:pt x="0" y="1"/>
                            </a:moveTo>
                            <a:cubicBezTo>
                              <a:pt x="81" y="10"/>
                              <a:pt x="129" y="0"/>
                              <a:pt x="184" y="53"/>
                            </a:cubicBezTo>
                            <a:cubicBezTo>
                              <a:pt x="215" y="148"/>
                              <a:pt x="210" y="104"/>
                              <a:pt x="210" y="184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3338" name="Freeform 69"/>
                    <p:cNvSpPr>
                      <a:spLocks noChangeArrowheads="1"/>
                    </p:cNvSpPr>
                    <p:nvPr/>
                  </p:nvSpPr>
                  <p:spPr bwMode="auto">
                    <a:xfrm rot="-3780000">
                      <a:off x="1642" y="1046"/>
                      <a:ext cx="175" cy="161"/>
                    </a:xfrm>
                    <a:custGeom>
                      <a:avLst/>
                      <a:gdLst>
                        <a:gd name="T0" fmla="*/ 0 w 210"/>
                        <a:gd name="T1" fmla="*/ 290 h 290"/>
                        <a:gd name="T2" fmla="*/ 157 w 210"/>
                        <a:gd name="T3" fmla="*/ 2 h 290"/>
                        <a:gd name="T4" fmla="*/ 210 w 210"/>
                        <a:gd name="T5" fmla="*/ 2 h 2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0" h="290">
                          <a:moveTo>
                            <a:pt x="0" y="290"/>
                          </a:moveTo>
                          <a:cubicBezTo>
                            <a:pt x="10" y="184"/>
                            <a:pt x="15" y="22"/>
                            <a:pt x="157" y="2"/>
                          </a:cubicBezTo>
                          <a:cubicBezTo>
                            <a:pt x="174" y="0"/>
                            <a:pt x="192" y="2"/>
                            <a:pt x="210" y="2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3339" name="Freeform 70"/>
                  <p:cNvSpPr>
                    <a:spLocks noChangeArrowheads="1"/>
                  </p:cNvSpPr>
                  <p:nvPr/>
                </p:nvSpPr>
                <p:spPr bwMode="auto">
                  <a:xfrm rot="-7980000">
                    <a:off x="1735" y="1282"/>
                    <a:ext cx="97" cy="124"/>
                  </a:xfrm>
                  <a:custGeom>
                    <a:avLst/>
                    <a:gdLst>
                      <a:gd name="T0" fmla="*/ 0 w 210"/>
                      <a:gd name="T1" fmla="*/ 290 h 290"/>
                      <a:gd name="T2" fmla="*/ 157 w 210"/>
                      <a:gd name="T3" fmla="*/ 2 h 290"/>
                      <a:gd name="T4" fmla="*/ 210 w 210"/>
                      <a:gd name="T5" fmla="*/ 2 h 2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0" h="290">
                        <a:moveTo>
                          <a:pt x="0" y="290"/>
                        </a:moveTo>
                        <a:cubicBezTo>
                          <a:pt x="10" y="184"/>
                          <a:pt x="15" y="22"/>
                          <a:pt x="157" y="2"/>
                        </a:cubicBezTo>
                        <a:cubicBezTo>
                          <a:pt x="174" y="0"/>
                          <a:pt x="192" y="2"/>
                          <a:pt x="210" y="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3340" name="Text Box 71"/>
              <p:cNvSpPr txBox="1">
                <a:spLocks noChangeArrowheads="1"/>
              </p:cNvSpPr>
              <p:nvPr/>
            </p:nvSpPr>
            <p:spPr bwMode="auto">
              <a:xfrm>
                <a:off x="4957762" y="1985645"/>
                <a:ext cx="514350" cy="493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3341" name="Text Box 72"/>
              <p:cNvSpPr txBox="1">
                <a:spLocks noChangeArrowheads="1"/>
              </p:cNvSpPr>
              <p:nvPr/>
            </p:nvSpPr>
            <p:spPr bwMode="auto">
              <a:xfrm>
                <a:off x="7343775" y="1985645"/>
                <a:ext cx="504825" cy="493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342" name="Text Box 73"/>
              <p:cNvSpPr txBox="1">
                <a:spLocks noChangeArrowheads="1"/>
              </p:cNvSpPr>
              <p:nvPr/>
            </p:nvSpPr>
            <p:spPr bwMode="auto">
              <a:xfrm>
                <a:off x="5905500" y="1913890"/>
                <a:ext cx="717550" cy="493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800" i="1">
                    <a:latin typeface="Times New Roman" panose="02020603050405020304" pitchFamily="18" charset="0"/>
                  </a:rPr>
                  <a:t>O</a:t>
                </a:r>
              </a:p>
              <a:p>
                <a:pPr algn="just"/>
                <a:endParaRPr lang="en-US" altLang="zh-CN" sz="28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43" name="Text Box 74"/>
              <p:cNvSpPr txBox="1">
                <a:spLocks noChangeArrowheads="1"/>
              </p:cNvSpPr>
              <p:nvPr/>
            </p:nvSpPr>
            <p:spPr bwMode="auto">
              <a:xfrm>
                <a:off x="5693105" y="2417762"/>
                <a:ext cx="695325" cy="490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13344" name="Text Box 75"/>
              <p:cNvSpPr txBox="1">
                <a:spLocks noChangeArrowheads="1"/>
              </p:cNvSpPr>
              <p:nvPr/>
            </p:nvSpPr>
            <p:spPr bwMode="auto">
              <a:xfrm>
                <a:off x="5869315" y="2913062"/>
                <a:ext cx="534988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13345" name="Text Box 76"/>
              <p:cNvSpPr txBox="1">
                <a:spLocks noChangeArrowheads="1"/>
              </p:cNvSpPr>
              <p:nvPr/>
            </p:nvSpPr>
            <p:spPr bwMode="auto">
              <a:xfrm>
                <a:off x="6153151" y="2881940"/>
                <a:ext cx="625475" cy="414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13346" name="Text Box 77"/>
              <p:cNvSpPr txBox="1">
                <a:spLocks noChangeArrowheads="1"/>
              </p:cNvSpPr>
              <p:nvPr/>
            </p:nvSpPr>
            <p:spPr bwMode="auto">
              <a:xfrm>
                <a:off x="5260975" y="3903980"/>
                <a:ext cx="61277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3347" name="Text Box 79"/>
              <p:cNvSpPr txBox="1">
                <a:spLocks noChangeArrowheads="1"/>
              </p:cNvSpPr>
              <p:nvPr/>
            </p:nvSpPr>
            <p:spPr bwMode="auto">
              <a:xfrm>
                <a:off x="6781800" y="4013835"/>
                <a:ext cx="1112838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B</a:t>
                </a:r>
              </a:p>
              <a:p>
                <a:endParaRPr lang="en-US" altLang="zh-CN" sz="2800" i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3348" name="Text Box 80"/>
            <p:cNvSpPr txBox="1">
              <a:spLocks noChangeArrowheads="1"/>
            </p:cNvSpPr>
            <p:nvPr/>
          </p:nvSpPr>
          <p:spPr bwMode="auto">
            <a:xfrm>
              <a:off x="9115" y="9007"/>
              <a:ext cx="1447" cy="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</a:rPr>
                <a:t>图</a:t>
              </a:r>
              <a:r>
                <a:rPr lang="en-US" altLang="zh-CN" b="1">
                  <a:solidFill>
                    <a:srgbClr val="FF0000"/>
                  </a:solidFill>
                  <a:latin typeface="黑体" panose="02010609060101010101" pitchFamily="49" charset="-122"/>
                </a:rPr>
                <a:t>2</a:t>
              </a:r>
            </a:p>
          </p:txBody>
        </p:sp>
      </p:grp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152400" y="739379"/>
            <a:ext cx="8675688" cy="148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，打台球时，选择适当的方向用白球击打红球，反弹后的红球会直接入袋，此时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∠1=∠2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，将图</a:t>
            </a: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简化成图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交于点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DON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CON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=90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∠1=∠2.</a:t>
            </a:r>
          </a:p>
        </p:txBody>
      </p:sp>
      <p:grpSp>
        <p:nvGrpSpPr>
          <p:cNvPr id="13350" name="组合 4"/>
          <p:cNvGrpSpPr/>
          <p:nvPr/>
        </p:nvGrpSpPr>
        <p:grpSpPr bwMode="auto">
          <a:xfrm>
            <a:off x="428625" y="346472"/>
            <a:ext cx="3531553" cy="597877"/>
            <a:chOff x="396" y="1061"/>
            <a:chExt cx="5560" cy="1258"/>
          </a:xfrm>
        </p:grpSpPr>
        <p:sp>
          <p:nvSpPr>
            <p:cNvPr id="13351" name="文本框 6151"/>
            <p:cNvSpPr txBox="1">
              <a:spLocks noChangeArrowheads="1"/>
            </p:cNvSpPr>
            <p:nvPr/>
          </p:nvSpPr>
          <p:spPr bwMode="auto">
            <a:xfrm>
              <a:off x="1143" y="1061"/>
              <a:ext cx="4813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补角和余角的性质</a:t>
              </a:r>
            </a:p>
          </p:txBody>
        </p:sp>
        <p:grpSp>
          <p:nvGrpSpPr>
            <p:cNvPr id="13352" name="组合 31"/>
            <p:cNvGrpSpPr/>
            <p:nvPr/>
          </p:nvGrpSpPr>
          <p:grpSpPr bwMode="auto">
            <a:xfrm>
              <a:off x="396" y="1153"/>
              <a:ext cx="5454" cy="1166"/>
              <a:chOff x="10173" y="2552"/>
              <a:chExt cx="7273" cy="1556"/>
            </a:xfrm>
          </p:grpSpPr>
          <p:grpSp>
            <p:nvGrpSpPr>
              <p:cNvPr id="17" name="组合 19"/>
              <p:cNvGrpSpPr/>
              <p:nvPr/>
            </p:nvGrpSpPr>
            <p:grpSpPr>
              <a:xfrm>
                <a:off x="10173" y="2677"/>
                <a:ext cx="7273" cy="871"/>
                <a:chOff x="3497" y="2414"/>
                <a:chExt cx="7273" cy="871"/>
              </a:xfrm>
              <a:solidFill>
                <a:srgbClr val="0070C0"/>
              </a:solidFill>
            </p:grpSpPr>
            <p:sp>
              <p:nvSpPr>
                <p:cNvPr id="53" name="直接连接符 52"/>
                <p:cNvSpPr/>
                <p:nvPr/>
              </p:nvSpPr>
              <p:spPr>
                <a:xfrm rot="60000" flipV="1">
                  <a:off x="4280" y="3141"/>
                  <a:ext cx="6490" cy="96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" name="圆角矩形 53"/>
                <p:cNvSpPr/>
                <p:nvPr/>
              </p:nvSpPr>
              <p:spPr>
                <a:xfrm>
                  <a:off x="3497" y="2414"/>
                  <a:ext cx="863" cy="871"/>
                </a:xfrm>
                <a:prstGeom prst="roundRect">
                  <a:avLst/>
                </a:prstGeom>
                <a:grpFill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00" noProof="1"/>
                </a:p>
              </p:txBody>
            </p:sp>
          </p:grpSp>
          <p:sp>
            <p:nvSpPr>
              <p:cNvPr id="13354" name="文本框 10"/>
              <p:cNvSpPr txBox="1">
                <a:spLocks noChangeArrowheads="1"/>
              </p:cNvSpPr>
              <p:nvPr/>
            </p:nvSpPr>
            <p:spPr bwMode="auto">
              <a:xfrm>
                <a:off x="10216" y="2552"/>
                <a:ext cx="591" cy="1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4"/>
          <p:cNvSpPr txBox="1">
            <a:spLocks noChangeArrowheads="1"/>
          </p:cNvSpPr>
          <p:nvPr/>
        </p:nvSpPr>
        <p:spPr bwMode="auto">
          <a:xfrm>
            <a:off x="393701" y="364331"/>
            <a:ext cx="804227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小组合作交流，解决下列问题：在图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哪些角互为补角？哪些角互为余角？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∠3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∠4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有什么关系？为什么？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 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BOD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有什么关系？为什么？</a:t>
            </a:r>
          </a:p>
        </p:txBody>
      </p:sp>
      <p:sp>
        <p:nvSpPr>
          <p:cNvPr id="20512" name="文本框 36898"/>
          <p:cNvSpPr txBox="1">
            <a:spLocks noChangeArrowheads="1"/>
          </p:cNvSpPr>
          <p:nvPr/>
        </p:nvSpPr>
        <p:spPr bwMode="auto">
          <a:xfrm>
            <a:off x="690564" y="2196704"/>
            <a:ext cx="423227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∠1= ∠2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∠1+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180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 2+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180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°，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BOD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27051" y="4426744"/>
            <a:ext cx="4202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同角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等角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的补角相等</a:t>
            </a:r>
          </a:p>
        </p:txBody>
      </p:sp>
      <p:sp>
        <p:nvSpPr>
          <p:cNvPr id="6" name="下箭头 5"/>
          <p:cNvSpPr/>
          <p:nvPr/>
        </p:nvSpPr>
        <p:spPr>
          <a:xfrm>
            <a:off x="1908176" y="3921919"/>
            <a:ext cx="334963" cy="45124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2" name="组合 4"/>
          <p:cNvGrpSpPr/>
          <p:nvPr/>
        </p:nvGrpSpPr>
        <p:grpSpPr bwMode="auto">
          <a:xfrm>
            <a:off x="5159376" y="2346722"/>
            <a:ext cx="3681413" cy="2205038"/>
            <a:chOff x="7447" y="5061"/>
            <a:chExt cx="5797" cy="4631"/>
          </a:xfrm>
        </p:grpSpPr>
        <p:sp>
          <p:nvSpPr>
            <p:cNvPr id="14342" name="Text Box 78"/>
            <p:cNvSpPr txBox="1">
              <a:spLocks noChangeArrowheads="1"/>
            </p:cNvSpPr>
            <p:nvPr/>
          </p:nvSpPr>
          <p:spPr bwMode="auto">
            <a:xfrm>
              <a:off x="9375" y="8346"/>
              <a:ext cx="1402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6472" tIns="33236" rIns="66472" bIns="33236"/>
            <a:lstStyle/>
            <a:p>
              <a:pPr algn="just"/>
              <a:r>
                <a:rPr lang="en-US" altLang="zh-CN" sz="2800" i="1">
                  <a:latin typeface="Times New Roman" panose="02020603050405020304" pitchFamily="18" charset="0"/>
                </a:rPr>
                <a:t>N</a:t>
              </a:r>
            </a:p>
          </p:txBody>
        </p:sp>
        <p:grpSp>
          <p:nvGrpSpPr>
            <p:cNvPr id="14343" name="组合 44"/>
            <p:cNvGrpSpPr/>
            <p:nvPr/>
          </p:nvGrpSpPr>
          <p:grpSpPr bwMode="auto">
            <a:xfrm>
              <a:off x="7447" y="5061"/>
              <a:ext cx="5797" cy="3962"/>
              <a:chOff x="4800600" y="1913890"/>
              <a:chExt cx="3681413" cy="2515870"/>
            </a:xfrm>
          </p:grpSpPr>
          <p:sp>
            <p:nvSpPr>
              <p:cNvPr id="14344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4800600" y="2232025"/>
                <a:ext cx="3681413" cy="2074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5" name="Text Box 51"/>
              <p:cNvSpPr txBox="1">
                <a:spLocks noChangeArrowheads="1"/>
              </p:cNvSpPr>
              <p:nvPr/>
            </p:nvSpPr>
            <p:spPr bwMode="auto">
              <a:xfrm>
                <a:off x="6242050" y="2413000"/>
                <a:ext cx="890588" cy="414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solidFill>
                      <a:srgbClr val="000000"/>
                    </a:solidFill>
                    <a:latin typeface="黑体" panose="02010609060101010101" pitchFamily="49" charset="-122"/>
                  </a:rPr>
                  <a:t> </a:t>
                </a:r>
                <a:r>
                  <a:rPr lang="en-US" altLang="zh-CN" b="1">
                    <a:latin typeface="黑体" panose="02010609060101010101" pitchFamily="49" charset="-122"/>
                  </a:rPr>
                  <a:t>2</a:t>
                </a:r>
              </a:p>
            </p:txBody>
          </p:sp>
          <p:grpSp>
            <p:nvGrpSpPr>
              <p:cNvPr id="14346" name="Group 52"/>
              <p:cNvGrpSpPr/>
              <p:nvPr/>
            </p:nvGrpSpPr>
            <p:grpSpPr bwMode="auto">
              <a:xfrm>
                <a:off x="4962525" y="2417762"/>
                <a:ext cx="2554288" cy="1643062"/>
                <a:chOff x="930" y="1026"/>
                <a:chExt cx="1995" cy="1179"/>
              </a:xfrm>
            </p:grpSpPr>
            <p:sp>
              <p:nvSpPr>
                <p:cNvPr id="14347" name="Freeform 53"/>
                <p:cNvSpPr>
                  <a:spLocks noChangeArrowheads="1"/>
                </p:cNvSpPr>
                <p:nvPr/>
              </p:nvSpPr>
              <p:spPr bwMode="auto">
                <a:xfrm rot="-7980000">
                  <a:off x="1896" y="1269"/>
                  <a:ext cx="97" cy="124"/>
                </a:xfrm>
                <a:custGeom>
                  <a:avLst/>
                  <a:gdLst>
                    <a:gd name="T0" fmla="*/ 0 w 210"/>
                    <a:gd name="T1" fmla="*/ 290 h 290"/>
                    <a:gd name="T2" fmla="*/ 157 w 210"/>
                    <a:gd name="T3" fmla="*/ 2 h 290"/>
                    <a:gd name="T4" fmla="*/ 210 w 210"/>
                    <a:gd name="T5" fmla="*/ 2 h 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0" h="290">
                      <a:moveTo>
                        <a:pt x="0" y="290"/>
                      </a:moveTo>
                      <a:cubicBezTo>
                        <a:pt x="10" y="184"/>
                        <a:pt x="15" y="22"/>
                        <a:pt x="157" y="2"/>
                      </a:cubicBezTo>
                      <a:cubicBezTo>
                        <a:pt x="174" y="0"/>
                        <a:pt x="192" y="2"/>
                        <a:pt x="210" y="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4348" name="Group 54"/>
                <p:cNvGrpSpPr/>
                <p:nvPr/>
              </p:nvGrpSpPr>
              <p:grpSpPr bwMode="auto">
                <a:xfrm>
                  <a:off x="930" y="1026"/>
                  <a:ext cx="1995" cy="1179"/>
                  <a:chOff x="930" y="1026"/>
                  <a:chExt cx="1995" cy="1179"/>
                </a:xfrm>
              </p:grpSpPr>
              <p:grpSp>
                <p:nvGrpSpPr>
                  <p:cNvPr id="14349" name="Group 55"/>
                  <p:cNvGrpSpPr/>
                  <p:nvPr/>
                </p:nvGrpSpPr>
                <p:grpSpPr bwMode="auto">
                  <a:xfrm>
                    <a:off x="930" y="1026"/>
                    <a:ext cx="1995" cy="1179"/>
                    <a:chOff x="930" y="1026"/>
                    <a:chExt cx="1995" cy="1179"/>
                  </a:xfrm>
                </p:grpSpPr>
                <p:grpSp>
                  <p:nvGrpSpPr>
                    <p:cNvPr id="14350" name="Group 56"/>
                    <p:cNvGrpSpPr/>
                    <p:nvPr/>
                  </p:nvGrpSpPr>
                  <p:grpSpPr bwMode="auto">
                    <a:xfrm>
                      <a:off x="930" y="1026"/>
                      <a:ext cx="1995" cy="1179"/>
                      <a:chOff x="930" y="1026"/>
                      <a:chExt cx="1995" cy="1179"/>
                    </a:xfrm>
                  </p:grpSpPr>
                  <p:grpSp>
                    <p:nvGrpSpPr>
                      <p:cNvPr id="14351" name="Group 57"/>
                      <p:cNvGrpSpPr/>
                      <p:nvPr/>
                    </p:nvGrpSpPr>
                    <p:grpSpPr bwMode="auto">
                      <a:xfrm>
                        <a:off x="930" y="1026"/>
                        <a:ext cx="1995" cy="1179"/>
                        <a:chOff x="930" y="1026"/>
                        <a:chExt cx="1995" cy="1179"/>
                      </a:xfrm>
                    </p:grpSpPr>
                    <p:grpSp>
                      <p:nvGrpSpPr>
                        <p:cNvPr id="14352" name="Group 58"/>
                        <p:cNvGrpSpPr/>
                        <p:nvPr/>
                      </p:nvGrpSpPr>
                      <p:grpSpPr bwMode="auto">
                        <a:xfrm>
                          <a:off x="930" y="1026"/>
                          <a:ext cx="1995" cy="1179"/>
                          <a:chOff x="930" y="1026"/>
                          <a:chExt cx="1995" cy="1179"/>
                        </a:xfrm>
                      </p:grpSpPr>
                      <p:grpSp>
                        <p:nvGrpSpPr>
                          <p:cNvPr id="14353" name="Group 59"/>
                          <p:cNvGrpSpPr/>
                          <p:nvPr/>
                        </p:nvGrpSpPr>
                        <p:grpSpPr bwMode="auto">
                          <a:xfrm>
                            <a:off x="930" y="1026"/>
                            <a:ext cx="1995" cy="1179"/>
                            <a:chOff x="930" y="1026"/>
                            <a:chExt cx="1995" cy="1179"/>
                          </a:xfrm>
                        </p:grpSpPr>
                        <p:grpSp>
                          <p:nvGrpSpPr>
                            <p:cNvPr id="14354" name="Group 60"/>
                            <p:cNvGrpSpPr/>
                            <p:nvPr/>
                          </p:nvGrpSpPr>
                          <p:grpSpPr bwMode="auto">
                            <a:xfrm>
                              <a:off x="930" y="1026"/>
                              <a:ext cx="1995" cy="1179"/>
                              <a:chOff x="930" y="1026"/>
                              <a:chExt cx="1995" cy="1179"/>
                            </a:xfrm>
                          </p:grpSpPr>
                          <p:sp>
                            <p:nvSpPr>
                              <p:cNvPr id="14355" name="Line 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30" y="1026"/>
                                <a:ext cx="1995" cy="0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  <p:sp>
                            <p:nvSpPr>
                              <p:cNvPr id="14356" name="Line 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82" y="1026"/>
                                <a:ext cx="0" cy="1179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</p:grpSp>
                        <p:sp>
                          <p:nvSpPr>
                            <p:cNvPr id="14357" name="Line 6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1338" y="1026"/>
                              <a:ext cx="544" cy="1089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14358" name="Line 6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82" y="1026"/>
                            <a:ext cx="544" cy="113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14359" name="Group 65"/>
                        <p:cNvGrpSpPr/>
                        <p:nvPr/>
                      </p:nvGrpSpPr>
                      <p:grpSpPr bwMode="auto">
                        <a:xfrm rot="10800000">
                          <a:off x="1791" y="1026"/>
                          <a:ext cx="90" cy="136"/>
                          <a:chOff x="1202" y="2244"/>
                          <a:chExt cx="90" cy="91"/>
                        </a:xfrm>
                      </p:grpSpPr>
                      <p:sp>
                        <p:nvSpPr>
                          <p:cNvPr id="14360" name="Line 6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02" y="2251"/>
                            <a:ext cx="90" cy="0"/>
                          </a:xfrm>
                          <a:prstGeom prst="line">
                            <a:avLst/>
                          </a:prstGeom>
                          <a:noFill/>
                          <a:ln w="31750">
                            <a:solidFill>
                              <a:srgbClr val="000000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4361" name="Line 6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92" y="2244"/>
                            <a:ext cx="0" cy="91"/>
                          </a:xfrm>
                          <a:prstGeom prst="line">
                            <a:avLst/>
                          </a:prstGeom>
                          <a:noFill/>
                          <a:ln w="31750">
                            <a:solidFill>
                              <a:srgbClr val="000000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  <p:sp>
                    <p:nvSpPr>
                      <p:cNvPr id="14362" name="Freeform 68"/>
                      <p:cNvSpPr>
                        <a:spLocks noChangeArrowheads="1"/>
                      </p:cNvSpPr>
                      <p:nvPr/>
                    </p:nvSpPr>
                    <p:spPr bwMode="auto">
                      <a:xfrm rot="5700000">
                        <a:off x="1930" y="1069"/>
                        <a:ext cx="176" cy="90"/>
                      </a:xfrm>
                      <a:custGeom>
                        <a:avLst/>
                        <a:gdLst>
                          <a:gd name="T0" fmla="*/ 0 w 215"/>
                          <a:gd name="T1" fmla="*/ 1 h 184"/>
                          <a:gd name="T2" fmla="*/ 184 w 215"/>
                          <a:gd name="T3" fmla="*/ 53 h 184"/>
                          <a:gd name="T4" fmla="*/ 210 w 215"/>
                          <a:gd name="T5" fmla="*/ 184 h 18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5" h="184">
                            <a:moveTo>
                              <a:pt x="0" y="1"/>
                            </a:moveTo>
                            <a:cubicBezTo>
                              <a:pt x="81" y="10"/>
                              <a:pt x="129" y="0"/>
                              <a:pt x="184" y="53"/>
                            </a:cubicBezTo>
                            <a:cubicBezTo>
                              <a:pt x="215" y="148"/>
                              <a:pt x="210" y="104"/>
                              <a:pt x="210" y="184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4363" name="Freeform 69"/>
                    <p:cNvSpPr>
                      <a:spLocks noChangeArrowheads="1"/>
                    </p:cNvSpPr>
                    <p:nvPr/>
                  </p:nvSpPr>
                  <p:spPr bwMode="auto">
                    <a:xfrm rot="-3780000">
                      <a:off x="1642" y="1046"/>
                      <a:ext cx="175" cy="161"/>
                    </a:xfrm>
                    <a:custGeom>
                      <a:avLst/>
                      <a:gdLst>
                        <a:gd name="T0" fmla="*/ 0 w 210"/>
                        <a:gd name="T1" fmla="*/ 290 h 290"/>
                        <a:gd name="T2" fmla="*/ 157 w 210"/>
                        <a:gd name="T3" fmla="*/ 2 h 290"/>
                        <a:gd name="T4" fmla="*/ 210 w 210"/>
                        <a:gd name="T5" fmla="*/ 2 h 2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0" h="290">
                          <a:moveTo>
                            <a:pt x="0" y="290"/>
                          </a:moveTo>
                          <a:cubicBezTo>
                            <a:pt x="10" y="184"/>
                            <a:pt x="15" y="22"/>
                            <a:pt x="157" y="2"/>
                          </a:cubicBezTo>
                          <a:cubicBezTo>
                            <a:pt x="174" y="0"/>
                            <a:pt x="192" y="2"/>
                            <a:pt x="210" y="2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4364" name="Freeform 70"/>
                  <p:cNvSpPr>
                    <a:spLocks noChangeArrowheads="1"/>
                  </p:cNvSpPr>
                  <p:nvPr/>
                </p:nvSpPr>
                <p:spPr bwMode="auto">
                  <a:xfrm rot="-7980000">
                    <a:off x="1735" y="1282"/>
                    <a:ext cx="97" cy="124"/>
                  </a:xfrm>
                  <a:custGeom>
                    <a:avLst/>
                    <a:gdLst>
                      <a:gd name="T0" fmla="*/ 0 w 210"/>
                      <a:gd name="T1" fmla="*/ 290 h 290"/>
                      <a:gd name="T2" fmla="*/ 157 w 210"/>
                      <a:gd name="T3" fmla="*/ 2 h 290"/>
                      <a:gd name="T4" fmla="*/ 210 w 210"/>
                      <a:gd name="T5" fmla="*/ 2 h 2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0" h="290">
                        <a:moveTo>
                          <a:pt x="0" y="290"/>
                        </a:moveTo>
                        <a:cubicBezTo>
                          <a:pt x="10" y="184"/>
                          <a:pt x="15" y="22"/>
                          <a:pt x="157" y="2"/>
                        </a:cubicBezTo>
                        <a:cubicBezTo>
                          <a:pt x="174" y="0"/>
                          <a:pt x="192" y="2"/>
                          <a:pt x="210" y="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4365" name="Text Box 71"/>
              <p:cNvSpPr txBox="1">
                <a:spLocks noChangeArrowheads="1"/>
              </p:cNvSpPr>
              <p:nvPr/>
            </p:nvSpPr>
            <p:spPr bwMode="auto">
              <a:xfrm>
                <a:off x="4957762" y="1985645"/>
                <a:ext cx="514350" cy="493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4366" name="Text Box 72"/>
              <p:cNvSpPr txBox="1">
                <a:spLocks noChangeArrowheads="1"/>
              </p:cNvSpPr>
              <p:nvPr/>
            </p:nvSpPr>
            <p:spPr bwMode="auto">
              <a:xfrm>
                <a:off x="7343775" y="1985645"/>
                <a:ext cx="504825" cy="493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4367" name="Text Box 73"/>
              <p:cNvSpPr txBox="1">
                <a:spLocks noChangeArrowheads="1"/>
              </p:cNvSpPr>
              <p:nvPr/>
            </p:nvSpPr>
            <p:spPr bwMode="auto">
              <a:xfrm>
                <a:off x="5905500" y="1913890"/>
                <a:ext cx="717550" cy="493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800" i="1">
                    <a:latin typeface="Times New Roman" panose="02020603050405020304" pitchFamily="18" charset="0"/>
                  </a:rPr>
                  <a:t>O</a:t>
                </a:r>
              </a:p>
              <a:p>
                <a:pPr algn="just"/>
                <a:endParaRPr lang="en-US" altLang="zh-CN" sz="28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68" name="Text Box 74"/>
              <p:cNvSpPr txBox="1">
                <a:spLocks noChangeArrowheads="1"/>
              </p:cNvSpPr>
              <p:nvPr/>
            </p:nvSpPr>
            <p:spPr bwMode="auto">
              <a:xfrm>
                <a:off x="5693105" y="2417762"/>
                <a:ext cx="695325" cy="490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14369" name="Text Box 75"/>
              <p:cNvSpPr txBox="1">
                <a:spLocks noChangeArrowheads="1"/>
              </p:cNvSpPr>
              <p:nvPr/>
            </p:nvSpPr>
            <p:spPr bwMode="auto">
              <a:xfrm>
                <a:off x="5869315" y="2913062"/>
                <a:ext cx="534988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14370" name="Text Box 76"/>
              <p:cNvSpPr txBox="1">
                <a:spLocks noChangeArrowheads="1"/>
              </p:cNvSpPr>
              <p:nvPr/>
            </p:nvSpPr>
            <p:spPr bwMode="auto">
              <a:xfrm>
                <a:off x="6153151" y="2881940"/>
                <a:ext cx="625475" cy="414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14371" name="Text Box 77"/>
              <p:cNvSpPr txBox="1">
                <a:spLocks noChangeArrowheads="1"/>
              </p:cNvSpPr>
              <p:nvPr/>
            </p:nvSpPr>
            <p:spPr bwMode="auto">
              <a:xfrm>
                <a:off x="5260975" y="3903980"/>
                <a:ext cx="61277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4372" name="Text Box 79"/>
              <p:cNvSpPr txBox="1">
                <a:spLocks noChangeArrowheads="1"/>
              </p:cNvSpPr>
              <p:nvPr/>
            </p:nvSpPr>
            <p:spPr bwMode="auto">
              <a:xfrm>
                <a:off x="6781800" y="4013835"/>
                <a:ext cx="1112838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B</a:t>
                </a:r>
              </a:p>
              <a:p>
                <a:endParaRPr lang="en-US" altLang="zh-CN" sz="2800" i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4373" name="Text Box 80"/>
            <p:cNvSpPr txBox="1">
              <a:spLocks noChangeArrowheads="1"/>
            </p:cNvSpPr>
            <p:nvPr/>
          </p:nvSpPr>
          <p:spPr bwMode="auto">
            <a:xfrm>
              <a:off x="9115" y="9007"/>
              <a:ext cx="1447" cy="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</a:rPr>
                <a:t>图</a:t>
              </a:r>
              <a:r>
                <a:rPr lang="en-US" altLang="zh-CN" b="1">
                  <a:solidFill>
                    <a:srgbClr val="FF0000"/>
                  </a:solidFill>
                  <a:latin typeface="黑体" panose="02010609060101010101" pitchFamily="49" charset="-122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20512" grpId="0"/>
      <p:bldP spid="3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6" name="文本框 1"/>
          <p:cNvSpPr txBox="1">
            <a:spLocks noChangeArrowheads="1"/>
          </p:cNvSpPr>
          <p:nvPr/>
        </p:nvSpPr>
        <p:spPr bwMode="auto">
          <a:xfrm>
            <a:off x="666751" y="1323975"/>
            <a:ext cx="30003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∠1= ∠2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 1+∠3=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90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, 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 2+∠4=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90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∠ 3=∠4.</a:t>
            </a:r>
          </a:p>
        </p:txBody>
      </p:sp>
      <p:sp>
        <p:nvSpPr>
          <p:cNvPr id="21537" name="文本框 4"/>
          <p:cNvSpPr txBox="1">
            <a:spLocks noChangeArrowheads="1"/>
          </p:cNvSpPr>
          <p:nvPr/>
        </p:nvSpPr>
        <p:spPr bwMode="auto">
          <a:xfrm>
            <a:off x="4487863" y="2165747"/>
            <a:ext cx="4408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同角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等角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的余角相等</a:t>
            </a:r>
            <a:endParaRPr lang="zh-CN" altLang="en-US" sz="2800"/>
          </a:p>
        </p:txBody>
      </p:sp>
      <p:sp>
        <p:nvSpPr>
          <p:cNvPr id="3" name="下箭头 2"/>
          <p:cNvSpPr/>
          <p:nvPr/>
        </p:nvSpPr>
        <p:spPr>
          <a:xfrm rot="16200000">
            <a:off x="3826074" y="2026246"/>
            <a:ext cx="215504" cy="663575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2" name="组合 3"/>
          <p:cNvGrpSpPr/>
          <p:nvPr/>
        </p:nvGrpSpPr>
        <p:grpSpPr bwMode="auto">
          <a:xfrm>
            <a:off x="823278" y="3759995"/>
            <a:ext cx="7709535" cy="756047"/>
            <a:chOff x="1297" y="7895"/>
            <a:chExt cx="12140" cy="1588"/>
          </a:xfrm>
        </p:grpSpPr>
        <p:sp>
          <p:nvSpPr>
            <p:cNvPr id="6" name="圆角矩形 5"/>
            <p:cNvSpPr/>
            <p:nvPr/>
          </p:nvSpPr>
          <p:spPr>
            <a:xfrm>
              <a:off x="1303" y="7895"/>
              <a:ext cx="12134" cy="1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5366" name="文本框 3"/>
            <p:cNvSpPr txBox="1">
              <a:spLocks noChangeArrowheads="1"/>
            </p:cNvSpPr>
            <p:nvPr/>
          </p:nvSpPr>
          <p:spPr bwMode="auto">
            <a:xfrm>
              <a:off x="1297" y="8269"/>
              <a:ext cx="12140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100" b="1" dirty="0">
                  <a:solidFill>
                    <a:srgbClr val="0070C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归纳总结：</a:t>
              </a: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同角</a:t>
              </a:r>
              <a:r>
                <a:rPr lang="en-US" altLang="zh-CN" sz="2100" dirty="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(</a:t>
              </a: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等角</a:t>
              </a:r>
              <a:r>
                <a:rPr lang="en-US" altLang="zh-CN" sz="2100" dirty="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)</a:t>
              </a: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的补角相等，同角</a:t>
              </a:r>
              <a:r>
                <a:rPr lang="en-US" altLang="zh-CN" sz="2100" dirty="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(</a:t>
              </a: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等角</a:t>
              </a:r>
              <a:r>
                <a:rPr lang="en-US" altLang="zh-CN" sz="2100" dirty="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)</a:t>
              </a:r>
              <a:r>
                <a:rPr lang="zh-CN" altLang="en-US" sz="2100" dirty="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的余角相等</a:t>
              </a:r>
              <a:r>
                <a:rPr lang="en-US" altLang="zh-CN" sz="2100" dirty="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</a:p>
          </p:txBody>
        </p:sp>
      </p:grpSp>
      <p:grpSp>
        <p:nvGrpSpPr>
          <p:cNvPr id="4" name="组合 7"/>
          <p:cNvGrpSpPr/>
          <p:nvPr/>
        </p:nvGrpSpPr>
        <p:grpSpPr bwMode="auto">
          <a:xfrm>
            <a:off x="4729163" y="248841"/>
            <a:ext cx="3681412" cy="2043113"/>
            <a:chOff x="7447" y="5061"/>
            <a:chExt cx="5797" cy="4292"/>
          </a:xfrm>
        </p:grpSpPr>
        <p:sp>
          <p:nvSpPr>
            <p:cNvPr id="15368" name="Text Box 78"/>
            <p:cNvSpPr txBox="1">
              <a:spLocks noChangeArrowheads="1"/>
            </p:cNvSpPr>
            <p:nvPr/>
          </p:nvSpPr>
          <p:spPr bwMode="auto">
            <a:xfrm>
              <a:off x="9601" y="8120"/>
              <a:ext cx="1402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6472" tIns="33236" rIns="66472" bIns="33236"/>
            <a:lstStyle/>
            <a:p>
              <a:pPr algn="just"/>
              <a:r>
                <a:rPr lang="en-US" altLang="zh-CN" sz="2800" i="1">
                  <a:latin typeface="Times New Roman" panose="02020603050405020304" pitchFamily="18" charset="0"/>
                </a:rPr>
                <a:t>N</a:t>
              </a:r>
            </a:p>
          </p:txBody>
        </p:sp>
        <p:grpSp>
          <p:nvGrpSpPr>
            <p:cNvPr id="15369" name="组合 44"/>
            <p:cNvGrpSpPr/>
            <p:nvPr/>
          </p:nvGrpSpPr>
          <p:grpSpPr bwMode="auto">
            <a:xfrm>
              <a:off x="7447" y="5061"/>
              <a:ext cx="5797" cy="3962"/>
              <a:chOff x="4800600" y="1913890"/>
              <a:chExt cx="3681413" cy="2515870"/>
            </a:xfrm>
          </p:grpSpPr>
          <p:sp>
            <p:nvSpPr>
              <p:cNvPr id="15370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4800600" y="2232025"/>
                <a:ext cx="3681413" cy="2074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1" name="Text Box 51"/>
              <p:cNvSpPr txBox="1">
                <a:spLocks noChangeArrowheads="1"/>
              </p:cNvSpPr>
              <p:nvPr/>
            </p:nvSpPr>
            <p:spPr bwMode="auto">
              <a:xfrm>
                <a:off x="6242050" y="2413000"/>
                <a:ext cx="890588" cy="414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solidFill>
                      <a:srgbClr val="000000"/>
                    </a:solidFill>
                    <a:latin typeface="黑体" panose="02010609060101010101" pitchFamily="49" charset="-122"/>
                  </a:rPr>
                  <a:t> </a:t>
                </a:r>
                <a:r>
                  <a:rPr lang="en-US" altLang="zh-CN" b="1">
                    <a:latin typeface="黑体" panose="02010609060101010101" pitchFamily="49" charset="-122"/>
                  </a:rPr>
                  <a:t>2</a:t>
                </a:r>
              </a:p>
            </p:txBody>
          </p:sp>
          <p:grpSp>
            <p:nvGrpSpPr>
              <p:cNvPr id="15372" name="Group 52"/>
              <p:cNvGrpSpPr/>
              <p:nvPr/>
            </p:nvGrpSpPr>
            <p:grpSpPr bwMode="auto">
              <a:xfrm>
                <a:off x="4962525" y="2417762"/>
                <a:ext cx="2554288" cy="1643062"/>
                <a:chOff x="930" y="1026"/>
                <a:chExt cx="1995" cy="1179"/>
              </a:xfrm>
            </p:grpSpPr>
            <p:sp>
              <p:nvSpPr>
                <p:cNvPr id="15373" name="Freeform 53"/>
                <p:cNvSpPr>
                  <a:spLocks noChangeArrowheads="1"/>
                </p:cNvSpPr>
                <p:nvPr/>
              </p:nvSpPr>
              <p:spPr bwMode="auto">
                <a:xfrm rot="-7980000">
                  <a:off x="1896" y="1269"/>
                  <a:ext cx="97" cy="124"/>
                </a:xfrm>
                <a:custGeom>
                  <a:avLst/>
                  <a:gdLst>
                    <a:gd name="T0" fmla="*/ 0 w 210"/>
                    <a:gd name="T1" fmla="*/ 290 h 290"/>
                    <a:gd name="T2" fmla="*/ 157 w 210"/>
                    <a:gd name="T3" fmla="*/ 2 h 290"/>
                    <a:gd name="T4" fmla="*/ 210 w 210"/>
                    <a:gd name="T5" fmla="*/ 2 h 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0" h="290">
                      <a:moveTo>
                        <a:pt x="0" y="290"/>
                      </a:moveTo>
                      <a:cubicBezTo>
                        <a:pt x="10" y="184"/>
                        <a:pt x="15" y="22"/>
                        <a:pt x="157" y="2"/>
                      </a:cubicBezTo>
                      <a:cubicBezTo>
                        <a:pt x="174" y="0"/>
                        <a:pt x="192" y="2"/>
                        <a:pt x="210" y="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5374" name="Group 54"/>
                <p:cNvGrpSpPr/>
                <p:nvPr/>
              </p:nvGrpSpPr>
              <p:grpSpPr bwMode="auto">
                <a:xfrm>
                  <a:off x="930" y="1026"/>
                  <a:ext cx="1995" cy="1179"/>
                  <a:chOff x="930" y="1026"/>
                  <a:chExt cx="1995" cy="1179"/>
                </a:xfrm>
              </p:grpSpPr>
              <p:grpSp>
                <p:nvGrpSpPr>
                  <p:cNvPr id="15375" name="Group 55"/>
                  <p:cNvGrpSpPr/>
                  <p:nvPr/>
                </p:nvGrpSpPr>
                <p:grpSpPr bwMode="auto">
                  <a:xfrm>
                    <a:off x="930" y="1026"/>
                    <a:ext cx="1995" cy="1179"/>
                    <a:chOff x="930" y="1026"/>
                    <a:chExt cx="1995" cy="1179"/>
                  </a:xfrm>
                </p:grpSpPr>
                <p:grpSp>
                  <p:nvGrpSpPr>
                    <p:cNvPr id="15376" name="Group 56"/>
                    <p:cNvGrpSpPr/>
                    <p:nvPr/>
                  </p:nvGrpSpPr>
                  <p:grpSpPr bwMode="auto">
                    <a:xfrm>
                      <a:off x="930" y="1026"/>
                      <a:ext cx="1995" cy="1179"/>
                      <a:chOff x="930" y="1026"/>
                      <a:chExt cx="1995" cy="1179"/>
                    </a:xfrm>
                  </p:grpSpPr>
                  <p:grpSp>
                    <p:nvGrpSpPr>
                      <p:cNvPr id="15377" name="Group 57"/>
                      <p:cNvGrpSpPr/>
                      <p:nvPr/>
                    </p:nvGrpSpPr>
                    <p:grpSpPr bwMode="auto">
                      <a:xfrm>
                        <a:off x="930" y="1026"/>
                        <a:ext cx="1995" cy="1179"/>
                        <a:chOff x="930" y="1026"/>
                        <a:chExt cx="1995" cy="1179"/>
                      </a:xfrm>
                    </p:grpSpPr>
                    <p:grpSp>
                      <p:nvGrpSpPr>
                        <p:cNvPr id="15378" name="Group 58"/>
                        <p:cNvGrpSpPr/>
                        <p:nvPr/>
                      </p:nvGrpSpPr>
                      <p:grpSpPr bwMode="auto">
                        <a:xfrm>
                          <a:off x="930" y="1026"/>
                          <a:ext cx="1995" cy="1179"/>
                          <a:chOff x="930" y="1026"/>
                          <a:chExt cx="1995" cy="1179"/>
                        </a:xfrm>
                      </p:grpSpPr>
                      <p:grpSp>
                        <p:nvGrpSpPr>
                          <p:cNvPr id="15379" name="Group 59"/>
                          <p:cNvGrpSpPr/>
                          <p:nvPr/>
                        </p:nvGrpSpPr>
                        <p:grpSpPr bwMode="auto">
                          <a:xfrm>
                            <a:off x="930" y="1026"/>
                            <a:ext cx="1995" cy="1179"/>
                            <a:chOff x="930" y="1026"/>
                            <a:chExt cx="1995" cy="1179"/>
                          </a:xfrm>
                        </p:grpSpPr>
                        <p:grpSp>
                          <p:nvGrpSpPr>
                            <p:cNvPr id="15380" name="Group 60"/>
                            <p:cNvGrpSpPr/>
                            <p:nvPr/>
                          </p:nvGrpSpPr>
                          <p:grpSpPr bwMode="auto">
                            <a:xfrm>
                              <a:off x="930" y="1026"/>
                              <a:ext cx="1995" cy="1179"/>
                              <a:chOff x="930" y="1026"/>
                              <a:chExt cx="1995" cy="1179"/>
                            </a:xfrm>
                          </p:grpSpPr>
                          <p:sp>
                            <p:nvSpPr>
                              <p:cNvPr id="15381" name="Line 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30" y="1026"/>
                                <a:ext cx="1995" cy="0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  <p:sp>
                            <p:nvSpPr>
                              <p:cNvPr id="15382" name="Line 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82" y="1026"/>
                                <a:ext cx="0" cy="1179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</p:grpSp>
                        <p:sp>
                          <p:nvSpPr>
                            <p:cNvPr id="15383" name="Line 6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1338" y="1026"/>
                              <a:ext cx="544" cy="1089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15384" name="Line 6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82" y="1026"/>
                            <a:ext cx="544" cy="113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15385" name="Group 65"/>
                        <p:cNvGrpSpPr/>
                        <p:nvPr/>
                      </p:nvGrpSpPr>
                      <p:grpSpPr bwMode="auto">
                        <a:xfrm rot="10800000">
                          <a:off x="1791" y="1026"/>
                          <a:ext cx="90" cy="136"/>
                          <a:chOff x="1202" y="2244"/>
                          <a:chExt cx="90" cy="91"/>
                        </a:xfrm>
                      </p:grpSpPr>
                      <p:sp>
                        <p:nvSpPr>
                          <p:cNvPr id="15386" name="Line 6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02" y="2251"/>
                            <a:ext cx="90" cy="0"/>
                          </a:xfrm>
                          <a:prstGeom prst="line">
                            <a:avLst/>
                          </a:prstGeom>
                          <a:noFill/>
                          <a:ln w="31750">
                            <a:solidFill>
                              <a:srgbClr val="000000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5387" name="Line 6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92" y="2244"/>
                            <a:ext cx="0" cy="91"/>
                          </a:xfrm>
                          <a:prstGeom prst="line">
                            <a:avLst/>
                          </a:prstGeom>
                          <a:noFill/>
                          <a:ln w="31750">
                            <a:solidFill>
                              <a:srgbClr val="000000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  <p:sp>
                    <p:nvSpPr>
                      <p:cNvPr id="15388" name="Freeform 68"/>
                      <p:cNvSpPr>
                        <a:spLocks noChangeArrowheads="1"/>
                      </p:cNvSpPr>
                      <p:nvPr/>
                    </p:nvSpPr>
                    <p:spPr bwMode="auto">
                      <a:xfrm rot="5700000">
                        <a:off x="1930" y="1069"/>
                        <a:ext cx="176" cy="90"/>
                      </a:xfrm>
                      <a:custGeom>
                        <a:avLst/>
                        <a:gdLst>
                          <a:gd name="T0" fmla="*/ 0 w 215"/>
                          <a:gd name="T1" fmla="*/ 1 h 184"/>
                          <a:gd name="T2" fmla="*/ 184 w 215"/>
                          <a:gd name="T3" fmla="*/ 53 h 184"/>
                          <a:gd name="T4" fmla="*/ 210 w 215"/>
                          <a:gd name="T5" fmla="*/ 184 h 18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5" h="184">
                            <a:moveTo>
                              <a:pt x="0" y="1"/>
                            </a:moveTo>
                            <a:cubicBezTo>
                              <a:pt x="81" y="10"/>
                              <a:pt x="129" y="0"/>
                              <a:pt x="184" y="53"/>
                            </a:cubicBezTo>
                            <a:cubicBezTo>
                              <a:pt x="215" y="148"/>
                              <a:pt x="210" y="104"/>
                              <a:pt x="210" y="184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5389" name="Freeform 69"/>
                    <p:cNvSpPr>
                      <a:spLocks noChangeArrowheads="1"/>
                    </p:cNvSpPr>
                    <p:nvPr/>
                  </p:nvSpPr>
                  <p:spPr bwMode="auto">
                    <a:xfrm rot="-3780000">
                      <a:off x="1642" y="1046"/>
                      <a:ext cx="175" cy="161"/>
                    </a:xfrm>
                    <a:custGeom>
                      <a:avLst/>
                      <a:gdLst>
                        <a:gd name="T0" fmla="*/ 0 w 210"/>
                        <a:gd name="T1" fmla="*/ 290 h 290"/>
                        <a:gd name="T2" fmla="*/ 157 w 210"/>
                        <a:gd name="T3" fmla="*/ 2 h 290"/>
                        <a:gd name="T4" fmla="*/ 210 w 210"/>
                        <a:gd name="T5" fmla="*/ 2 h 2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0" h="290">
                          <a:moveTo>
                            <a:pt x="0" y="290"/>
                          </a:moveTo>
                          <a:cubicBezTo>
                            <a:pt x="10" y="184"/>
                            <a:pt x="15" y="22"/>
                            <a:pt x="157" y="2"/>
                          </a:cubicBezTo>
                          <a:cubicBezTo>
                            <a:pt x="174" y="0"/>
                            <a:pt x="192" y="2"/>
                            <a:pt x="210" y="2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390" name="Freeform 70"/>
                  <p:cNvSpPr>
                    <a:spLocks noChangeArrowheads="1"/>
                  </p:cNvSpPr>
                  <p:nvPr/>
                </p:nvSpPr>
                <p:spPr bwMode="auto">
                  <a:xfrm rot="-7980000">
                    <a:off x="1735" y="1282"/>
                    <a:ext cx="97" cy="124"/>
                  </a:xfrm>
                  <a:custGeom>
                    <a:avLst/>
                    <a:gdLst>
                      <a:gd name="T0" fmla="*/ 0 w 210"/>
                      <a:gd name="T1" fmla="*/ 290 h 290"/>
                      <a:gd name="T2" fmla="*/ 157 w 210"/>
                      <a:gd name="T3" fmla="*/ 2 h 290"/>
                      <a:gd name="T4" fmla="*/ 210 w 210"/>
                      <a:gd name="T5" fmla="*/ 2 h 2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0" h="290">
                        <a:moveTo>
                          <a:pt x="0" y="290"/>
                        </a:moveTo>
                        <a:cubicBezTo>
                          <a:pt x="10" y="184"/>
                          <a:pt x="15" y="22"/>
                          <a:pt x="157" y="2"/>
                        </a:cubicBezTo>
                        <a:cubicBezTo>
                          <a:pt x="174" y="0"/>
                          <a:pt x="192" y="2"/>
                          <a:pt x="210" y="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5391" name="Text Box 71"/>
              <p:cNvSpPr txBox="1">
                <a:spLocks noChangeArrowheads="1"/>
              </p:cNvSpPr>
              <p:nvPr/>
            </p:nvSpPr>
            <p:spPr bwMode="auto">
              <a:xfrm>
                <a:off x="4957762" y="1985645"/>
                <a:ext cx="514350" cy="493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5392" name="Text Box 72"/>
              <p:cNvSpPr txBox="1">
                <a:spLocks noChangeArrowheads="1"/>
              </p:cNvSpPr>
              <p:nvPr/>
            </p:nvSpPr>
            <p:spPr bwMode="auto">
              <a:xfrm>
                <a:off x="7343775" y="1985645"/>
                <a:ext cx="504825" cy="493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5393" name="Text Box 73"/>
              <p:cNvSpPr txBox="1">
                <a:spLocks noChangeArrowheads="1"/>
              </p:cNvSpPr>
              <p:nvPr/>
            </p:nvSpPr>
            <p:spPr bwMode="auto">
              <a:xfrm>
                <a:off x="5905500" y="1913890"/>
                <a:ext cx="717550" cy="493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800" i="1">
                    <a:latin typeface="Times New Roman" panose="02020603050405020304" pitchFamily="18" charset="0"/>
                  </a:rPr>
                  <a:t>O</a:t>
                </a:r>
              </a:p>
              <a:p>
                <a:pPr algn="just"/>
                <a:endParaRPr lang="en-US" altLang="zh-CN" sz="28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94" name="Text Box 74"/>
              <p:cNvSpPr txBox="1">
                <a:spLocks noChangeArrowheads="1"/>
              </p:cNvSpPr>
              <p:nvPr/>
            </p:nvSpPr>
            <p:spPr bwMode="auto">
              <a:xfrm>
                <a:off x="5693105" y="2417762"/>
                <a:ext cx="695325" cy="490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15395" name="Text Box 75"/>
              <p:cNvSpPr txBox="1">
                <a:spLocks noChangeArrowheads="1"/>
              </p:cNvSpPr>
              <p:nvPr/>
            </p:nvSpPr>
            <p:spPr bwMode="auto">
              <a:xfrm>
                <a:off x="5869315" y="2913062"/>
                <a:ext cx="534988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15396" name="Text Box 76"/>
              <p:cNvSpPr txBox="1">
                <a:spLocks noChangeArrowheads="1"/>
              </p:cNvSpPr>
              <p:nvPr/>
            </p:nvSpPr>
            <p:spPr bwMode="auto">
              <a:xfrm>
                <a:off x="6153151" y="2881940"/>
                <a:ext cx="625475" cy="414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15397" name="Text Box 77"/>
              <p:cNvSpPr txBox="1">
                <a:spLocks noChangeArrowheads="1"/>
              </p:cNvSpPr>
              <p:nvPr/>
            </p:nvSpPr>
            <p:spPr bwMode="auto">
              <a:xfrm>
                <a:off x="5260975" y="3903980"/>
                <a:ext cx="61277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5398" name="Text Box 79"/>
              <p:cNvSpPr txBox="1">
                <a:spLocks noChangeArrowheads="1"/>
              </p:cNvSpPr>
              <p:nvPr/>
            </p:nvSpPr>
            <p:spPr bwMode="auto">
              <a:xfrm>
                <a:off x="6781800" y="4013835"/>
                <a:ext cx="1112838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6472" tIns="33236" rIns="66472" bIns="33236"/>
              <a:lstStyle/>
              <a:p>
                <a:pPr algn="just"/>
                <a:r>
                  <a:rPr lang="en-US" altLang="zh-CN" sz="2800" i="1">
                    <a:latin typeface="Times New Roman" panose="02020603050405020304" pitchFamily="18" charset="0"/>
                  </a:rPr>
                  <a:t>B</a:t>
                </a:r>
              </a:p>
              <a:p>
                <a:endParaRPr lang="en-US" altLang="zh-CN" sz="2800" i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399" name="Text Box 80"/>
            <p:cNvSpPr txBox="1">
              <a:spLocks noChangeArrowheads="1"/>
            </p:cNvSpPr>
            <p:nvPr/>
          </p:nvSpPr>
          <p:spPr bwMode="auto">
            <a:xfrm>
              <a:off x="9115" y="8668"/>
              <a:ext cx="1447" cy="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</a:rPr>
                <a:t>图</a:t>
              </a:r>
              <a:r>
                <a:rPr lang="en-US" altLang="zh-CN" b="1">
                  <a:solidFill>
                    <a:srgbClr val="FF0000"/>
                  </a:solidFill>
                  <a:latin typeface="黑体" panose="02010609060101010101" pitchFamily="49" charset="-122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6" grpId="0"/>
      <p:bldP spid="21537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100"/>
          <p:cNvSpPr txBox="1">
            <a:spLocks noChangeArrowheads="1"/>
          </p:cNvSpPr>
          <p:nvPr/>
        </p:nvSpPr>
        <p:spPr bwMode="auto">
          <a:xfrm>
            <a:off x="168275" y="456190"/>
            <a:ext cx="8401050" cy="137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如图，已知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内部，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90°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分别是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的平分线，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COM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互补，求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BON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的度数．</a:t>
            </a:r>
          </a:p>
        </p:txBody>
      </p:sp>
      <p:pic>
        <p:nvPicPr>
          <p:cNvPr id="16386" name="图片 -21474826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43513" y="1835735"/>
            <a:ext cx="3535362" cy="145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3" name="文本框 3"/>
          <p:cNvSpPr txBox="1">
            <a:spLocks noChangeArrowheads="1"/>
          </p:cNvSpPr>
          <p:nvPr/>
        </p:nvSpPr>
        <p:spPr bwMode="auto">
          <a:xfrm>
            <a:off x="445642" y="2283718"/>
            <a:ext cx="8375650" cy="21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COM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互补，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所以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COM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180°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即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BOM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180°.</a:t>
            </a:r>
          </a:p>
          <a:p>
            <a:pPr>
              <a:lnSpc>
                <a:spcPct val="14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90°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所以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BOM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90°.</a:t>
            </a:r>
            <a:endParaRPr lang="zh-CN" altLang="en-US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500064" y="482204"/>
            <a:ext cx="744537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charRg st="16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3">
                                            <p:txEl>
                                              <p:charRg st="16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charRg st="37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3">
                                            <p:txEl>
                                              <p:charRg st="37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charRg st="63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3">
                                            <p:txEl>
                                              <p:charRg st="63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charRg st="78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3">
                                            <p:txEl>
                                              <p:charRg st="78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-21474826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18126" y="3178969"/>
            <a:ext cx="3535363" cy="145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" name="组合 49"/>
          <p:cNvGrpSpPr/>
          <p:nvPr/>
        </p:nvGrpSpPr>
        <p:grpSpPr bwMode="auto">
          <a:xfrm>
            <a:off x="426403" y="428626"/>
            <a:ext cx="8375650" cy="5521483"/>
            <a:chOff x="672" y="900"/>
            <a:chExt cx="13190" cy="11595"/>
          </a:xfrm>
        </p:grpSpPr>
        <p:grpSp>
          <p:nvGrpSpPr>
            <p:cNvPr id="17411" name="组合 34"/>
            <p:cNvGrpSpPr/>
            <p:nvPr/>
          </p:nvGrpSpPr>
          <p:grpSpPr bwMode="auto">
            <a:xfrm>
              <a:off x="672" y="900"/>
              <a:ext cx="13190" cy="11595"/>
              <a:chOff x="672" y="900"/>
              <a:chExt cx="13190" cy="11595"/>
            </a:xfrm>
          </p:grpSpPr>
          <p:sp>
            <p:nvSpPr>
              <p:cNvPr id="17412" name="文本框 3"/>
              <p:cNvSpPr txBox="1">
                <a:spLocks noChangeArrowheads="1"/>
              </p:cNvSpPr>
              <p:nvPr/>
            </p:nvSpPr>
            <p:spPr bwMode="auto">
              <a:xfrm>
                <a:off x="672" y="900"/>
                <a:ext cx="13190" cy="11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zh-CN" alt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因为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OM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是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AOB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的平分线，</a:t>
                </a:r>
              </a:p>
              <a:p>
                <a:pPr>
                  <a:lnSpc>
                    <a:spcPct val="140000"/>
                  </a:lnSpc>
                </a:pP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所以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BOM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  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AOB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，即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AOB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＋  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AOB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90°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，解得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AOB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60°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，</a:t>
                </a:r>
              </a:p>
              <a:p>
                <a:pPr>
                  <a:lnSpc>
                    <a:spcPct val="140000"/>
                  </a:lnSpc>
                </a:pP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因为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AOC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BOC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＋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AOB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90°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＋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60°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150°.</a:t>
                </a:r>
              </a:p>
              <a:p>
                <a:pPr>
                  <a:lnSpc>
                    <a:spcPct val="140000"/>
                  </a:lnSpc>
                </a:pPr>
                <a:r>
                  <a:rPr lang="zh-CN" alt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所以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ON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平分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AOC</a:t>
                </a:r>
                <a:r>
                  <a:rPr lang="zh-CN" alt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，</a:t>
                </a:r>
              </a:p>
              <a:p>
                <a:pPr>
                  <a:lnSpc>
                    <a:spcPct val="140000"/>
                  </a:lnSpc>
                </a:pPr>
                <a:r>
                  <a:rPr lang="zh-CN" alt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所以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AON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   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AOC 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   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×150°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75°.</a:t>
                </a:r>
              </a:p>
              <a:p>
                <a:pPr>
                  <a:lnSpc>
                    <a:spcPct val="140000"/>
                  </a:lnSpc>
                </a:pP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由角的和差，</a:t>
                </a:r>
              </a:p>
              <a:p>
                <a:pPr>
                  <a:lnSpc>
                    <a:spcPct val="140000"/>
                  </a:lnSpc>
                </a:pP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所以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BON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AON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－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AOB</a:t>
                </a:r>
              </a:p>
              <a:p>
                <a:pPr>
                  <a:lnSpc>
                    <a:spcPct val="140000"/>
                  </a:lnSpc>
                </a:pPr>
                <a:r>
                  <a:rPr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                    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75°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－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60°</a:t>
                </a:r>
                <a:r>
                  <a:rPr lang="zh-CN" altLang="en-US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15°.</a:t>
                </a:r>
                <a:endPara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pSp>
            <p:nvGrpSpPr>
              <p:cNvPr id="17413" name="组合 20"/>
              <p:cNvGrpSpPr/>
              <p:nvPr/>
            </p:nvGrpSpPr>
            <p:grpSpPr bwMode="auto">
              <a:xfrm>
                <a:off x="4245" y="1757"/>
                <a:ext cx="817" cy="1794"/>
                <a:chOff x="11331" y="4820"/>
                <a:chExt cx="817" cy="1795"/>
              </a:xfrm>
            </p:grpSpPr>
            <p:sp>
              <p:nvSpPr>
                <p:cNvPr id="17414" name="文本框 21"/>
                <p:cNvSpPr txBox="1">
                  <a:spLocks noChangeArrowheads="1"/>
                </p:cNvSpPr>
                <p:nvPr/>
              </p:nvSpPr>
              <p:spPr bwMode="auto">
                <a:xfrm>
                  <a:off x="11372" y="4820"/>
                  <a:ext cx="776" cy="10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11331" y="5546"/>
                  <a:ext cx="633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416" name="文本框 23"/>
                <p:cNvSpPr txBox="1">
                  <a:spLocks noChangeArrowheads="1"/>
                </p:cNvSpPr>
                <p:nvPr/>
              </p:nvSpPr>
              <p:spPr bwMode="auto">
                <a:xfrm>
                  <a:off x="11372" y="5516"/>
                  <a:ext cx="620" cy="10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17417" name="组合 1"/>
              <p:cNvGrpSpPr/>
              <p:nvPr/>
            </p:nvGrpSpPr>
            <p:grpSpPr bwMode="auto">
              <a:xfrm>
                <a:off x="9763" y="1736"/>
                <a:ext cx="817" cy="1794"/>
                <a:chOff x="11331" y="4820"/>
                <a:chExt cx="817" cy="1795"/>
              </a:xfrm>
            </p:grpSpPr>
            <p:sp>
              <p:nvSpPr>
                <p:cNvPr id="17418" name="文本框 21"/>
                <p:cNvSpPr txBox="1">
                  <a:spLocks noChangeArrowheads="1"/>
                </p:cNvSpPr>
                <p:nvPr/>
              </p:nvSpPr>
              <p:spPr bwMode="auto">
                <a:xfrm>
                  <a:off x="11372" y="4820"/>
                  <a:ext cx="776" cy="10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cxnSp>
              <p:nvCxnSpPr>
                <p:cNvPr id="4" name="直接连接符 3"/>
                <p:cNvCxnSpPr/>
                <p:nvPr/>
              </p:nvCxnSpPr>
              <p:spPr>
                <a:xfrm>
                  <a:off x="11331" y="5545"/>
                  <a:ext cx="632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420" name="文本框 23"/>
                <p:cNvSpPr txBox="1">
                  <a:spLocks noChangeArrowheads="1"/>
                </p:cNvSpPr>
                <p:nvPr/>
              </p:nvSpPr>
              <p:spPr bwMode="auto">
                <a:xfrm>
                  <a:off x="11372" y="5516"/>
                  <a:ext cx="620" cy="10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  <p:grpSp>
          <p:nvGrpSpPr>
            <p:cNvPr id="17421" name="组合 5"/>
            <p:cNvGrpSpPr/>
            <p:nvPr/>
          </p:nvGrpSpPr>
          <p:grpSpPr bwMode="auto">
            <a:xfrm>
              <a:off x="4285" y="5455"/>
              <a:ext cx="818" cy="1794"/>
              <a:chOff x="11330" y="4820"/>
              <a:chExt cx="818" cy="1795"/>
            </a:xfrm>
          </p:grpSpPr>
          <p:sp>
            <p:nvSpPr>
              <p:cNvPr id="17422" name="文本框 21"/>
              <p:cNvSpPr txBox="1">
                <a:spLocks noChangeArrowheads="1"/>
              </p:cNvSpPr>
              <p:nvPr/>
            </p:nvSpPr>
            <p:spPr bwMode="auto">
              <a:xfrm>
                <a:off x="11372" y="4820"/>
                <a:ext cx="776" cy="1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cxnSp>
            <p:nvCxnSpPr>
              <p:cNvPr id="9" name="直接连接符 8"/>
              <p:cNvCxnSpPr/>
              <p:nvPr/>
            </p:nvCxnSpPr>
            <p:spPr>
              <a:xfrm>
                <a:off x="11330" y="5546"/>
                <a:ext cx="63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24" name="文本框 23"/>
              <p:cNvSpPr txBox="1">
                <a:spLocks noChangeArrowheads="1"/>
              </p:cNvSpPr>
              <p:nvPr/>
            </p:nvSpPr>
            <p:spPr bwMode="auto">
              <a:xfrm>
                <a:off x="11372" y="5516"/>
                <a:ext cx="620" cy="1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17425" name="组合 10"/>
            <p:cNvGrpSpPr/>
            <p:nvPr/>
          </p:nvGrpSpPr>
          <p:grpSpPr bwMode="auto">
            <a:xfrm>
              <a:off x="7378" y="5455"/>
              <a:ext cx="818" cy="1794"/>
              <a:chOff x="11330" y="4820"/>
              <a:chExt cx="818" cy="1795"/>
            </a:xfrm>
          </p:grpSpPr>
          <p:sp>
            <p:nvSpPr>
              <p:cNvPr id="17426" name="文本框 21"/>
              <p:cNvSpPr txBox="1">
                <a:spLocks noChangeArrowheads="1"/>
              </p:cNvSpPr>
              <p:nvPr/>
            </p:nvSpPr>
            <p:spPr bwMode="auto">
              <a:xfrm>
                <a:off x="11372" y="4820"/>
                <a:ext cx="776" cy="1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11330" y="5546"/>
                <a:ext cx="632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28" name="文本框 23"/>
              <p:cNvSpPr txBox="1">
                <a:spLocks noChangeArrowheads="1"/>
              </p:cNvSpPr>
              <p:nvPr/>
            </p:nvSpPr>
            <p:spPr bwMode="auto">
              <a:xfrm>
                <a:off x="11372" y="5516"/>
                <a:ext cx="620" cy="1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98526" y="735807"/>
            <a:ext cx="7700963" cy="3294460"/>
          </a:xfrm>
        </p:spPr>
        <p:txBody>
          <a:bodyPr/>
          <a:lstStyle/>
          <a:p>
            <a:pPr algn="l" eaLnBrk="1" hangingPunct="1">
              <a:lnSpc>
                <a:spcPct val="140000"/>
              </a:lnSpc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下列说法中，正确的有（　  ）</a:t>
            </a:r>
            <a:b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① 对顶角相等</a:t>
            </a:r>
            <a:b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②相等的角是对顶角</a:t>
            </a:r>
            <a:b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③不是对顶角的两个角就不相等</a:t>
            </a:r>
            <a:b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④不相等的角不是对顶角</a:t>
            </a:r>
            <a:b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       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      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       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289550" y="1113235"/>
            <a:ext cx="7191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058864" y="1501378"/>
            <a:ext cx="7191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152525" y="2799160"/>
            <a:ext cx="719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194568" grpId="0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5"/>
          <p:cNvSpPr>
            <a:spLocks noChangeArrowheads="1"/>
          </p:cNvSpPr>
          <p:nvPr/>
        </p:nvSpPr>
        <p:spPr bwMode="auto">
          <a:xfrm>
            <a:off x="530226" y="708423"/>
            <a:ext cx="8081963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判断下列各图中∠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和∠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是否为对顶角，并说明</a:t>
            </a: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   理由？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58" name="Line 6"/>
          <p:cNvSpPr>
            <a:spLocks noChangeShapeType="1"/>
          </p:cNvSpPr>
          <p:nvPr/>
        </p:nvSpPr>
        <p:spPr bwMode="auto">
          <a:xfrm>
            <a:off x="1127126" y="1995488"/>
            <a:ext cx="1800225" cy="1191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59" name="Line 7"/>
          <p:cNvSpPr>
            <a:spLocks noChangeShapeType="1"/>
          </p:cNvSpPr>
          <p:nvPr/>
        </p:nvSpPr>
        <p:spPr bwMode="auto">
          <a:xfrm>
            <a:off x="4945063" y="1943100"/>
            <a:ext cx="2303462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0" name="Line 8"/>
          <p:cNvSpPr>
            <a:spLocks noChangeShapeType="1"/>
          </p:cNvSpPr>
          <p:nvPr/>
        </p:nvSpPr>
        <p:spPr bwMode="auto">
          <a:xfrm>
            <a:off x="1200151" y="3238500"/>
            <a:ext cx="1800225" cy="1191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1" name="Line 9"/>
          <p:cNvSpPr>
            <a:spLocks noChangeShapeType="1"/>
          </p:cNvSpPr>
          <p:nvPr/>
        </p:nvSpPr>
        <p:spPr bwMode="auto">
          <a:xfrm>
            <a:off x="4945063" y="3238500"/>
            <a:ext cx="2303462" cy="1191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2" name="Line 10"/>
          <p:cNvSpPr>
            <a:spLocks noChangeShapeType="1"/>
          </p:cNvSpPr>
          <p:nvPr/>
        </p:nvSpPr>
        <p:spPr bwMode="auto">
          <a:xfrm>
            <a:off x="1200151" y="4264819"/>
            <a:ext cx="1871663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5087939" y="3831431"/>
            <a:ext cx="865187" cy="32385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Line 12"/>
          <p:cNvSpPr>
            <a:spLocks noChangeShapeType="1"/>
          </p:cNvSpPr>
          <p:nvPr/>
        </p:nvSpPr>
        <p:spPr bwMode="auto">
          <a:xfrm>
            <a:off x="1127125" y="1619250"/>
            <a:ext cx="649288" cy="376238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Line 13"/>
          <p:cNvSpPr>
            <a:spLocks noChangeShapeType="1"/>
          </p:cNvSpPr>
          <p:nvPr/>
        </p:nvSpPr>
        <p:spPr bwMode="auto">
          <a:xfrm>
            <a:off x="2208213" y="1995487"/>
            <a:ext cx="647700" cy="271463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6" name="Line 14"/>
          <p:cNvSpPr>
            <a:spLocks noChangeShapeType="1"/>
          </p:cNvSpPr>
          <p:nvPr/>
        </p:nvSpPr>
        <p:spPr bwMode="auto">
          <a:xfrm flipH="1" flipV="1">
            <a:off x="5232401" y="1564482"/>
            <a:ext cx="792163" cy="378619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7" name="Line 15"/>
          <p:cNvSpPr>
            <a:spLocks noChangeShapeType="1"/>
          </p:cNvSpPr>
          <p:nvPr/>
        </p:nvSpPr>
        <p:spPr bwMode="auto">
          <a:xfrm>
            <a:off x="6024563" y="1943100"/>
            <a:ext cx="647700" cy="540544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8" name="Line 16"/>
          <p:cNvSpPr>
            <a:spLocks noChangeShapeType="1"/>
          </p:cNvSpPr>
          <p:nvPr/>
        </p:nvSpPr>
        <p:spPr bwMode="auto">
          <a:xfrm flipH="1" flipV="1">
            <a:off x="1344614" y="2697957"/>
            <a:ext cx="719137" cy="540544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9" name="Line 17"/>
          <p:cNvSpPr>
            <a:spLocks noChangeShapeType="1"/>
          </p:cNvSpPr>
          <p:nvPr/>
        </p:nvSpPr>
        <p:spPr bwMode="auto">
          <a:xfrm flipV="1">
            <a:off x="2063750" y="2752725"/>
            <a:ext cx="647700" cy="485775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0" name="Line 18"/>
          <p:cNvSpPr>
            <a:spLocks noChangeShapeType="1"/>
          </p:cNvSpPr>
          <p:nvPr/>
        </p:nvSpPr>
        <p:spPr bwMode="auto">
          <a:xfrm>
            <a:off x="1271588" y="3886200"/>
            <a:ext cx="1655762" cy="809625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1" name="Line 19"/>
          <p:cNvSpPr>
            <a:spLocks noChangeShapeType="1"/>
          </p:cNvSpPr>
          <p:nvPr/>
        </p:nvSpPr>
        <p:spPr bwMode="auto">
          <a:xfrm flipH="1" flipV="1">
            <a:off x="5087939" y="2645569"/>
            <a:ext cx="936625" cy="592931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2" name="Line 20"/>
          <p:cNvSpPr>
            <a:spLocks noChangeShapeType="1"/>
          </p:cNvSpPr>
          <p:nvPr/>
        </p:nvSpPr>
        <p:spPr bwMode="auto">
          <a:xfrm flipH="1">
            <a:off x="5087939" y="4155282"/>
            <a:ext cx="865187" cy="326231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3" name="Line 21"/>
          <p:cNvSpPr>
            <a:spLocks noChangeShapeType="1"/>
          </p:cNvSpPr>
          <p:nvPr/>
        </p:nvSpPr>
        <p:spPr bwMode="auto">
          <a:xfrm flipH="1">
            <a:off x="6240463" y="3831431"/>
            <a:ext cx="1008062" cy="32385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4" name="Line 22"/>
          <p:cNvSpPr>
            <a:spLocks noChangeShapeType="1"/>
          </p:cNvSpPr>
          <p:nvPr/>
        </p:nvSpPr>
        <p:spPr bwMode="auto">
          <a:xfrm>
            <a:off x="6240464" y="4155282"/>
            <a:ext cx="936625" cy="326231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5" name="Text Box 23"/>
          <p:cNvSpPr>
            <a:spLocks noChangeArrowheads="1"/>
          </p:cNvSpPr>
          <p:nvPr/>
        </p:nvSpPr>
        <p:spPr bwMode="auto">
          <a:xfrm>
            <a:off x="1127125" y="174069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1</a:t>
            </a:r>
          </a:p>
        </p:txBody>
      </p:sp>
      <p:sp>
        <p:nvSpPr>
          <p:cNvPr id="19476" name="Text Box 24"/>
          <p:cNvSpPr>
            <a:spLocks noChangeArrowheads="1"/>
          </p:cNvSpPr>
          <p:nvPr/>
        </p:nvSpPr>
        <p:spPr bwMode="auto">
          <a:xfrm>
            <a:off x="2616200" y="195738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2</a:t>
            </a:r>
          </a:p>
        </p:txBody>
      </p:sp>
      <p:sp>
        <p:nvSpPr>
          <p:cNvPr id="19477" name="Text Box 25"/>
          <p:cNvSpPr>
            <a:spLocks noChangeArrowheads="1"/>
          </p:cNvSpPr>
          <p:nvPr/>
        </p:nvSpPr>
        <p:spPr bwMode="auto">
          <a:xfrm>
            <a:off x="5256213" y="165377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1</a:t>
            </a:r>
          </a:p>
        </p:txBody>
      </p:sp>
      <p:sp>
        <p:nvSpPr>
          <p:cNvPr id="19478" name="Text Box 26"/>
          <p:cNvSpPr>
            <a:spLocks noChangeArrowheads="1"/>
          </p:cNvSpPr>
          <p:nvPr/>
        </p:nvSpPr>
        <p:spPr bwMode="auto">
          <a:xfrm>
            <a:off x="6311900" y="19431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2</a:t>
            </a:r>
          </a:p>
        </p:txBody>
      </p:sp>
      <p:sp>
        <p:nvSpPr>
          <p:cNvPr id="19479" name="Text Box 27"/>
          <p:cNvSpPr>
            <a:spLocks noChangeArrowheads="1"/>
          </p:cNvSpPr>
          <p:nvPr/>
        </p:nvSpPr>
        <p:spPr bwMode="auto">
          <a:xfrm>
            <a:off x="1416050" y="296227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1</a:t>
            </a:r>
          </a:p>
        </p:txBody>
      </p:sp>
      <p:sp>
        <p:nvSpPr>
          <p:cNvPr id="19480" name="Text Box 28"/>
          <p:cNvSpPr>
            <a:spLocks noChangeArrowheads="1"/>
          </p:cNvSpPr>
          <p:nvPr/>
        </p:nvSpPr>
        <p:spPr bwMode="auto">
          <a:xfrm>
            <a:off x="2352675" y="296465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2</a:t>
            </a:r>
          </a:p>
        </p:txBody>
      </p:sp>
      <p:sp>
        <p:nvSpPr>
          <p:cNvPr id="19481" name="Text Box 29"/>
          <p:cNvSpPr>
            <a:spLocks noChangeArrowheads="1"/>
          </p:cNvSpPr>
          <p:nvPr/>
        </p:nvSpPr>
        <p:spPr bwMode="auto">
          <a:xfrm>
            <a:off x="5327650" y="296703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1</a:t>
            </a:r>
          </a:p>
        </p:txBody>
      </p:sp>
      <p:sp>
        <p:nvSpPr>
          <p:cNvPr id="19482" name="Text Box 30"/>
          <p:cNvSpPr>
            <a:spLocks noChangeArrowheads="1"/>
          </p:cNvSpPr>
          <p:nvPr/>
        </p:nvSpPr>
        <p:spPr bwMode="auto">
          <a:xfrm>
            <a:off x="6024563" y="296465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2</a:t>
            </a:r>
          </a:p>
        </p:txBody>
      </p:sp>
      <p:sp>
        <p:nvSpPr>
          <p:cNvPr id="19483" name="Text Box 31"/>
          <p:cNvSpPr>
            <a:spLocks noChangeArrowheads="1"/>
          </p:cNvSpPr>
          <p:nvPr/>
        </p:nvSpPr>
        <p:spPr bwMode="auto">
          <a:xfrm>
            <a:off x="1344613" y="399573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1</a:t>
            </a:r>
          </a:p>
        </p:txBody>
      </p:sp>
      <p:sp>
        <p:nvSpPr>
          <p:cNvPr id="19484" name="Text Box 32"/>
          <p:cNvSpPr>
            <a:spLocks noChangeArrowheads="1"/>
          </p:cNvSpPr>
          <p:nvPr/>
        </p:nvSpPr>
        <p:spPr bwMode="auto">
          <a:xfrm>
            <a:off x="2495550" y="426481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2</a:t>
            </a:r>
          </a:p>
        </p:txBody>
      </p:sp>
      <p:sp>
        <p:nvSpPr>
          <p:cNvPr id="19485" name="Text Box 33"/>
          <p:cNvSpPr>
            <a:spLocks noChangeArrowheads="1"/>
          </p:cNvSpPr>
          <p:nvPr/>
        </p:nvSpPr>
        <p:spPr bwMode="auto">
          <a:xfrm>
            <a:off x="5256213" y="404336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1</a:t>
            </a:r>
          </a:p>
        </p:txBody>
      </p:sp>
      <p:sp>
        <p:nvSpPr>
          <p:cNvPr id="19486" name="Text Box 34"/>
          <p:cNvSpPr>
            <a:spLocks noChangeArrowheads="1"/>
          </p:cNvSpPr>
          <p:nvPr/>
        </p:nvSpPr>
        <p:spPr bwMode="auto">
          <a:xfrm>
            <a:off x="6600825" y="404336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2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3348038" y="3976687"/>
            <a:ext cx="10080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348038" y="1707356"/>
            <a:ext cx="10080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</a:rPr>
              <a:t>×</a:t>
            </a:r>
            <a:endParaRPr lang="zh-CN" altLang="en-US" sz="32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7380288" y="1707356"/>
            <a:ext cx="10080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</a:rPr>
              <a:t>×</a:t>
            </a:r>
            <a:endParaRPr lang="zh-CN" altLang="en-US" sz="32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203576" y="2842023"/>
            <a:ext cx="1008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</a:rPr>
              <a:t>×</a:t>
            </a:r>
            <a:endParaRPr lang="zh-CN" altLang="en-US" sz="32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307263" y="2895600"/>
            <a:ext cx="10080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</a:rPr>
              <a:t>×</a:t>
            </a:r>
            <a:endParaRPr lang="zh-CN" altLang="en-US" sz="32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451726" y="3976687"/>
            <a:ext cx="1008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</a:rPr>
              <a:t>×</a:t>
            </a:r>
            <a:endParaRPr lang="zh-CN" altLang="en-US" sz="32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/>
      <p:bldP spid="194566" grpId="0"/>
      <p:bldP spid="194567" grpId="0"/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3"/>
          <p:cNvSpPr txBox="1">
            <a:spLocks noChangeArrowheads="1"/>
          </p:cNvSpPr>
          <p:nvPr/>
        </p:nvSpPr>
        <p:spPr bwMode="auto">
          <a:xfrm>
            <a:off x="757238" y="888207"/>
            <a:ext cx="6534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图中给出的各角，哪些互为补角？</a:t>
            </a:r>
          </a:p>
        </p:txBody>
      </p:sp>
      <p:sp>
        <p:nvSpPr>
          <p:cNvPr id="14338" name="Line 4"/>
          <p:cNvSpPr/>
          <p:nvPr/>
        </p:nvSpPr>
        <p:spPr>
          <a:xfrm rot="20572268" flipV="1">
            <a:off x="142875" y="2140744"/>
            <a:ext cx="1728788" cy="2702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39" name="Line 5"/>
          <p:cNvSpPr/>
          <p:nvPr/>
        </p:nvSpPr>
        <p:spPr>
          <a:xfrm rot="20573658">
            <a:off x="168276" y="2411016"/>
            <a:ext cx="1908175" cy="5476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40" name="Line 6"/>
          <p:cNvSpPr/>
          <p:nvPr/>
        </p:nvSpPr>
        <p:spPr>
          <a:xfrm rot="16200000">
            <a:off x="7005440" y="1049139"/>
            <a:ext cx="594122" cy="15843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41" name="Line 7"/>
          <p:cNvSpPr/>
          <p:nvPr/>
        </p:nvSpPr>
        <p:spPr>
          <a:xfrm rot="5400000" flipV="1">
            <a:off x="7559278" y="2087960"/>
            <a:ext cx="1512094" cy="431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42" name="Line 8"/>
          <p:cNvSpPr/>
          <p:nvPr/>
        </p:nvSpPr>
        <p:spPr>
          <a:xfrm>
            <a:off x="2266951" y="2408635"/>
            <a:ext cx="16557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43" name="Line 9"/>
          <p:cNvSpPr/>
          <p:nvPr/>
        </p:nvSpPr>
        <p:spPr>
          <a:xfrm rot="2789225" flipV="1">
            <a:off x="4894263" y="1094185"/>
            <a:ext cx="0" cy="16573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44" name="Line 10"/>
          <p:cNvSpPr/>
          <p:nvPr/>
        </p:nvSpPr>
        <p:spPr>
          <a:xfrm flipV="1">
            <a:off x="2266950" y="1760935"/>
            <a:ext cx="1727200" cy="6477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45" name="Line 11"/>
          <p:cNvSpPr/>
          <p:nvPr/>
        </p:nvSpPr>
        <p:spPr>
          <a:xfrm rot="2793995" flipV="1">
            <a:off x="4505723" y="2138363"/>
            <a:ext cx="1116806" cy="8286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46" name="Line 12"/>
          <p:cNvSpPr/>
          <p:nvPr/>
        </p:nvSpPr>
        <p:spPr>
          <a:xfrm flipH="1" flipV="1">
            <a:off x="1546226" y="2789635"/>
            <a:ext cx="288925" cy="9715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47" name="Line 13"/>
          <p:cNvSpPr/>
          <p:nvPr/>
        </p:nvSpPr>
        <p:spPr>
          <a:xfrm flipH="1">
            <a:off x="322264" y="3762375"/>
            <a:ext cx="1512887" cy="5405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48" name="Line 14"/>
          <p:cNvSpPr/>
          <p:nvPr/>
        </p:nvSpPr>
        <p:spPr>
          <a:xfrm>
            <a:off x="3059113" y="3383756"/>
            <a:ext cx="1511300" cy="3238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49" name="Line 15"/>
          <p:cNvSpPr/>
          <p:nvPr/>
        </p:nvSpPr>
        <p:spPr>
          <a:xfrm flipH="1">
            <a:off x="1978025" y="3383756"/>
            <a:ext cx="1150938" cy="6477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50" name="Line 16"/>
          <p:cNvSpPr/>
          <p:nvPr/>
        </p:nvSpPr>
        <p:spPr>
          <a:xfrm flipH="1">
            <a:off x="5651501" y="3544491"/>
            <a:ext cx="13684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51" name="Line 17"/>
          <p:cNvSpPr/>
          <p:nvPr/>
        </p:nvSpPr>
        <p:spPr>
          <a:xfrm flipV="1">
            <a:off x="4498976" y="3544492"/>
            <a:ext cx="1152525" cy="48696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52" name="Line 18"/>
          <p:cNvSpPr/>
          <p:nvPr/>
        </p:nvSpPr>
        <p:spPr>
          <a:xfrm flipH="1">
            <a:off x="5578476" y="4086225"/>
            <a:ext cx="1800225" cy="3036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53" name="Line 19"/>
          <p:cNvSpPr/>
          <p:nvPr/>
        </p:nvSpPr>
        <p:spPr>
          <a:xfrm flipV="1">
            <a:off x="7378700" y="3383757"/>
            <a:ext cx="1657350" cy="70246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4354" name="Freeform 20"/>
          <p:cNvSpPr/>
          <p:nvPr/>
        </p:nvSpPr>
        <p:spPr>
          <a:xfrm>
            <a:off x="1258888" y="2195513"/>
            <a:ext cx="82550" cy="16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437" y="71437"/>
              </a:cxn>
              <a:cxn ang="0">
                <a:pos x="71437" y="215900"/>
              </a:cxn>
            </a:cxnLst>
            <a:rect l="0" t="0" r="0" b="0"/>
            <a:pathLst>
              <a:path w="52" h="136">
                <a:moveTo>
                  <a:pt x="0" y="0"/>
                </a:moveTo>
                <a:cubicBezTo>
                  <a:pt x="19" y="11"/>
                  <a:pt x="38" y="22"/>
                  <a:pt x="45" y="45"/>
                </a:cubicBezTo>
                <a:cubicBezTo>
                  <a:pt x="52" y="68"/>
                  <a:pt x="45" y="121"/>
                  <a:pt x="45" y="136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20499" name="Text Box 21"/>
          <p:cNvSpPr txBox="1">
            <a:spLocks noChangeArrowheads="1"/>
          </p:cNvSpPr>
          <p:nvPr/>
        </p:nvSpPr>
        <p:spPr bwMode="auto">
          <a:xfrm>
            <a:off x="1403350" y="2009775"/>
            <a:ext cx="1081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10</a:t>
            </a:r>
            <a:r>
              <a:rPr lang="en-US" altLang="zh-CN" sz="2400" baseline="42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4356" name="Freeform 22"/>
          <p:cNvSpPr/>
          <p:nvPr/>
        </p:nvSpPr>
        <p:spPr>
          <a:xfrm>
            <a:off x="2914650" y="2193132"/>
            <a:ext cx="82550" cy="2166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437" y="144462"/>
              </a:cxn>
              <a:cxn ang="0">
                <a:pos x="71437" y="288925"/>
              </a:cxn>
            </a:cxnLst>
            <a:rect l="0" t="0" r="0" b="0"/>
            <a:pathLst>
              <a:path w="52" h="182">
                <a:moveTo>
                  <a:pt x="0" y="0"/>
                </a:moveTo>
                <a:cubicBezTo>
                  <a:pt x="19" y="30"/>
                  <a:pt x="38" y="61"/>
                  <a:pt x="45" y="91"/>
                </a:cubicBezTo>
                <a:cubicBezTo>
                  <a:pt x="52" y="121"/>
                  <a:pt x="45" y="167"/>
                  <a:pt x="45" y="182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20501" name="Text Box 23"/>
          <p:cNvSpPr txBox="1">
            <a:spLocks noChangeArrowheads="1"/>
          </p:cNvSpPr>
          <p:nvPr/>
        </p:nvSpPr>
        <p:spPr bwMode="auto">
          <a:xfrm>
            <a:off x="3059113" y="2084785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30</a:t>
            </a:r>
            <a:r>
              <a:rPr lang="en-US" altLang="zh-CN" sz="2400" baseline="42000">
                <a:latin typeface="Times New Roman" panose="02020603050405020304" pitchFamily="18" charset="0"/>
              </a:rPr>
              <a:t>o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4358" name="Freeform 24"/>
          <p:cNvSpPr/>
          <p:nvPr/>
        </p:nvSpPr>
        <p:spPr>
          <a:xfrm>
            <a:off x="4570413" y="2139554"/>
            <a:ext cx="144462" cy="32504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462" y="217487"/>
              </a:cxn>
              <a:cxn ang="0">
                <a:pos x="0" y="433387"/>
              </a:cxn>
            </a:cxnLst>
            <a:rect l="0" t="0" r="0" b="0"/>
            <a:pathLst>
              <a:path w="91" h="273">
                <a:moveTo>
                  <a:pt x="0" y="0"/>
                </a:moveTo>
                <a:cubicBezTo>
                  <a:pt x="45" y="46"/>
                  <a:pt x="91" y="92"/>
                  <a:pt x="91" y="137"/>
                </a:cubicBezTo>
                <a:cubicBezTo>
                  <a:pt x="91" y="182"/>
                  <a:pt x="15" y="250"/>
                  <a:pt x="0" y="273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20503" name="Text Box 25"/>
          <p:cNvSpPr txBox="1">
            <a:spLocks noChangeArrowheads="1"/>
          </p:cNvSpPr>
          <p:nvPr/>
        </p:nvSpPr>
        <p:spPr bwMode="auto">
          <a:xfrm>
            <a:off x="4714876" y="2032397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60</a:t>
            </a:r>
            <a:r>
              <a:rPr lang="en-US" altLang="zh-CN" sz="2400" baseline="42000">
                <a:latin typeface="Times New Roman" panose="02020603050405020304" pitchFamily="18" charset="0"/>
              </a:rPr>
              <a:t>o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4360" name="Freeform 26"/>
          <p:cNvSpPr/>
          <p:nvPr/>
        </p:nvSpPr>
        <p:spPr>
          <a:xfrm>
            <a:off x="7739064" y="1709738"/>
            <a:ext cx="504825" cy="2166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75" y="247130"/>
              </a:cxn>
              <a:cxn ang="0">
                <a:pos x="504825" y="247130"/>
              </a:cxn>
            </a:cxnLst>
            <a:rect l="0" t="0" r="0" b="0"/>
            <a:pathLst>
              <a:path w="227" h="159">
                <a:moveTo>
                  <a:pt x="0" y="0"/>
                </a:moveTo>
                <a:cubicBezTo>
                  <a:pt x="3" y="56"/>
                  <a:pt x="7" y="113"/>
                  <a:pt x="45" y="136"/>
                </a:cubicBezTo>
                <a:cubicBezTo>
                  <a:pt x="83" y="159"/>
                  <a:pt x="197" y="136"/>
                  <a:pt x="227" y="136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20505" name="Text Box 27"/>
          <p:cNvSpPr txBox="1">
            <a:spLocks noChangeArrowheads="1"/>
          </p:cNvSpPr>
          <p:nvPr/>
        </p:nvSpPr>
        <p:spPr bwMode="auto">
          <a:xfrm>
            <a:off x="7488239" y="1934766"/>
            <a:ext cx="1150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80</a:t>
            </a:r>
            <a:r>
              <a:rPr lang="en-US" altLang="zh-CN" sz="2400" baseline="42000">
                <a:latin typeface="Times New Roman" panose="02020603050405020304" pitchFamily="18" charset="0"/>
              </a:rPr>
              <a:t>o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4362" name="Freeform 28"/>
          <p:cNvSpPr/>
          <p:nvPr/>
        </p:nvSpPr>
        <p:spPr>
          <a:xfrm>
            <a:off x="1474789" y="3599260"/>
            <a:ext cx="287337" cy="270272"/>
          </a:xfrm>
          <a:custGeom>
            <a:avLst/>
            <a:gdLst/>
            <a:ahLst/>
            <a:cxnLst>
              <a:cxn ang="0">
                <a:pos x="287337" y="0"/>
              </a:cxn>
              <a:cxn ang="0">
                <a:pos x="41048" y="89100"/>
              </a:cxn>
              <a:cxn ang="0">
                <a:pos x="41048" y="360362"/>
              </a:cxn>
            </a:cxnLst>
            <a:rect l="0" t="0" r="0" b="0"/>
            <a:pathLst>
              <a:path w="105" h="182">
                <a:moveTo>
                  <a:pt x="105" y="0"/>
                </a:moveTo>
                <a:cubicBezTo>
                  <a:pt x="67" y="7"/>
                  <a:pt x="30" y="15"/>
                  <a:pt x="15" y="45"/>
                </a:cubicBezTo>
                <a:cubicBezTo>
                  <a:pt x="0" y="75"/>
                  <a:pt x="15" y="152"/>
                  <a:pt x="15" y="182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20507" name="Text Box 29"/>
          <p:cNvSpPr txBox="1">
            <a:spLocks noChangeArrowheads="1"/>
          </p:cNvSpPr>
          <p:nvPr/>
        </p:nvSpPr>
        <p:spPr bwMode="auto">
          <a:xfrm>
            <a:off x="822326" y="3418285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100</a:t>
            </a:r>
            <a:r>
              <a:rPr lang="en-US" altLang="zh-CN" sz="2400" baseline="42000">
                <a:latin typeface="Times New Roman" panose="02020603050405020304" pitchFamily="18" charset="0"/>
              </a:rPr>
              <a:t>o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4364" name="Freeform 30"/>
          <p:cNvSpPr/>
          <p:nvPr/>
        </p:nvSpPr>
        <p:spPr>
          <a:xfrm>
            <a:off x="2914651" y="3492104"/>
            <a:ext cx="504825" cy="161925"/>
          </a:xfrm>
          <a:custGeom>
            <a:avLst/>
            <a:gdLst/>
            <a:ahLst/>
            <a:cxnLst>
              <a:cxn ang="0">
                <a:pos x="0" y="67940"/>
              </a:cxn>
              <a:cxn ang="0">
                <a:pos x="215900" y="205331"/>
              </a:cxn>
              <a:cxn ang="0">
                <a:pos x="504825" y="0"/>
              </a:cxn>
            </a:cxnLst>
            <a:rect l="0" t="0" r="0" b="0"/>
            <a:pathLst>
              <a:path w="318" h="143">
                <a:moveTo>
                  <a:pt x="0" y="45"/>
                </a:moveTo>
                <a:cubicBezTo>
                  <a:pt x="41" y="94"/>
                  <a:pt x="83" y="143"/>
                  <a:pt x="136" y="136"/>
                </a:cubicBezTo>
                <a:cubicBezTo>
                  <a:pt x="189" y="129"/>
                  <a:pt x="288" y="23"/>
                  <a:pt x="318" y="0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20509" name="Text Box 31"/>
          <p:cNvSpPr txBox="1">
            <a:spLocks noChangeArrowheads="1"/>
          </p:cNvSpPr>
          <p:nvPr/>
        </p:nvSpPr>
        <p:spPr bwMode="auto">
          <a:xfrm>
            <a:off x="2771775" y="3654029"/>
            <a:ext cx="1366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120</a:t>
            </a:r>
            <a:r>
              <a:rPr lang="en-US" altLang="zh-CN" sz="2400" baseline="42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4366" name="Freeform 32"/>
          <p:cNvSpPr/>
          <p:nvPr/>
        </p:nvSpPr>
        <p:spPr>
          <a:xfrm>
            <a:off x="5507038" y="3545681"/>
            <a:ext cx="576262" cy="161925"/>
          </a:xfrm>
          <a:custGeom>
            <a:avLst/>
            <a:gdLst/>
            <a:ahLst/>
            <a:cxnLst>
              <a:cxn ang="0">
                <a:pos x="576262" y="0"/>
              </a:cxn>
              <a:cxn ang="0">
                <a:pos x="231012" y="198453"/>
              </a:cxn>
              <a:cxn ang="0">
                <a:pos x="0" y="100317"/>
              </a:cxn>
            </a:cxnLst>
            <a:rect l="0" t="0" r="0" b="0"/>
            <a:pathLst>
              <a:path w="227" h="99">
                <a:moveTo>
                  <a:pt x="227" y="0"/>
                </a:moveTo>
                <a:cubicBezTo>
                  <a:pt x="178" y="41"/>
                  <a:pt x="129" y="83"/>
                  <a:pt x="91" y="91"/>
                </a:cubicBezTo>
                <a:cubicBezTo>
                  <a:pt x="53" y="99"/>
                  <a:pt x="15" y="53"/>
                  <a:pt x="0" y="46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20511" name="Text Box 33"/>
          <p:cNvSpPr txBox="1">
            <a:spLocks noChangeArrowheads="1"/>
          </p:cNvSpPr>
          <p:nvPr/>
        </p:nvSpPr>
        <p:spPr bwMode="auto">
          <a:xfrm>
            <a:off x="5435601" y="3654029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150</a:t>
            </a:r>
            <a:r>
              <a:rPr lang="en-US" altLang="zh-CN" sz="2400" baseline="42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4368" name="Freeform 34"/>
          <p:cNvSpPr/>
          <p:nvPr/>
        </p:nvSpPr>
        <p:spPr>
          <a:xfrm>
            <a:off x="7162800" y="3888582"/>
            <a:ext cx="504825" cy="251222"/>
          </a:xfrm>
          <a:custGeom>
            <a:avLst/>
            <a:gdLst/>
            <a:ahLst/>
            <a:cxnLst>
              <a:cxn ang="0">
                <a:pos x="0" y="334963"/>
              </a:cxn>
              <a:cxn ang="0">
                <a:pos x="144462" y="47625"/>
              </a:cxn>
              <a:cxn ang="0">
                <a:pos x="504825" y="47625"/>
              </a:cxn>
            </a:cxnLst>
            <a:rect l="0" t="0" r="0" b="0"/>
            <a:pathLst>
              <a:path w="318" h="211">
                <a:moveTo>
                  <a:pt x="0" y="211"/>
                </a:moveTo>
                <a:cubicBezTo>
                  <a:pt x="19" y="135"/>
                  <a:pt x="38" y="60"/>
                  <a:pt x="91" y="30"/>
                </a:cubicBezTo>
                <a:cubicBezTo>
                  <a:pt x="144" y="0"/>
                  <a:pt x="280" y="30"/>
                  <a:pt x="318" y="30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20513" name="Text Box 35"/>
          <p:cNvSpPr txBox="1">
            <a:spLocks noChangeArrowheads="1"/>
          </p:cNvSpPr>
          <p:nvPr/>
        </p:nvSpPr>
        <p:spPr bwMode="auto">
          <a:xfrm>
            <a:off x="6946900" y="3545681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170</a:t>
            </a:r>
            <a:r>
              <a:rPr lang="en-US" altLang="zh-CN" sz="2400" baseline="42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1185863" y="2465785"/>
            <a:ext cx="7200900" cy="11334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>
            <a:off x="3346451" y="2412207"/>
            <a:ext cx="1800225" cy="135016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flipH="1">
            <a:off x="3419476" y="2574131"/>
            <a:ext cx="1800225" cy="86320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V="1">
            <a:off x="1690688" y="1871663"/>
            <a:ext cx="5472112" cy="151209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4" grpId="0" animBg="1"/>
      <p:bldP spid="48165" grpId="0" animBg="1"/>
      <p:bldP spid="48166" grpId="0" animBg="1"/>
      <p:bldP spid="481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3"/>
          <p:cNvSpPr txBox="1">
            <a:spLocks noChangeArrowheads="1"/>
          </p:cNvSpPr>
          <p:nvPr/>
        </p:nvSpPr>
        <p:spPr bwMode="auto">
          <a:xfrm>
            <a:off x="760413" y="996554"/>
            <a:ext cx="5854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图中给出的各角，哪些互为余角？</a:t>
            </a:r>
          </a:p>
        </p:txBody>
      </p:sp>
      <p:sp>
        <p:nvSpPr>
          <p:cNvPr id="21506" name="Line 4"/>
          <p:cNvSpPr>
            <a:spLocks noChangeShapeType="1"/>
          </p:cNvSpPr>
          <p:nvPr/>
        </p:nvSpPr>
        <p:spPr bwMode="auto">
          <a:xfrm rot="20572268" flipV="1">
            <a:off x="933450" y="1834753"/>
            <a:ext cx="1728788" cy="270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rot="20573658">
            <a:off x="958851" y="2088357"/>
            <a:ext cx="1908175" cy="54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 rot="16200000">
            <a:off x="7441011" y="2779713"/>
            <a:ext cx="592931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 rot="5400000" flipV="1">
            <a:off x="8189913" y="3616722"/>
            <a:ext cx="97155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3778251" y="2141935"/>
            <a:ext cx="1655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rot="2789225" flipV="1">
            <a:off x="1414463" y="2722960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flipV="1">
            <a:off x="3778250" y="1494235"/>
            <a:ext cx="17272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 rot="2793995" flipV="1">
            <a:off x="1036439" y="3747493"/>
            <a:ext cx="1117997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4" name="Freeform 12"/>
          <p:cNvSpPr>
            <a:spLocks noChangeArrowheads="1"/>
          </p:cNvSpPr>
          <p:nvPr/>
        </p:nvSpPr>
        <p:spPr bwMode="auto">
          <a:xfrm>
            <a:off x="1885950" y="1952625"/>
            <a:ext cx="82550" cy="161925"/>
          </a:xfrm>
          <a:custGeom>
            <a:avLst/>
            <a:gdLst>
              <a:gd name="T0" fmla="*/ 0 w 52"/>
              <a:gd name="T1" fmla="*/ 0 h 136"/>
              <a:gd name="T2" fmla="*/ 45 w 52"/>
              <a:gd name="T3" fmla="*/ 45 h 136"/>
              <a:gd name="T4" fmla="*/ 45 w 52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136">
                <a:moveTo>
                  <a:pt x="0" y="0"/>
                </a:moveTo>
                <a:cubicBezTo>
                  <a:pt x="19" y="11"/>
                  <a:pt x="38" y="22"/>
                  <a:pt x="45" y="45"/>
                </a:cubicBezTo>
                <a:cubicBezTo>
                  <a:pt x="52" y="68"/>
                  <a:pt x="45" y="121"/>
                  <a:pt x="45" y="1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1960563" y="1769269"/>
            <a:ext cx="590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15</a:t>
            </a:r>
            <a:r>
              <a:rPr lang="en-US" altLang="zh-CN" sz="2400" baseline="420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21516" name="Freeform 14"/>
          <p:cNvSpPr>
            <a:spLocks noChangeArrowheads="1"/>
          </p:cNvSpPr>
          <p:nvPr/>
        </p:nvSpPr>
        <p:spPr bwMode="auto">
          <a:xfrm>
            <a:off x="4343400" y="1926432"/>
            <a:ext cx="82550" cy="216694"/>
          </a:xfrm>
          <a:custGeom>
            <a:avLst/>
            <a:gdLst>
              <a:gd name="T0" fmla="*/ 0 w 52"/>
              <a:gd name="T1" fmla="*/ 0 h 182"/>
              <a:gd name="T2" fmla="*/ 45 w 52"/>
              <a:gd name="T3" fmla="*/ 91 h 182"/>
              <a:gd name="T4" fmla="*/ 45 w 52"/>
              <a:gd name="T5" fmla="*/ 18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182">
                <a:moveTo>
                  <a:pt x="0" y="0"/>
                </a:moveTo>
                <a:cubicBezTo>
                  <a:pt x="19" y="30"/>
                  <a:pt x="38" y="61"/>
                  <a:pt x="45" y="91"/>
                </a:cubicBezTo>
                <a:cubicBezTo>
                  <a:pt x="52" y="121"/>
                  <a:pt x="45" y="167"/>
                  <a:pt x="45" y="18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>
            <a:off x="4425950" y="1818085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24</a:t>
            </a:r>
            <a:r>
              <a:rPr lang="en-US" altLang="zh-CN" sz="2400" baseline="420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18" name="Freeform 16"/>
          <p:cNvSpPr>
            <a:spLocks noChangeArrowheads="1"/>
          </p:cNvSpPr>
          <p:nvPr/>
        </p:nvSpPr>
        <p:spPr bwMode="auto">
          <a:xfrm>
            <a:off x="1092201" y="3776662"/>
            <a:ext cx="131763" cy="272654"/>
          </a:xfrm>
          <a:custGeom>
            <a:avLst/>
            <a:gdLst>
              <a:gd name="T0" fmla="*/ 0 w 91"/>
              <a:gd name="T1" fmla="*/ 0 h 273"/>
              <a:gd name="T2" fmla="*/ 91 w 91"/>
              <a:gd name="T3" fmla="*/ 137 h 273"/>
              <a:gd name="T4" fmla="*/ 0 w 91"/>
              <a:gd name="T5" fmla="*/ 273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" h="273">
                <a:moveTo>
                  <a:pt x="0" y="0"/>
                </a:moveTo>
                <a:cubicBezTo>
                  <a:pt x="45" y="46"/>
                  <a:pt x="91" y="92"/>
                  <a:pt x="91" y="137"/>
                </a:cubicBezTo>
                <a:cubicBezTo>
                  <a:pt x="91" y="182"/>
                  <a:pt x="15" y="250"/>
                  <a:pt x="0" y="2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1187451" y="3759994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66</a:t>
            </a:r>
            <a:r>
              <a:rPr lang="en-US" altLang="zh-CN" sz="2400" baseline="420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20" name="Freeform 18"/>
          <p:cNvSpPr>
            <a:spLocks noChangeArrowheads="1"/>
          </p:cNvSpPr>
          <p:nvPr/>
        </p:nvSpPr>
        <p:spPr bwMode="auto">
          <a:xfrm rot="20820000">
            <a:off x="8286751" y="3351610"/>
            <a:ext cx="315913" cy="233363"/>
          </a:xfrm>
          <a:custGeom>
            <a:avLst/>
            <a:gdLst>
              <a:gd name="T0" fmla="*/ 0 w 227"/>
              <a:gd name="T1" fmla="*/ 0 h 159"/>
              <a:gd name="T2" fmla="*/ 45 w 227"/>
              <a:gd name="T3" fmla="*/ 136 h 159"/>
              <a:gd name="T4" fmla="*/ 227 w 227"/>
              <a:gd name="T5" fmla="*/ 136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9">
                <a:moveTo>
                  <a:pt x="0" y="0"/>
                </a:moveTo>
                <a:cubicBezTo>
                  <a:pt x="3" y="56"/>
                  <a:pt x="7" y="113"/>
                  <a:pt x="45" y="136"/>
                </a:cubicBezTo>
                <a:cubicBezTo>
                  <a:pt x="83" y="159"/>
                  <a:pt x="197" y="136"/>
                  <a:pt x="227" y="1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1" name="Text Box 19"/>
          <p:cNvSpPr txBox="1">
            <a:spLocks noChangeArrowheads="1"/>
          </p:cNvSpPr>
          <p:nvPr/>
        </p:nvSpPr>
        <p:spPr bwMode="auto">
          <a:xfrm>
            <a:off x="8048625" y="3545681"/>
            <a:ext cx="649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75</a:t>
            </a:r>
            <a:r>
              <a:rPr lang="en-US" altLang="zh-CN" sz="2400" baseline="420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22" name="Line 20"/>
          <p:cNvSpPr>
            <a:spLocks noChangeShapeType="1"/>
          </p:cNvSpPr>
          <p:nvPr/>
        </p:nvSpPr>
        <p:spPr bwMode="auto">
          <a:xfrm flipH="1">
            <a:off x="6586539" y="1431131"/>
            <a:ext cx="1355725" cy="81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3" name="Line 21"/>
          <p:cNvSpPr>
            <a:spLocks noChangeShapeType="1"/>
          </p:cNvSpPr>
          <p:nvPr/>
        </p:nvSpPr>
        <p:spPr bwMode="auto">
          <a:xfrm>
            <a:off x="6586539" y="2250281"/>
            <a:ext cx="1584325" cy="16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4" name="Freeform 22"/>
          <p:cNvSpPr>
            <a:spLocks noChangeArrowheads="1"/>
          </p:cNvSpPr>
          <p:nvPr/>
        </p:nvSpPr>
        <p:spPr bwMode="auto">
          <a:xfrm>
            <a:off x="7018339" y="1980010"/>
            <a:ext cx="71437" cy="325040"/>
          </a:xfrm>
          <a:custGeom>
            <a:avLst/>
            <a:gdLst>
              <a:gd name="T0" fmla="*/ 0 w 45"/>
              <a:gd name="T1" fmla="*/ 0 h 273"/>
              <a:gd name="T2" fmla="*/ 45 w 45"/>
              <a:gd name="T3" fmla="*/ 137 h 273"/>
              <a:gd name="T4" fmla="*/ 0 w 45"/>
              <a:gd name="T5" fmla="*/ 273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73">
                <a:moveTo>
                  <a:pt x="0" y="0"/>
                </a:moveTo>
                <a:cubicBezTo>
                  <a:pt x="22" y="46"/>
                  <a:pt x="45" y="92"/>
                  <a:pt x="45" y="137"/>
                </a:cubicBezTo>
                <a:cubicBezTo>
                  <a:pt x="45" y="182"/>
                  <a:pt x="7" y="258"/>
                  <a:pt x="0" y="2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5" name="Text Box 23"/>
          <p:cNvSpPr txBox="1">
            <a:spLocks noChangeArrowheads="1"/>
          </p:cNvSpPr>
          <p:nvPr/>
        </p:nvSpPr>
        <p:spPr bwMode="auto">
          <a:xfrm>
            <a:off x="7089776" y="1925241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46.2</a:t>
            </a:r>
            <a:r>
              <a:rPr lang="en-US" altLang="zh-CN" sz="2400" baseline="400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21526" name="Line 24"/>
          <p:cNvSpPr>
            <a:spLocks noChangeShapeType="1"/>
          </p:cNvSpPr>
          <p:nvPr/>
        </p:nvSpPr>
        <p:spPr bwMode="auto">
          <a:xfrm flipH="1">
            <a:off x="3779838" y="3275410"/>
            <a:ext cx="1223962" cy="9179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7" name="Line 25"/>
          <p:cNvSpPr>
            <a:spLocks noChangeShapeType="1"/>
          </p:cNvSpPr>
          <p:nvPr/>
        </p:nvSpPr>
        <p:spPr bwMode="auto">
          <a:xfrm>
            <a:off x="3779838" y="4193381"/>
            <a:ext cx="2087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8" name="Freeform 26"/>
          <p:cNvSpPr>
            <a:spLocks noChangeArrowheads="1"/>
          </p:cNvSpPr>
          <p:nvPr/>
        </p:nvSpPr>
        <p:spPr bwMode="auto">
          <a:xfrm>
            <a:off x="4130675" y="3923110"/>
            <a:ext cx="153988" cy="270272"/>
          </a:xfrm>
          <a:custGeom>
            <a:avLst/>
            <a:gdLst>
              <a:gd name="T0" fmla="*/ 0 w 97"/>
              <a:gd name="T1" fmla="*/ 0 h 227"/>
              <a:gd name="T2" fmla="*/ 90 w 97"/>
              <a:gd name="T3" fmla="*/ 91 h 227"/>
              <a:gd name="T4" fmla="*/ 45 w 97"/>
              <a:gd name="T5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" h="227">
                <a:moveTo>
                  <a:pt x="0" y="0"/>
                </a:moveTo>
                <a:cubicBezTo>
                  <a:pt x="41" y="26"/>
                  <a:pt x="83" y="53"/>
                  <a:pt x="90" y="91"/>
                </a:cubicBezTo>
                <a:cubicBezTo>
                  <a:pt x="97" y="129"/>
                  <a:pt x="52" y="204"/>
                  <a:pt x="45" y="2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4283075" y="3814763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43.8</a:t>
            </a:r>
            <a:r>
              <a:rPr lang="en-US" altLang="zh-CN" sz="2400" baseline="400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1835151" y="2268141"/>
            <a:ext cx="5795963" cy="1285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 flipH="1">
            <a:off x="1833564" y="2250281"/>
            <a:ext cx="2592387" cy="118705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 flipH="1">
            <a:off x="5197476" y="2412207"/>
            <a:ext cx="1819275" cy="136445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4" grpId="0" animBg="1"/>
      <p:bldP spid="45085" grpId="0" animBg="1"/>
      <p:bldP spid="450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8437" name="图片 184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850" y="2021681"/>
            <a:ext cx="29908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任意多边形 18437"/>
          <p:cNvSpPr>
            <a:spLocks noChangeArrowheads="1"/>
          </p:cNvSpPr>
          <p:nvPr/>
        </p:nvSpPr>
        <p:spPr bwMode="auto">
          <a:xfrm rot="20160000">
            <a:off x="1354139" y="3523060"/>
            <a:ext cx="198437" cy="100013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任意多边形 18438"/>
          <p:cNvSpPr>
            <a:spLocks noChangeArrowheads="1"/>
          </p:cNvSpPr>
          <p:nvPr/>
        </p:nvSpPr>
        <p:spPr bwMode="auto">
          <a:xfrm rot="3660000">
            <a:off x="1996084" y="3714552"/>
            <a:ext cx="241697" cy="17303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3" name="文本框 18435"/>
          <p:cNvSpPr txBox="1">
            <a:spLocks noChangeArrowheads="1"/>
          </p:cNvSpPr>
          <p:nvPr/>
        </p:nvSpPr>
        <p:spPr bwMode="auto">
          <a:xfrm>
            <a:off x="544513" y="1048941"/>
            <a:ext cx="796925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 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BOD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，则与</a:t>
            </a: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互余的角有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_____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____.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065589" y="1477566"/>
            <a:ext cx="28087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BOC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AOD</a:t>
            </a:r>
          </a:p>
        </p:txBody>
      </p:sp>
      <p:sp>
        <p:nvSpPr>
          <p:cNvPr id="5" name="任意多边形 4"/>
          <p:cNvSpPr>
            <a:spLocks noChangeArrowheads="1"/>
          </p:cNvSpPr>
          <p:nvPr/>
        </p:nvSpPr>
        <p:spPr bwMode="auto">
          <a:xfrm rot="5880000" flipH="1">
            <a:off x="1598415" y="3562946"/>
            <a:ext cx="322659" cy="366712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FF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任意多边形 5"/>
          <p:cNvSpPr>
            <a:spLocks noChangeArrowheads="1"/>
          </p:cNvSpPr>
          <p:nvPr/>
        </p:nvSpPr>
        <p:spPr bwMode="auto">
          <a:xfrm rot="3780000" flipH="1">
            <a:off x="1450579" y="3341688"/>
            <a:ext cx="445294" cy="46037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bldLvl="0" animBg="1"/>
      <p:bldP spid="4" grpId="0"/>
      <p:bldP spid="5" grpId="0" bldLvl="0" animBg="1"/>
      <p:bldP spid="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1"/>
          <p:cNvSpPr txBox="1">
            <a:spLocks noChangeArrowheads="1"/>
          </p:cNvSpPr>
          <p:nvPr/>
        </p:nvSpPr>
        <p:spPr bwMode="auto">
          <a:xfrm>
            <a:off x="381001" y="1019175"/>
            <a:ext cx="8061325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</a:t>
            </a:r>
            <a:r>
              <a:rPr lang="en-US" altLang="zh-CN" sz="28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如图，直线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CD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相交于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和∠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有什 </a:t>
            </a:r>
          </a:p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么位置关系？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rot="408618">
            <a:off x="635000" y="2366963"/>
            <a:ext cx="1803400" cy="15156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rot="408618">
            <a:off x="1071563" y="2103835"/>
            <a:ext cx="431800" cy="1976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36"/>
          <p:cNvGrpSpPr/>
          <p:nvPr/>
        </p:nvGrpSpPr>
        <p:grpSpPr bwMode="auto">
          <a:xfrm>
            <a:off x="922339" y="2293388"/>
            <a:ext cx="414330" cy="381944"/>
            <a:chOff x="935604" y="3175224"/>
            <a:chExt cx="414178" cy="508754"/>
          </a:xfrm>
        </p:grpSpPr>
        <p:sp>
          <p:nvSpPr>
            <p:cNvPr id="4101" name="Arc 10"/>
            <p:cNvSpPr>
              <a:spLocks noChangeArrowheads="1"/>
            </p:cNvSpPr>
            <p:nvPr/>
          </p:nvSpPr>
          <p:spPr bwMode="auto">
            <a:xfrm rot="-3579441">
              <a:off x="1152588" y="3486784"/>
              <a:ext cx="178097" cy="216291"/>
            </a:xfrm>
            <a:custGeom>
              <a:avLst/>
              <a:gdLst>
                <a:gd name="T0" fmla="*/ -1 w 15868"/>
                <a:gd name="T1" fmla="*/ 0 h 21600"/>
                <a:gd name="T2" fmla="*/ 15868 w 15868"/>
                <a:gd name="T3" fmla="*/ 6945 h 21600"/>
                <a:gd name="T4" fmla="*/ -1 w 15868"/>
                <a:gd name="T5" fmla="*/ 0 h 21600"/>
                <a:gd name="T6" fmla="*/ 15868 w 15868"/>
                <a:gd name="T7" fmla="*/ 6945 h 21600"/>
                <a:gd name="T8" fmla="*/ 0 w 15868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68" h="21600" fill="none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</a:path>
                <a:path w="15868" h="21600" stroke="0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2" name="Text Box 12"/>
            <p:cNvSpPr txBox="1">
              <a:spLocks noChangeArrowheads="1"/>
            </p:cNvSpPr>
            <p:nvPr/>
          </p:nvSpPr>
          <p:spPr bwMode="auto">
            <a:xfrm rot="408618">
              <a:off x="935604" y="3175224"/>
              <a:ext cx="361015" cy="491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2</a:t>
              </a:r>
            </a:p>
          </p:txBody>
        </p:sp>
      </p:grpSp>
      <p:grpSp>
        <p:nvGrpSpPr>
          <p:cNvPr id="3" name="组合 35"/>
          <p:cNvGrpSpPr/>
          <p:nvPr/>
        </p:nvGrpSpPr>
        <p:grpSpPr bwMode="auto">
          <a:xfrm>
            <a:off x="1263650" y="3061098"/>
            <a:ext cx="361950" cy="396107"/>
            <a:chOff x="1263799" y="4081933"/>
            <a:chExt cx="361015" cy="527567"/>
          </a:xfrm>
        </p:grpSpPr>
        <p:sp>
          <p:nvSpPr>
            <p:cNvPr id="4104" name="Freeform 11"/>
            <p:cNvSpPr>
              <a:spLocks noChangeArrowheads="1"/>
            </p:cNvSpPr>
            <p:nvPr/>
          </p:nvSpPr>
          <p:spPr bwMode="auto">
            <a:xfrm rot="408618">
              <a:off x="1316164" y="4081933"/>
              <a:ext cx="221062" cy="97953"/>
            </a:xfrm>
            <a:custGeom>
              <a:avLst/>
              <a:gdLst>
                <a:gd name="T0" fmla="*/ 0 w 139"/>
                <a:gd name="T1" fmla="*/ 55 h 55"/>
                <a:gd name="T2" fmla="*/ 64 w 139"/>
                <a:gd name="T3" fmla="*/ 43 h 55"/>
                <a:gd name="T4" fmla="*/ 103 w 139"/>
                <a:gd name="T5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55">
                  <a:moveTo>
                    <a:pt x="0" y="55"/>
                  </a:moveTo>
                  <a:cubicBezTo>
                    <a:pt x="21" y="51"/>
                    <a:pt x="45" y="54"/>
                    <a:pt x="64" y="43"/>
                  </a:cubicBezTo>
                  <a:cubicBezTo>
                    <a:pt x="139" y="0"/>
                    <a:pt x="61" y="4"/>
                    <a:pt x="103" y="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5" name="Text Box 13"/>
            <p:cNvSpPr txBox="1">
              <a:spLocks noChangeArrowheads="1"/>
            </p:cNvSpPr>
            <p:nvPr/>
          </p:nvSpPr>
          <p:spPr bwMode="auto">
            <a:xfrm>
              <a:off x="1263799" y="4117594"/>
              <a:ext cx="361015" cy="491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1</a:t>
              </a:r>
            </a:p>
          </p:txBody>
        </p:sp>
      </p:grpSp>
      <p:sp>
        <p:nvSpPr>
          <p:cNvPr id="12" name="Text Box 14"/>
          <p:cNvSpPr txBox="1">
            <a:spLocks noChangeArrowheads="1"/>
          </p:cNvSpPr>
          <p:nvPr/>
        </p:nvSpPr>
        <p:spPr bwMode="auto">
          <a:xfrm rot="408618">
            <a:off x="409576" y="1974979"/>
            <a:ext cx="506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A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 rot="408618">
            <a:off x="2085975" y="3497789"/>
            <a:ext cx="506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B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 rot="408618">
            <a:off x="977901" y="1598742"/>
            <a:ext cx="504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C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 rot="408618">
            <a:off x="812801" y="3536484"/>
            <a:ext cx="506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D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 rot="408618">
            <a:off x="1273175" y="2534990"/>
            <a:ext cx="401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4" name="组合 20"/>
          <p:cNvGrpSpPr/>
          <p:nvPr/>
        </p:nvGrpSpPr>
        <p:grpSpPr bwMode="auto">
          <a:xfrm>
            <a:off x="885825" y="2651349"/>
            <a:ext cx="915988" cy="433101"/>
            <a:chOff x="1213320" y="3534546"/>
            <a:chExt cx="915643" cy="578097"/>
          </a:xfrm>
        </p:grpSpPr>
        <p:pic>
          <p:nvPicPr>
            <p:cNvPr id="4112" name="Picture 3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-5400000">
              <a:off x="1325108" y="3780291"/>
              <a:ext cx="414336" cy="168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3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5043196">
              <a:off x="1514908" y="3716268"/>
              <a:ext cx="414336" cy="168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4" name="Text Box 12"/>
            <p:cNvSpPr txBox="1">
              <a:spLocks noChangeArrowheads="1"/>
            </p:cNvSpPr>
            <p:nvPr/>
          </p:nvSpPr>
          <p:spPr bwMode="auto">
            <a:xfrm rot="21301237">
              <a:off x="1213320" y="3619664"/>
              <a:ext cx="361015" cy="492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3</a:t>
              </a:r>
              <a:endParaRPr lang="zh-CN" altLang="en-US"/>
            </a:p>
          </p:txBody>
        </p:sp>
        <p:sp>
          <p:nvSpPr>
            <p:cNvPr id="4115" name="Text Box 12"/>
            <p:cNvSpPr txBox="1">
              <a:spLocks noChangeArrowheads="1"/>
            </p:cNvSpPr>
            <p:nvPr/>
          </p:nvSpPr>
          <p:spPr bwMode="auto">
            <a:xfrm rot="21301237">
              <a:off x="1767948" y="3534546"/>
              <a:ext cx="361015" cy="492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4</a:t>
              </a:r>
              <a:endParaRPr lang="zh-CN" altLang="en-US"/>
            </a:p>
          </p:txBody>
        </p:sp>
      </p:grpSp>
      <p:sp>
        <p:nvSpPr>
          <p:cNvPr id="8" name="文本框 16"/>
          <p:cNvSpPr txBox="1">
            <a:spLocks noChangeArrowheads="1"/>
          </p:cNvSpPr>
          <p:nvPr/>
        </p:nvSpPr>
        <p:spPr bwMode="auto">
          <a:xfrm>
            <a:off x="2835276" y="1797844"/>
            <a:ext cx="5281613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有公共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顶点，</a:t>
            </a:r>
          </a:p>
          <a:p>
            <a:pPr algn="ctr">
              <a:lnSpc>
                <a:spcPct val="12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  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两边互为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反向延长线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9" name="Group 29"/>
          <p:cNvGrpSpPr/>
          <p:nvPr/>
        </p:nvGrpSpPr>
        <p:grpSpPr bwMode="auto">
          <a:xfrm>
            <a:off x="2835268" y="2757011"/>
            <a:ext cx="6156325" cy="1739265"/>
            <a:chOff x="1615" y="479"/>
            <a:chExt cx="4032" cy="1860"/>
          </a:xfrm>
          <a:blipFill dpi="0" rotWithShape="1">
            <a:blip r:embed="rId3">
              <a:alphaModFix amt="62000"/>
            </a:blip>
            <a:srcRect/>
            <a:stretch>
              <a:fillRect/>
            </a:stretch>
          </a:blipFill>
        </p:grpSpPr>
        <p:sp>
          <p:nvSpPr>
            <p:cNvPr id="19" name="AutoShape 28" descr="kwjyf_1024_768_f163e67a88a2c9ac"/>
            <p:cNvSpPr>
              <a:spLocks noChangeArrowheads="1"/>
            </p:cNvSpPr>
            <p:nvPr/>
          </p:nvSpPr>
          <p:spPr bwMode="auto">
            <a:xfrm>
              <a:off x="1615" y="479"/>
              <a:ext cx="4032" cy="1860"/>
            </a:xfrm>
            <a:prstGeom prst="horizontalScroll">
              <a:avLst>
                <a:gd name="adj" fmla="val 12500"/>
              </a:avLst>
            </a:prstGeom>
            <a:grp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Tx/>
                <a:buNone/>
                <a:defRPr/>
              </a:pPr>
              <a:endParaRPr lang="zh-CN" altLang="en-US" sz="32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1882" y="799"/>
              <a:ext cx="3765" cy="1284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直线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AB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与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CD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相交于点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O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∠1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与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∠2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有</a:t>
              </a:r>
              <a:r>
                <a:rPr lang="zh-CN" altLang="en-US" sz="2400" b="1" dirty="0">
                  <a:solidFill>
                    <a:srgbClr val="00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公共顶点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O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，它们的</a:t>
              </a:r>
              <a:r>
                <a:rPr lang="zh-CN" altLang="en-US" sz="2400" b="1" dirty="0">
                  <a:solidFill>
                    <a:srgbClr val="00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两边互为反向延长线</a:t>
              </a:r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，这样的两个角叫做</a:t>
              </a:r>
              <a:r>
                <a:rPr lang="zh-CN" altLang="en-US" sz="2400" b="1" dirty="0">
                  <a:solidFill>
                    <a:srgbClr val="00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对顶角</a:t>
              </a:r>
              <a:r>
                <a:rPr lang="en-US" altLang="zh-CN" sz="2400" b="1" dirty="0">
                  <a:solidFill>
                    <a:srgbClr val="00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grpSp>
        <p:nvGrpSpPr>
          <p:cNvPr id="11" name="组合 7"/>
          <p:cNvGrpSpPr/>
          <p:nvPr/>
        </p:nvGrpSpPr>
        <p:grpSpPr bwMode="auto">
          <a:xfrm rot="3240000">
            <a:off x="480617" y="1716882"/>
            <a:ext cx="1273969" cy="866775"/>
            <a:chOff x="7213" y="8772"/>
            <a:chExt cx="2640" cy="1580"/>
          </a:xfrm>
        </p:grpSpPr>
        <p:sp>
          <p:nvSpPr>
            <p:cNvPr id="4119" name="Line 17"/>
            <p:cNvSpPr>
              <a:spLocks noChangeShapeType="1"/>
            </p:cNvSpPr>
            <p:nvPr/>
          </p:nvSpPr>
          <p:spPr bwMode="auto">
            <a:xfrm flipV="1">
              <a:off x="7213" y="10312"/>
              <a:ext cx="2641" cy="4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0" name="Line 18"/>
            <p:cNvSpPr>
              <a:spLocks noChangeShapeType="1"/>
            </p:cNvSpPr>
            <p:nvPr/>
          </p:nvSpPr>
          <p:spPr bwMode="auto">
            <a:xfrm>
              <a:off x="7812" y="8772"/>
              <a:ext cx="2040" cy="156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" name="Line 17"/>
          <p:cNvSpPr>
            <a:spLocks noChangeShapeType="1"/>
          </p:cNvSpPr>
          <p:nvPr/>
        </p:nvSpPr>
        <p:spPr bwMode="auto">
          <a:xfrm rot="2520000">
            <a:off x="936625" y="3251598"/>
            <a:ext cx="1754188" cy="311944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rot="2340000">
            <a:off x="768351" y="3006329"/>
            <a:ext cx="1109663" cy="925115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3" name="文本框 6151"/>
          <p:cNvSpPr txBox="1">
            <a:spLocks noChangeArrowheads="1"/>
          </p:cNvSpPr>
          <p:nvPr/>
        </p:nvSpPr>
        <p:spPr bwMode="auto">
          <a:xfrm>
            <a:off x="563563" y="428626"/>
            <a:ext cx="3841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对顶角的概念及性质</a:t>
            </a:r>
          </a:p>
        </p:txBody>
      </p:sp>
      <p:grpSp>
        <p:nvGrpSpPr>
          <p:cNvPr id="4124" name="组合 31"/>
          <p:cNvGrpSpPr/>
          <p:nvPr/>
        </p:nvGrpSpPr>
        <p:grpSpPr bwMode="auto">
          <a:xfrm>
            <a:off x="214314" y="442912"/>
            <a:ext cx="3690937" cy="553878"/>
            <a:chOff x="10173" y="2552"/>
            <a:chExt cx="7616" cy="1552"/>
          </a:xfrm>
        </p:grpSpPr>
        <p:grpSp>
          <p:nvGrpSpPr>
            <p:cNvPr id="18" name="组合 19"/>
            <p:cNvGrpSpPr/>
            <p:nvPr/>
          </p:nvGrpSpPr>
          <p:grpSpPr>
            <a:xfrm>
              <a:off x="10173" y="2677"/>
              <a:ext cx="7616" cy="871"/>
              <a:chOff x="3497" y="2414"/>
              <a:chExt cx="7616" cy="871"/>
            </a:xfrm>
            <a:solidFill>
              <a:srgbClr val="0070C0"/>
            </a:solidFill>
          </p:grpSpPr>
          <p:sp>
            <p:nvSpPr>
              <p:cNvPr id="42" name="直接连接符 41"/>
              <p:cNvSpPr/>
              <p:nvPr/>
            </p:nvSpPr>
            <p:spPr>
              <a:xfrm rot="60000" flipV="1">
                <a:off x="4074" y="3087"/>
                <a:ext cx="7039" cy="128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圆角矩形 42"/>
              <p:cNvSpPr/>
              <p:nvPr/>
            </p:nvSpPr>
            <p:spPr>
              <a:xfrm>
                <a:off x="3497" y="2414"/>
                <a:ext cx="863" cy="871"/>
              </a:xfrm>
              <a:prstGeom prst="roundRect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0" noProof="1"/>
              </a:p>
            </p:txBody>
          </p:sp>
        </p:grpSp>
        <p:sp>
          <p:nvSpPr>
            <p:cNvPr id="4126" name="文本框 10"/>
            <p:cNvSpPr txBox="1">
              <a:spLocks noChangeArrowheads="1"/>
            </p:cNvSpPr>
            <p:nvPr/>
          </p:nvSpPr>
          <p:spPr bwMode="auto">
            <a:xfrm>
              <a:off x="10216" y="2552"/>
              <a:ext cx="591" cy="1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  <p:bldP spid="14" grpId="0"/>
      <p:bldP spid="15" grpId="0"/>
      <p:bldP spid="5" grpId="0"/>
      <p:bldP spid="8" grpId="0"/>
      <p:bldP spid="10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7"/>
          <p:cNvSpPr txBox="1">
            <a:spLocks noChangeArrowheads="1"/>
          </p:cNvSpPr>
          <p:nvPr/>
        </p:nvSpPr>
        <p:spPr bwMode="auto">
          <a:xfrm>
            <a:off x="406400" y="366821"/>
            <a:ext cx="87376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如图已知：直线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交于点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 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EOD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=90</a:t>
            </a:r>
            <a:r>
              <a:rPr lang="en-US" altLang="zh-CN" sz="28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4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回答下列问题：</a:t>
            </a:r>
          </a:p>
          <a:p>
            <a:pPr>
              <a:lnSpc>
                <a:spcPct val="14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AOE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的余角是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；补角是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的余角是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；补角是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4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 对顶角是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7" name="Group 31"/>
          <p:cNvGrpSpPr/>
          <p:nvPr/>
        </p:nvGrpSpPr>
        <p:grpSpPr bwMode="auto">
          <a:xfrm>
            <a:off x="3036412" y="3247576"/>
            <a:ext cx="3308350" cy="1859438"/>
            <a:chOff x="2245" y="2160"/>
            <a:chExt cx="2223" cy="1853"/>
          </a:xfrm>
        </p:grpSpPr>
        <p:sp>
          <p:nvSpPr>
            <p:cNvPr id="23555" name="Line 21"/>
            <p:cNvSpPr>
              <a:spLocks noChangeShapeType="1"/>
            </p:cNvSpPr>
            <p:nvPr/>
          </p:nvSpPr>
          <p:spPr bwMode="auto">
            <a:xfrm>
              <a:off x="2245" y="2886"/>
              <a:ext cx="20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6" name="Line 22"/>
            <p:cNvSpPr>
              <a:spLocks noChangeShapeType="1"/>
            </p:cNvSpPr>
            <p:nvPr/>
          </p:nvSpPr>
          <p:spPr bwMode="auto">
            <a:xfrm flipV="1">
              <a:off x="2472" y="2341"/>
              <a:ext cx="1587" cy="9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7" name="Line 23"/>
            <p:cNvSpPr>
              <a:spLocks noChangeShapeType="1"/>
            </p:cNvSpPr>
            <p:nvPr/>
          </p:nvSpPr>
          <p:spPr bwMode="auto">
            <a:xfrm flipH="1" flipV="1">
              <a:off x="2801" y="2160"/>
              <a:ext cx="352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8" name="Text Box 24"/>
            <p:cNvSpPr txBox="1">
              <a:spLocks noChangeArrowheads="1"/>
            </p:cNvSpPr>
            <p:nvPr/>
          </p:nvSpPr>
          <p:spPr bwMode="auto">
            <a:xfrm>
              <a:off x="2608" y="3113"/>
              <a:ext cx="363" cy="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3559" name="Text Box 25"/>
            <p:cNvSpPr txBox="1">
              <a:spLocks noChangeArrowheads="1"/>
            </p:cNvSpPr>
            <p:nvPr/>
          </p:nvSpPr>
          <p:spPr bwMode="auto">
            <a:xfrm>
              <a:off x="2245" y="2840"/>
              <a:ext cx="363" cy="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3560" name="Text Box 26"/>
            <p:cNvSpPr txBox="1">
              <a:spLocks noChangeArrowheads="1"/>
            </p:cNvSpPr>
            <p:nvPr/>
          </p:nvSpPr>
          <p:spPr bwMode="auto">
            <a:xfrm>
              <a:off x="4105" y="2823"/>
              <a:ext cx="363" cy="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3561" name="Text Box 27"/>
            <p:cNvSpPr txBox="1">
              <a:spLocks noChangeArrowheads="1"/>
            </p:cNvSpPr>
            <p:nvPr/>
          </p:nvSpPr>
          <p:spPr bwMode="auto">
            <a:xfrm>
              <a:off x="3969" y="2296"/>
              <a:ext cx="363" cy="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3562" name="Text Box 28"/>
            <p:cNvSpPr txBox="1">
              <a:spLocks noChangeArrowheads="1"/>
            </p:cNvSpPr>
            <p:nvPr/>
          </p:nvSpPr>
          <p:spPr bwMode="auto">
            <a:xfrm>
              <a:off x="3107" y="2840"/>
              <a:ext cx="363" cy="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23563" name="Text Box 29"/>
            <p:cNvSpPr txBox="1">
              <a:spLocks noChangeArrowheads="1"/>
            </p:cNvSpPr>
            <p:nvPr/>
          </p:nvSpPr>
          <p:spPr bwMode="auto">
            <a:xfrm>
              <a:off x="2517" y="2160"/>
              <a:ext cx="363" cy="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23564" name="Text Box 30"/>
            <p:cNvSpPr txBox="1">
              <a:spLocks noChangeArrowheads="1"/>
            </p:cNvSpPr>
            <p:nvPr/>
          </p:nvSpPr>
          <p:spPr bwMode="auto">
            <a:xfrm>
              <a:off x="2971" y="3430"/>
              <a:ext cx="1179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200" b="1">
                <a:solidFill>
                  <a:srgbClr val="FFFF00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130675" y="1724025"/>
            <a:ext cx="162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842125" y="1710929"/>
            <a:ext cx="162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BOE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186238" y="2141935"/>
            <a:ext cx="162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AOE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769100" y="2141935"/>
            <a:ext cx="162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BOC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895600" y="2571750"/>
            <a:ext cx="162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2" grpId="0"/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/>
        </p:nvSpPr>
        <p:spPr bwMode="auto">
          <a:xfrm>
            <a:off x="701676" y="556023"/>
            <a:ext cx="8156575" cy="1987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7.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COD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=∠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EOD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=90°,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 C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在一条直线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 上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且∠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2= ∠4,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请说出∠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与∠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之间的关系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并试着说明理由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? </a:t>
            </a:r>
          </a:p>
        </p:txBody>
      </p:sp>
      <p:grpSp>
        <p:nvGrpSpPr>
          <p:cNvPr id="24578" name="组合 10"/>
          <p:cNvGrpSpPr/>
          <p:nvPr/>
        </p:nvGrpSpPr>
        <p:grpSpPr bwMode="auto">
          <a:xfrm>
            <a:off x="4833938" y="2007394"/>
            <a:ext cx="4024312" cy="1977629"/>
            <a:chOff x="7612" y="6250"/>
            <a:chExt cx="5615" cy="3495"/>
          </a:xfrm>
        </p:grpSpPr>
        <p:grpSp>
          <p:nvGrpSpPr>
            <p:cNvPr id="24579" name="组合 6"/>
            <p:cNvGrpSpPr/>
            <p:nvPr/>
          </p:nvGrpSpPr>
          <p:grpSpPr bwMode="auto">
            <a:xfrm>
              <a:off x="7612" y="6250"/>
              <a:ext cx="5615" cy="3495"/>
              <a:chOff x="7612" y="6250"/>
              <a:chExt cx="5615" cy="3495"/>
            </a:xfrm>
          </p:grpSpPr>
          <p:pic>
            <p:nvPicPr>
              <p:cNvPr id="24580" name="Picture 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612" y="6250"/>
                <a:ext cx="5615" cy="3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581" name="文本框 5"/>
              <p:cNvSpPr txBox="1">
                <a:spLocks noChangeArrowheads="1"/>
              </p:cNvSpPr>
              <p:nvPr/>
            </p:nvSpPr>
            <p:spPr bwMode="auto">
              <a:xfrm>
                <a:off x="10133" y="8891"/>
                <a:ext cx="507" cy="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>
                    <a:latin typeface="方正姚体" panose="02010601030101010101" pitchFamily="2" charset="-122"/>
                    <a:ea typeface="方正姚体" panose="02010601030101010101" pitchFamily="2" charset="-122"/>
                    <a:sym typeface="Arial" panose="020B0604020202020204" pitchFamily="34" charset="0"/>
                  </a:rPr>
                  <a:t>O</a:t>
                </a:r>
              </a:p>
            </p:txBody>
          </p:sp>
        </p:grpSp>
        <p:sp>
          <p:nvSpPr>
            <p:cNvPr id="24582" name="任意多边形 8"/>
            <p:cNvSpPr>
              <a:spLocks noChangeArrowheads="1"/>
            </p:cNvSpPr>
            <p:nvPr/>
          </p:nvSpPr>
          <p:spPr bwMode="auto">
            <a:xfrm rot="-960000">
              <a:off x="10308" y="8108"/>
              <a:ext cx="226" cy="175"/>
            </a:xfrm>
            <a:custGeom>
              <a:avLst/>
              <a:gdLst>
                <a:gd name="T0" fmla="*/ 0 w 156990"/>
                <a:gd name="T1" fmla="*/ 3250 h 111200"/>
                <a:gd name="T2" fmla="*/ 72390 w 156990"/>
                <a:gd name="T3" fmla="*/ 3250 h 111200"/>
                <a:gd name="T4" fmla="*/ 144780 w 156990"/>
                <a:gd name="T5" fmla="*/ 39445 h 111200"/>
                <a:gd name="T6" fmla="*/ 156845 w 156990"/>
                <a:gd name="T7" fmla="*/ 111200 h 11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990" h="111200">
                  <a:moveTo>
                    <a:pt x="0" y="3250"/>
                  </a:moveTo>
                  <a:cubicBezTo>
                    <a:pt x="13335" y="2615"/>
                    <a:pt x="43180" y="-3734"/>
                    <a:pt x="72390" y="3250"/>
                  </a:cubicBezTo>
                  <a:cubicBezTo>
                    <a:pt x="101600" y="10235"/>
                    <a:pt x="127635" y="17855"/>
                    <a:pt x="144780" y="39445"/>
                  </a:cubicBezTo>
                  <a:cubicBezTo>
                    <a:pt x="161925" y="61035"/>
                    <a:pt x="155575" y="97865"/>
                    <a:pt x="156845" y="1112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3" name="任意多边形 9"/>
            <p:cNvSpPr>
              <a:spLocks noChangeArrowheads="1"/>
            </p:cNvSpPr>
            <p:nvPr/>
          </p:nvSpPr>
          <p:spPr bwMode="auto">
            <a:xfrm rot="-6420000">
              <a:off x="9247" y="8643"/>
              <a:ext cx="226" cy="175"/>
            </a:xfrm>
            <a:custGeom>
              <a:avLst/>
              <a:gdLst>
                <a:gd name="T0" fmla="*/ 0 w 156991"/>
                <a:gd name="T1" fmla="*/ 3250 h 111200"/>
                <a:gd name="T2" fmla="*/ 72390 w 156991"/>
                <a:gd name="T3" fmla="*/ 3250 h 111200"/>
                <a:gd name="T4" fmla="*/ 144780 w 156991"/>
                <a:gd name="T5" fmla="*/ 39445 h 111200"/>
                <a:gd name="T6" fmla="*/ 156845 w 156991"/>
                <a:gd name="T7" fmla="*/ 111200 h 11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991" h="111200">
                  <a:moveTo>
                    <a:pt x="0" y="3250"/>
                  </a:moveTo>
                  <a:cubicBezTo>
                    <a:pt x="13335" y="2615"/>
                    <a:pt x="43180" y="-3735"/>
                    <a:pt x="72390" y="3250"/>
                  </a:cubicBezTo>
                  <a:cubicBezTo>
                    <a:pt x="101600" y="10235"/>
                    <a:pt x="127635" y="17855"/>
                    <a:pt x="144780" y="39445"/>
                  </a:cubicBezTo>
                  <a:cubicBezTo>
                    <a:pt x="161925" y="61035"/>
                    <a:pt x="155575" y="97865"/>
                    <a:pt x="156845" y="1112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" name="任意多边形 11"/>
          <p:cNvSpPr>
            <a:spLocks noChangeArrowheads="1"/>
          </p:cNvSpPr>
          <p:nvPr/>
        </p:nvSpPr>
        <p:spPr bwMode="auto">
          <a:xfrm rot="21240000">
            <a:off x="6845301" y="3338513"/>
            <a:ext cx="144463" cy="134541"/>
          </a:xfrm>
          <a:custGeom>
            <a:avLst/>
            <a:gdLst>
              <a:gd name="T0" fmla="*/ 0 w 156991"/>
              <a:gd name="T1" fmla="*/ 3250 h 111200"/>
              <a:gd name="T2" fmla="*/ 72390 w 156991"/>
              <a:gd name="T3" fmla="*/ 3250 h 111200"/>
              <a:gd name="T4" fmla="*/ 144780 w 156991"/>
              <a:gd name="T5" fmla="*/ 39445 h 111200"/>
              <a:gd name="T6" fmla="*/ 156845 w 156991"/>
              <a:gd name="T7" fmla="*/ 111200 h 11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991" h="111200">
                <a:moveTo>
                  <a:pt x="0" y="3250"/>
                </a:moveTo>
                <a:cubicBezTo>
                  <a:pt x="13335" y="2615"/>
                  <a:pt x="43180" y="-3735"/>
                  <a:pt x="72390" y="3250"/>
                </a:cubicBezTo>
                <a:cubicBezTo>
                  <a:pt x="101600" y="10235"/>
                  <a:pt x="127635" y="17855"/>
                  <a:pt x="144780" y="39445"/>
                </a:cubicBezTo>
                <a:cubicBezTo>
                  <a:pt x="161925" y="61035"/>
                  <a:pt x="155575" y="97865"/>
                  <a:pt x="156845" y="1112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任意多边形 12"/>
          <p:cNvSpPr>
            <a:spLocks noChangeArrowheads="1"/>
          </p:cNvSpPr>
          <p:nvPr/>
        </p:nvSpPr>
        <p:spPr bwMode="auto">
          <a:xfrm rot="16560000">
            <a:off x="6588523" y="3333751"/>
            <a:ext cx="107156" cy="180975"/>
          </a:xfrm>
          <a:custGeom>
            <a:avLst/>
            <a:gdLst>
              <a:gd name="T0" fmla="*/ 0 w 156991"/>
              <a:gd name="T1" fmla="*/ 3250 h 111200"/>
              <a:gd name="T2" fmla="*/ 72390 w 156991"/>
              <a:gd name="T3" fmla="*/ 3250 h 111200"/>
              <a:gd name="T4" fmla="*/ 144780 w 156991"/>
              <a:gd name="T5" fmla="*/ 39445 h 111200"/>
              <a:gd name="T6" fmla="*/ 156845 w 156991"/>
              <a:gd name="T7" fmla="*/ 111200 h 11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991" h="111200">
                <a:moveTo>
                  <a:pt x="0" y="3250"/>
                </a:moveTo>
                <a:cubicBezTo>
                  <a:pt x="13335" y="2615"/>
                  <a:pt x="43180" y="-3735"/>
                  <a:pt x="72390" y="3250"/>
                </a:cubicBezTo>
                <a:cubicBezTo>
                  <a:pt x="101600" y="10235"/>
                  <a:pt x="127635" y="17855"/>
                  <a:pt x="144780" y="39445"/>
                </a:cubicBezTo>
                <a:cubicBezTo>
                  <a:pt x="161925" y="61035"/>
                  <a:pt x="155575" y="97865"/>
                  <a:pt x="156845" y="1112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893764" y="2805113"/>
            <a:ext cx="3425825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与∠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相等</a:t>
            </a:r>
          </a:p>
          <a:p>
            <a:pPr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等角的余角相等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28625" y="564357"/>
            <a:ext cx="848360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8.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若一个角的补角等于它的余角的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倍，求这个角的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度数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58801" y="1534716"/>
            <a:ext cx="795496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设这个角是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，则它的补角是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(180°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°),   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余角是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(90°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°) 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根据题意，得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°= 4 (90°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°). 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解得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=60.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答：这个角的度数是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 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8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charRg st="80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89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charRg st="89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/>
          <p:cNvSpPr>
            <a:spLocks noChangeArrowheads="1"/>
          </p:cNvSpPr>
          <p:nvPr/>
        </p:nvSpPr>
        <p:spPr bwMode="auto">
          <a:xfrm rot="5400000">
            <a:off x="2302273" y="1977628"/>
            <a:ext cx="1997869" cy="1223963"/>
          </a:xfrm>
          <a:prstGeom prst="parallelogram">
            <a:avLst>
              <a:gd name="adj" fmla="val 5441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anchor="ctr"/>
          <a:lstStyle/>
          <a:p>
            <a:pPr algn="r"/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924301" y="2084785"/>
            <a:ext cx="3095625" cy="1512094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r"/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3924301" y="2463404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3924301" y="2840831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3924301" y="3219450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H="1" flipV="1">
            <a:off x="2555876" y="1977629"/>
            <a:ext cx="13684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H="1" flipV="1">
            <a:off x="2555876" y="2355056"/>
            <a:ext cx="13684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 flipH="1" flipV="1">
            <a:off x="2555876" y="2733675"/>
            <a:ext cx="13684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4716463" y="208478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>
            <a:off x="4284663" y="2463404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>
            <a:off x="5435600" y="208478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>
            <a:off x="6227763" y="208478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5076825" y="2463404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>
            <a:off x="5867400" y="2462213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>
            <a:off x="6588125" y="2463404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4716463" y="2840832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>
            <a:off x="5435600" y="2840832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>
            <a:off x="6227763" y="2840832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3" name="Line 20"/>
          <p:cNvSpPr>
            <a:spLocks noChangeShapeType="1"/>
          </p:cNvSpPr>
          <p:nvPr/>
        </p:nvSpPr>
        <p:spPr bwMode="auto">
          <a:xfrm>
            <a:off x="4284663" y="3219450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4" name="Line 21"/>
          <p:cNvSpPr>
            <a:spLocks noChangeShapeType="1"/>
          </p:cNvSpPr>
          <p:nvPr/>
        </p:nvSpPr>
        <p:spPr bwMode="auto">
          <a:xfrm>
            <a:off x="5076825" y="3219450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5" name="Line 22"/>
          <p:cNvSpPr>
            <a:spLocks noChangeShapeType="1"/>
          </p:cNvSpPr>
          <p:nvPr/>
        </p:nvSpPr>
        <p:spPr bwMode="auto">
          <a:xfrm>
            <a:off x="5867400" y="3219450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6" name="Line 23"/>
          <p:cNvSpPr>
            <a:spLocks noChangeShapeType="1"/>
          </p:cNvSpPr>
          <p:nvPr/>
        </p:nvSpPr>
        <p:spPr bwMode="auto">
          <a:xfrm>
            <a:off x="6588125" y="3219450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7" name="Line 24"/>
          <p:cNvSpPr>
            <a:spLocks noChangeShapeType="1"/>
          </p:cNvSpPr>
          <p:nvPr/>
        </p:nvSpPr>
        <p:spPr bwMode="auto">
          <a:xfrm>
            <a:off x="3419475" y="1922860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>
            <a:off x="2843213" y="1707357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9" name="Line 26"/>
          <p:cNvSpPr>
            <a:spLocks noChangeShapeType="1"/>
          </p:cNvSpPr>
          <p:nvPr/>
        </p:nvSpPr>
        <p:spPr bwMode="auto">
          <a:xfrm>
            <a:off x="3059113" y="2139554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50" name="Line 27"/>
          <p:cNvSpPr>
            <a:spLocks noChangeShapeType="1"/>
          </p:cNvSpPr>
          <p:nvPr/>
        </p:nvSpPr>
        <p:spPr bwMode="auto">
          <a:xfrm>
            <a:off x="3492500" y="305633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51" name="Line 28"/>
          <p:cNvSpPr>
            <a:spLocks noChangeShapeType="1"/>
          </p:cNvSpPr>
          <p:nvPr/>
        </p:nvSpPr>
        <p:spPr bwMode="auto">
          <a:xfrm>
            <a:off x="2843213" y="2462213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>
            <a:off x="3348038" y="2625329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53" name="Line 30"/>
          <p:cNvSpPr>
            <a:spLocks noChangeShapeType="1"/>
          </p:cNvSpPr>
          <p:nvPr/>
        </p:nvSpPr>
        <p:spPr bwMode="auto">
          <a:xfrm>
            <a:off x="2987675" y="2894410"/>
            <a:ext cx="0" cy="325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54" name="Line 31"/>
          <p:cNvSpPr>
            <a:spLocks noChangeShapeType="1"/>
          </p:cNvSpPr>
          <p:nvPr/>
        </p:nvSpPr>
        <p:spPr bwMode="auto">
          <a:xfrm>
            <a:off x="3492500" y="2301479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55" name="Text Box 32"/>
          <p:cNvSpPr txBox="1">
            <a:spLocks noChangeArrowheads="1"/>
          </p:cNvSpPr>
          <p:nvPr/>
        </p:nvSpPr>
        <p:spPr bwMode="auto">
          <a:xfrm>
            <a:off x="661989" y="572691"/>
            <a:ext cx="76549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9.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要测量两堵墙所成的角的度数，但人不能进入 </a:t>
            </a: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围墙，如何测量？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656" name="Oval 33"/>
          <p:cNvSpPr>
            <a:spLocks noChangeArrowheads="1"/>
          </p:cNvSpPr>
          <p:nvPr/>
        </p:nvSpPr>
        <p:spPr bwMode="auto">
          <a:xfrm>
            <a:off x="3851276" y="3543301"/>
            <a:ext cx="144463" cy="10834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r"/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946" name="Arc 34"/>
          <p:cNvSpPr>
            <a:spLocks noChangeArrowheads="1"/>
          </p:cNvSpPr>
          <p:nvPr/>
        </p:nvSpPr>
        <p:spPr bwMode="auto">
          <a:xfrm flipH="1">
            <a:off x="2986089" y="3327798"/>
            <a:ext cx="288925" cy="269081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47" name="Arc 35"/>
          <p:cNvSpPr>
            <a:spLocks noChangeArrowheads="1"/>
          </p:cNvSpPr>
          <p:nvPr/>
        </p:nvSpPr>
        <p:spPr bwMode="auto">
          <a:xfrm rot="21365970" flipH="1" flipV="1">
            <a:off x="3563939" y="3596879"/>
            <a:ext cx="720725" cy="163115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6659" name="Group 36"/>
          <p:cNvGrpSpPr/>
          <p:nvPr/>
        </p:nvGrpSpPr>
        <p:grpSpPr bwMode="auto">
          <a:xfrm>
            <a:off x="3924300" y="3489726"/>
            <a:ext cx="4610100" cy="461963"/>
            <a:chOff x="2471" y="2886"/>
            <a:chExt cx="2904" cy="388"/>
          </a:xfrm>
        </p:grpSpPr>
        <p:sp>
          <p:nvSpPr>
            <p:cNvPr id="26660" name="Line 37"/>
            <p:cNvSpPr>
              <a:spLocks noChangeShapeType="1"/>
            </p:cNvSpPr>
            <p:nvPr/>
          </p:nvSpPr>
          <p:spPr bwMode="auto">
            <a:xfrm flipH="1">
              <a:off x="2471" y="2976"/>
              <a:ext cx="24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1" name="Text Box 38"/>
            <p:cNvSpPr txBox="1">
              <a:spLocks noChangeArrowheads="1"/>
            </p:cNvSpPr>
            <p:nvPr/>
          </p:nvSpPr>
          <p:spPr bwMode="auto">
            <a:xfrm>
              <a:off x="4967" y="2886"/>
              <a:ext cx="40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</p:grpSp>
      <p:grpSp>
        <p:nvGrpSpPr>
          <p:cNvPr id="26662" name="Group 39"/>
          <p:cNvGrpSpPr/>
          <p:nvPr/>
        </p:nvGrpSpPr>
        <p:grpSpPr bwMode="auto">
          <a:xfrm>
            <a:off x="1258889" y="2516982"/>
            <a:ext cx="2632075" cy="1054894"/>
            <a:chOff x="748" y="2160"/>
            <a:chExt cx="1703" cy="795"/>
          </a:xfrm>
        </p:grpSpPr>
        <p:sp>
          <p:nvSpPr>
            <p:cNvPr id="26663" name="Line 40"/>
            <p:cNvSpPr>
              <a:spLocks noChangeShapeType="1"/>
            </p:cNvSpPr>
            <p:nvPr/>
          </p:nvSpPr>
          <p:spPr bwMode="auto">
            <a:xfrm>
              <a:off x="1156" y="2341"/>
              <a:ext cx="1295" cy="6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4" name="Text Box 41"/>
            <p:cNvSpPr txBox="1">
              <a:spLocks noChangeArrowheads="1"/>
            </p:cNvSpPr>
            <p:nvPr/>
          </p:nvSpPr>
          <p:spPr bwMode="auto">
            <a:xfrm>
              <a:off x="748" y="2160"/>
              <a:ext cx="31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26665" name="Text Box 42"/>
          <p:cNvSpPr txBox="1">
            <a:spLocks noChangeArrowheads="1"/>
          </p:cNvSpPr>
          <p:nvPr/>
        </p:nvSpPr>
        <p:spPr bwMode="auto">
          <a:xfrm>
            <a:off x="3635375" y="3759994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grpSp>
        <p:nvGrpSpPr>
          <p:cNvPr id="5" name="Group 43"/>
          <p:cNvGrpSpPr/>
          <p:nvPr/>
        </p:nvGrpSpPr>
        <p:grpSpPr bwMode="auto">
          <a:xfrm>
            <a:off x="971551" y="3596880"/>
            <a:ext cx="2879725" cy="732235"/>
            <a:chOff x="612" y="2976"/>
            <a:chExt cx="1814" cy="615"/>
          </a:xfrm>
        </p:grpSpPr>
        <p:sp>
          <p:nvSpPr>
            <p:cNvPr id="26667" name="Line 44"/>
            <p:cNvSpPr>
              <a:spLocks noChangeShapeType="1"/>
            </p:cNvSpPr>
            <p:nvPr/>
          </p:nvSpPr>
          <p:spPr bwMode="auto">
            <a:xfrm flipH="1">
              <a:off x="703" y="2976"/>
              <a:ext cx="1723" cy="4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8" name="Text Box 45"/>
            <p:cNvSpPr txBox="1">
              <a:spLocks noChangeArrowheads="1"/>
            </p:cNvSpPr>
            <p:nvPr/>
          </p:nvSpPr>
          <p:spPr bwMode="auto">
            <a:xfrm>
              <a:off x="612" y="3203"/>
              <a:ext cx="31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6" name="Group 46"/>
          <p:cNvGrpSpPr/>
          <p:nvPr/>
        </p:nvGrpSpPr>
        <p:grpSpPr bwMode="auto">
          <a:xfrm>
            <a:off x="3779839" y="3543301"/>
            <a:ext cx="2808287" cy="1502285"/>
            <a:chOff x="2381" y="2931"/>
            <a:chExt cx="1951" cy="1113"/>
          </a:xfrm>
        </p:grpSpPr>
        <p:sp>
          <p:nvSpPr>
            <p:cNvPr id="26670" name="Line 47"/>
            <p:cNvSpPr>
              <a:spLocks noChangeShapeType="1"/>
            </p:cNvSpPr>
            <p:nvPr/>
          </p:nvSpPr>
          <p:spPr bwMode="auto">
            <a:xfrm>
              <a:off x="2381" y="2931"/>
              <a:ext cx="1814" cy="77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1" name="Text Box 48"/>
            <p:cNvSpPr txBox="1">
              <a:spLocks noChangeArrowheads="1"/>
            </p:cNvSpPr>
            <p:nvPr/>
          </p:nvSpPr>
          <p:spPr bwMode="auto">
            <a:xfrm>
              <a:off x="3878" y="3702"/>
              <a:ext cx="454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sp>
        <p:nvSpPr>
          <p:cNvPr id="26672" name="Freeform 50"/>
          <p:cNvSpPr>
            <a:spLocks noChangeArrowheads="1"/>
          </p:cNvSpPr>
          <p:nvPr/>
        </p:nvSpPr>
        <p:spPr bwMode="auto">
          <a:xfrm>
            <a:off x="3419476" y="3219450"/>
            <a:ext cx="1008063" cy="369094"/>
          </a:xfrm>
          <a:custGeom>
            <a:avLst/>
            <a:gdLst>
              <a:gd name="T0" fmla="*/ 0 w 635"/>
              <a:gd name="T1" fmla="*/ 84 h 310"/>
              <a:gd name="T2" fmla="*/ 363 w 635"/>
              <a:gd name="T3" fmla="*/ 38 h 310"/>
              <a:gd name="T4" fmla="*/ 635 w 635"/>
              <a:gd name="T5" fmla="*/ 31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5" h="310">
                <a:moveTo>
                  <a:pt x="0" y="84"/>
                </a:moveTo>
                <a:cubicBezTo>
                  <a:pt x="128" y="42"/>
                  <a:pt x="257" y="0"/>
                  <a:pt x="363" y="38"/>
                </a:cubicBezTo>
                <a:cubicBezTo>
                  <a:pt x="469" y="76"/>
                  <a:pt x="590" y="265"/>
                  <a:pt x="635" y="310"/>
                </a:cubicBezTo>
              </a:path>
            </a:pathLst>
          </a:custGeom>
          <a:noFill/>
          <a:ln w="25400">
            <a:solidFill>
              <a:srgbClr val="FFFF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云形标注 1"/>
          <p:cNvSpPr/>
          <p:nvPr/>
        </p:nvSpPr>
        <p:spPr>
          <a:xfrm>
            <a:off x="6850064" y="966788"/>
            <a:ext cx="2185987" cy="1173956"/>
          </a:xfrm>
          <a:prstGeom prst="cloudCallout">
            <a:avLst>
              <a:gd name="adj1" fmla="val -36188"/>
              <a:gd name="adj2" fmla="val 95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你能想到几种方法？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8" name="图片 21527" descr="U)~)ZD53]@IZ@IFZVYFAWD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9364" y="2527698"/>
            <a:ext cx="2352675" cy="155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06" name="表格 21505"/>
          <p:cNvGraphicFramePr/>
          <p:nvPr/>
        </p:nvGraphicFramePr>
        <p:xfrm>
          <a:off x="461963" y="941785"/>
          <a:ext cx="8153400" cy="392072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7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2" marB="3429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互余</a:t>
                      </a:r>
                    </a:p>
                  </a:txBody>
                  <a:tcPr marT="34292" marB="3429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互补</a:t>
                      </a:r>
                    </a:p>
                  </a:txBody>
                  <a:tcPr marT="34292" marB="3429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6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两角间的数量关系</a:t>
                      </a:r>
                    </a:p>
                  </a:txBody>
                  <a:tcPr marT="34292" marB="3429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2" marB="3429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2" marB="3429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17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en-US" altLang="zh-CN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对应图形</a:t>
                      </a:r>
                    </a:p>
                  </a:txBody>
                  <a:tcPr marT="34292" marB="3429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2" marB="3429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2" marB="3429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12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30000"/>
                        </a:lnSpc>
                        <a:buNone/>
                      </a:pPr>
                      <a:r>
                        <a:rPr lang="zh-CN" altLang="en-US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性质</a:t>
                      </a:r>
                    </a:p>
                  </a:txBody>
                  <a:tcPr marT="34292" marB="3429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2" marB="3429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2" marB="3429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529" name="图片 21528" descr="EQ]NN40$T~Z[[$ZZTH9YP{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91163" y="2539604"/>
            <a:ext cx="3048000" cy="126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0" name="图片 2152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38400" y="1532335"/>
            <a:ext cx="2305050" cy="40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1" name="图片 2153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34038" y="1456135"/>
            <a:ext cx="2443162" cy="39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2" name="文本框 21531"/>
          <p:cNvSpPr txBox="1">
            <a:spLocks noChangeArrowheads="1"/>
          </p:cNvSpPr>
          <p:nvPr/>
        </p:nvSpPr>
        <p:spPr bwMode="auto">
          <a:xfrm>
            <a:off x="2559051" y="4065985"/>
            <a:ext cx="2447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同角或等角的</a:t>
            </a:r>
          </a:p>
          <a:p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余角相等</a:t>
            </a:r>
          </a:p>
        </p:txBody>
      </p:sp>
      <p:sp>
        <p:nvSpPr>
          <p:cNvPr id="21533" name="文本框 21532"/>
          <p:cNvSpPr txBox="1">
            <a:spLocks noChangeArrowheads="1"/>
          </p:cNvSpPr>
          <p:nvPr/>
        </p:nvSpPr>
        <p:spPr bwMode="auto">
          <a:xfrm>
            <a:off x="5864225" y="4042172"/>
            <a:ext cx="26241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同角或等角的</a:t>
            </a:r>
          </a:p>
          <a:p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补角相等</a:t>
            </a:r>
          </a:p>
        </p:txBody>
      </p:sp>
      <p:pic>
        <p:nvPicPr>
          <p:cNvPr id="21537" name="图片 2153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354263" y="1913335"/>
            <a:ext cx="2330450" cy="42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8" name="图片 2153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81639" y="1913335"/>
            <a:ext cx="2740025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7"/>
          <p:cNvSpPr>
            <a:spLocks noChangeArrowheads="1"/>
          </p:cNvSpPr>
          <p:nvPr/>
        </p:nvSpPr>
        <p:spPr bwMode="auto">
          <a:xfrm>
            <a:off x="166689" y="379810"/>
            <a:ext cx="5741987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华文中宋" panose="02010600040101010101" pitchFamily="2" charset="-122"/>
              </a:rPr>
              <a:t> 对顶角性质：对顶角相等.</a:t>
            </a:r>
          </a:p>
        </p:txBody>
      </p:sp>
      <p:sp>
        <p:nvSpPr>
          <p:cNvPr id="13" name="TextBox 127"/>
          <p:cNvSpPr txBox="1"/>
          <p:nvPr/>
        </p:nvSpPr>
        <p:spPr>
          <a:xfrm>
            <a:off x="4093862" y="-178"/>
            <a:ext cx="214310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2" grpId="0"/>
      <p:bldP spid="21533" grpId="0"/>
      <p:bldP spid="36867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图片 509956" descr="11997870_409073"/>
          <p:cNvPicPr>
            <a:picLocks noChangeAspect="1" noChangeArrowheads="1"/>
          </p:cNvPicPr>
          <p:nvPr/>
        </p:nvPicPr>
        <p:blipFill>
          <a:blip r:embed="rId3" cstate="email">
            <a:lum bright="6000"/>
          </a:blip>
          <a:srcRect/>
          <a:stretch>
            <a:fillRect/>
          </a:stretch>
        </p:blipFill>
        <p:spPr bwMode="auto">
          <a:xfrm>
            <a:off x="5435600" y="3405187"/>
            <a:ext cx="37084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图片 509959" descr="谢谢观看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2684860"/>
            <a:ext cx="4464050" cy="79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矩形 4139"/>
          <p:cNvSpPr>
            <a:spLocks noChangeArrowheads="1"/>
          </p:cNvSpPr>
          <p:nvPr/>
        </p:nvSpPr>
        <p:spPr bwMode="auto">
          <a:xfrm>
            <a:off x="0" y="1338263"/>
            <a:ext cx="9144000" cy="571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20"/>
          <p:cNvSpPr txBox="1">
            <a:spLocks noChangeArrowheads="1"/>
          </p:cNvSpPr>
          <p:nvPr/>
        </p:nvSpPr>
        <p:spPr bwMode="auto">
          <a:xfrm>
            <a:off x="477838" y="575072"/>
            <a:ext cx="8247062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</a:t>
            </a:r>
            <a:r>
              <a:rPr lang="en-US" altLang="zh-CN" sz="28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请你观察图中∠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和∠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这组对顶角，你发现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  它们的大小有什么关系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6"/>
          <p:cNvGrpSpPr/>
          <p:nvPr/>
        </p:nvGrpSpPr>
        <p:grpSpPr bwMode="auto">
          <a:xfrm rot="408618">
            <a:off x="1021546" y="1622975"/>
            <a:ext cx="2741806" cy="2466975"/>
            <a:chOff x="0" y="1812"/>
            <a:chExt cx="1967" cy="2220"/>
          </a:xfrm>
        </p:grpSpPr>
        <p:grpSp>
          <p:nvGrpSpPr>
            <p:cNvPr id="5123" name="Group 7"/>
            <p:cNvGrpSpPr/>
            <p:nvPr/>
          </p:nvGrpSpPr>
          <p:grpSpPr bwMode="auto">
            <a:xfrm>
              <a:off x="0" y="1812"/>
              <a:ext cx="1967" cy="2220"/>
              <a:chOff x="295" y="2428"/>
              <a:chExt cx="1724" cy="1847"/>
            </a:xfrm>
          </p:grpSpPr>
          <p:sp>
            <p:nvSpPr>
              <p:cNvPr id="5124" name="Line 8"/>
              <p:cNvSpPr>
                <a:spLocks noChangeShapeType="1"/>
              </p:cNvSpPr>
              <p:nvPr/>
            </p:nvSpPr>
            <p:spPr bwMode="auto">
              <a:xfrm>
                <a:off x="521" y="2976"/>
                <a:ext cx="1134" cy="11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25" name="Line 9"/>
              <p:cNvSpPr>
                <a:spLocks noChangeShapeType="1"/>
              </p:cNvSpPr>
              <p:nvPr/>
            </p:nvSpPr>
            <p:spPr bwMode="auto">
              <a:xfrm>
                <a:off x="793" y="2795"/>
                <a:ext cx="272" cy="1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26" name="Arc 10"/>
              <p:cNvSpPr>
                <a:spLocks noChangeArrowheads="1"/>
              </p:cNvSpPr>
              <p:nvPr/>
            </p:nvSpPr>
            <p:spPr bwMode="auto">
              <a:xfrm rot="-3988059">
                <a:off x="811" y="3176"/>
                <a:ext cx="100" cy="136"/>
              </a:xfrm>
              <a:custGeom>
                <a:avLst/>
                <a:gdLst>
                  <a:gd name="T0" fmla="*/ -1 w 15868"/>
                  <a:gd name="T1" fmla="*/ 0 h 21600"/>
                  <a:gd name="T2" fmla="*/ 15868 w 15868"/>
                  <a:gd name="T3" fmla="*/ 6945 h 21600"/>
                  <a:gd name="T4" fmla="*/ -1 w 15868"/>
                  <a:gd name="T5" fmla="*/ 0 h 21600"/>
                  <a:gd name="T6" fmla="*/ 15868 w 15868"/>
                  <a:gd name="T7" fmla="*/ 6945 h 21600"/>
                  <a:gd name="T8" fmla="*/ 0 w 15868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68" h="21600" fill="none">
                    <a:moveTo>
                      <a:pt x="-1" y="0"/>
                    </a:moveTo>
                    <a:cubicBezTo>
                      <a:pt x="6026" y="0"/>
                      <a:pt x="11779" y="2517"/>
                      <a:pt x="15868" y="6945"/>
                    </a:cubicBezTo>
                  </a:path>
                  <a:path w="15868" h="21600" stroke="0">
                    <a:moveTo>
                      <a:pt x="-1" y="0"/>
                    </a:moveTo>
                    <a:cubicBezTo>
                      <a:pt x="6026" y="0"/>
                      <a:pt x="11779" y="2517"/>
                      <a:pt x="15868" y="694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27" name="Freeform 11"/>
              <p:cNvSpPr>
                <a:spLocks noChangeArrowheads="1"/>
              </p:cNvSpPr>
              <p:nvPr/>
            </p:nvSpPr>
            <p:spPr bwMode="auto">
              <a:xfrm>
                <a:off x="947" y="3503"/>
                <a:ext cx="139" cy="55"/>
              </a:xfrm>
              <a:custGeom>
                <a:avLst/>
                <a:gdLst>
                  <a:gd name="T0" fmla="*/ 0 w 139"/>
                  <a:gd name="T1" fmla="*/ 55 h 55"/>
                  <a:gd name="T2" fmla="*/ 64 w 139"/>
                  <a:gd name="T3" fmla="*/ 43 h 55"/>
                  <a:gd name="T4" fmla="*/ 103 w 139"/>
                  <a:gd name="T5" fmla="*/ 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55">
                    <a:moveTo>
                      <a:pt x="0" y="55"/>
                    </a:moveTo>
                    <a:cubicBezTo>
                      <a:pt x="21" y="51"/>
                      <a:pt x="45" y="54"/>
                      <a:pt x="64" y="43"/>
                    </a:cubicBezTo>
                    <a:cubicBezTo>
                      <a:pt x="139" y="0"/>
                      <a:pt x="61" y="4"/>
                      <a:pt x="103" y="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28" name="Text Box 12"/>
              <p:cNvSpPr txBox="1">
                <a:spLocks noChangeArrowheads="1"/>
              </p:cNvSpPr>
              <p:nvPr/>
            </p:nvSpPr>
            <p:spPr bwMode="auto">
              <a:xfrm>
                <a:off x="672" y="3008"/>
                <a:ext cx="227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/>
                  <a:t>2</a:t>
                </a:r>
              </a:p>
            </p:txBody>
          </p:sp>
          <p:sp>
            <p:nvSpPr>
              <p:cNvPr id="5129" name="Text Box 13"/>
              <p:cNvSpPr txBox="1">
                <a:spLocks noChangeArrowheads="1"/>
              </p:cNvSpPr>
              <p:nvPr/>
            </p:nvSpPr>
            <p:spPr bwMode="auto">
              <a:xfrm>
                <a:off x="930" y="3511"/>
                <a:ext cx="227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/>
                  <a:t>1</a:t>
                </a:r>
              </a:p>
            </p:txBody>
          </p:sp>
          <p:sp>
            <p:nvSpPr>
              <p:cNvPr id="5130" name="Text Box 14"/>
              <p:cNvSpPr txBox="1">
                <a:spLocks noChangeArrowheads="1"/>
              </p:cNvSpPr>
              <p:nvPr/>
            </p:nvSpPr>
            <p:spPr bwMode="auto">
              <a:xfrm>
                <a:off x="295" y="2745"/>
                <a:ext cx="318" cy="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/>
                  <a:t>A</a:t>
                </a:r>
              </a:p>
            </p:txBody>
          </p:sp>
          <p:sp>
            <p:nvSpPr>
              <p:cNvPr id="5131" name="Text Box 15"/>
              <p:cNvSpPr txBox="1">
                <a:spLocks noChangeArrowheads="1"/>
              </p:cNvSpPr>
              <p:nvPr/>
            </p:nvSpPr>
            <p:spPr bwMode="auto">
              <a:xfrm>
                <a:off x="1701" y="3879"/>
                <a:ext cx="318" cy="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/>
                  <a:t>B</a:t>
                </a:r>
              </a:p>
            </p:txBody>
          </p:sp>
          <p:sp>
            <p:nvSpPr>
              <p:cNvPr id="5132" name="Text Box 16"/>
              <p:cNvSpPr txBox="1">
                <a:spLocks noChangeArrowheads="1"/>
              </p:cNvSpPr>
              <p:nvPr/>
            </p:nvSpPr>
            <p:spPr bwMode="auto">
              <a:xfrm>
                <a:off x="612" y="2428"/>
                <a:ext cx="318" cy="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/>
                  <a:t>C</a:t>
                </a:r>
              </a:p>
            </p:txBody>
          </p:sp>
          <p:sp>
            <p:nvSpPr>
              <p:cNvPr id="5133" name="Text Box 17"/>
              <p:cNvSpPr txBox="1">
                <a:spLocks noChangeArrowheads="1"/>
              </p:cNvSpPr>
              <p:nvPr/>
            </p:nvSpPr>
            <p:spPr bwMode="auto">
              <a:xfrm>
                <a:off x="702" y="3879"/>
                <a:ext cx="318" cy="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/>
                  <a:t>D</a:t>
                </a:r>
              </a:p>
            </p:txBody>
          </p:sp>
        </p:grpSp>
        <p:sp>
          <p:nvSpPr>
            <p:cNvPr id="5134" name="Text Box 18"/>
            <p:cNvSpPr txBox="1">
              <a:spLocks noChangeArrowheads="1"/>
            </p:cNvSpPr>
            <p:nvPr/>
          </p:nvSpPr>
          <p:spPr bwMode="auto">
            <a:xfrm>
              <a:off x="720" y="2676"/>
              <a:ext cx="288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O</a:t>
              </a:r>
            </a:p>
          </p:txBody>
        </p:sp>
      </p:grpSp>
      <p:sp>
        <p:nvSpPr>
          <p:cNvPr id="4" name="矩形 80"/>
          <p:cNvSpPr>
            <a:spLocks noChangeArrowheads="1"/>
          </p:cNvSpPr>
          <p:nvPr/>
        </p:nvSpPr>
        <p:spPr bwMode="auto">
          <a:xfrm>
            <a:off x="4743450" y="1881188"/>
            <a:ext cx="2051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1=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grpSp>
        <p:nvGrpSpPr>
          <p:cNvPr id="6" name="Group 33"/>
          <p:cNvGrpSpPr/>
          <p:nvPr/>
        </p:nvGrpSpPr>
        <p:grpSpPr>
          <a:xfrm>
            <a:off x="4371340" y="2473643"/>
            <a:ext cx="2794000" cy="1188244"/>
            <a:chOff x="2562" y="2523"/>
            <a:chExt cx="2221" cy="1224"/>
          </a:xfrm>
          <a:solidFill>
            <a:schemeClr val="accent5"/>
          </a:solidFill>
        </p:grpSpPr>
        <p:sp>
          <p:nvSpPr>
            <p:cNvPr id="3" name="AutoShape 31" descr="kwjyf_1024_768_f163e67a88a2c9ac"/>
            <p:cNvSpPr/>
            <p:nvPr/>
          </p:nvSpPr>
          <p:spPr>
            <a:xfrm>
              <a:off x="2562" y="2523"/>
              <a:ext cx="2221" cy="1224"/>
            </a:xfrm>
            <a:prstGeom prst="horizontalScroll">
              <a:avLst>
                <a:gd name="adj" fmla="val 12500"/>
              </a:avLst>
            </a:prstGeom>
            <a:grpFill/>
            <a:ln w="9525" cap="flat" cmpd="sng">
              <a:solidFill>
                <a:srgbClr val="0070C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noProof="1">
                <a:ea typeface="黑体" panose="02010609060101010101" pitchFamily="49" charset="-122"/>
              </a:endParaRPr>
            </a:p>
          </p:txBody>
        </p:sp>
        <p:sp>
          <p:nvSpPr>
            <p:cNvPr id="5" name="Text Box 32"/>
            <p:cNvSpPr txBox="1"/>
            <p:nvPr/>
          </p:nvSpPr>
          <p:spPr>
            <a:xfrm>
              <a:off x="2834" y="2886"/>
              <a:ext cx="1906" cy="539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noProof="1">
                  <a:solidFill>
                    <a:srgbClr val="FF0000"/>
                  </a:solidFill>
                  <a:ea typeface="黑体" panose="02010609060101010101" pitchFamily="49" charset="-122"/>
                </a:rPr>
                <a:t>对顶角相等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10"/>
          <p:cNvSpPr>
            <a:spLocks noChangeArrowheads="1"/>
          </p:cNvSpPr>
          <p:nvPr/>
        </p:nvSpPr>
        <p:spPr bwMode="auto">
          <a:xfrm>
            <a:off x="503239" y="1368029"/>
            <a:ext cx="8135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    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如图直线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AB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与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CD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相交于点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，∠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和∠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3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有公共顶点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，并且它们的两边互为反向延长线，这样的两个角叫做对顶角.∠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和∠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4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也是对顶角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华文中宋" panose="02010600040101010101" pitchFamily="2" charset="-122"/>
              </a:rPr>
              <a:t>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56" name="Text Box 11"/>
          <p:cNvSpPr/>
          <p:nvPr/>
        </p:nvSpPr>
        <p:spPr>
          <a:xfrm>
            <a:off x="611188" y="815579"/>
            <a:ext cx="1266693" cy="523220"/>
          </a:xfrm>
          <a:prstGeom prst="rect">
            <a:avLst/>
          </a:prstGeom>
          <a:solidFill>
            <a:schemeClr val="accent5"/>
          </a:solidFill>
          <a:ln w="952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对顶角</a:t>
            </a:r>
          </a:p>
        </p:txBody>
      </p:sp>
      <p:sp>
        <p:nvSpPr>
          <p:cNvPr id="23560" name="直接连接符 23559"/>
          <p:cNvSpPr>
            <a:spLocks noChangeShapeType="1"/>
          </p:cNvSpPr>
          <p:nvPr/>
        </p:nvSpPr>
        <p:spPr bwMode="auto">
          <a:xfrm>
            <a:off x="2914651" y="3200401"/>
            <a:ext cx="2881313" cy="9179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1" name="直接连接符 23560"/>
          <p:cNvSpPr>
            <a:spLocks noChangeShapeType="1"/>
          </p:cNvSpPr>
          <p:nvPr/>
        </p:nvSpPr>
        <p:spPr bwMode="auto">
          <a:xfrm flipV="1">
            <a:off x="2771776" y="3146823"/>
            <a:ext cx="2881313" cy="106799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2" name="文本框 23561"/>
          <p:cNvSpPr txBox="1">
            <a:spLocks noChangeArrowheads="1"/>
          </p:cNvSpPr>
          <p:nvPr/>
        </p:nvSpPr>
        <p:spPr bwMode="auto">
          <a:xfrm>
            <a:off x="2987675" y="2895600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563" name="文本框 23562"/>
          <p:cNvSpPr txBox="1">
            <a:spLocks noChangeArrowheads="1"/>
          </p:cNvSpPr>
          <p:nvPr/>
        </p:nvSpPr>
        <p:spPr bwMode="auto">
          <a:xfrm>
            <a:off x="3851275" y="3651647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3564" name="文本框 23563"/>
          <p:cNvSpPr txBox="1">
            <a:spLocks noChangeArrowheads="1"/>
          </p:cNvSpPr>
          <p:nvPr/>
        </p:nvSpPr>
        <p:spPr bwMode="auto">
          <a:xfrm>
            <a:off x="5364163" y="2842022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565" name="文本框 23564"/>
          <p:cNvSpPr txBox="1">
            <a:spLocks noChangeArrowheads="1"/>
          </p:cNvSpPr>
          <p:nvPr/>
        </p:nvSpPr>
        <p:spPr bwMode="auto">
          <a:xfrm>
            <a:off x="5651500" y="4083844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566" name="文本框 23565"/>
          <p:cNvSpPr txBox="1">
            <a:spLocks noChangeArrowheads="1"/>
          </p:cNvSpPr>
          <p:nvPr/>
        </p:nvSpPr>
        <p:spPr bwMode="auto">
          <a:xfrm>
            <a:off x="2627313" y="4192191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3567" name="任意多边形 23566"/>
          <p:cNvSpPr>
            <a:spLocks noChangeArrowheads="1"/>
          </p:cNvSpPr>
          <p:nvPr/>
        </p:nvSpPr>
        <p:spPr bwMode="auto">
          <a:xfrm rot="11709635" flipV="1">
            <a:off x="4095751" y="3470672"/>
            <a:ext cx="479425" cy="161925"/>
          </a:xfrm>
          <a:custGeom>
            <a:avLst/>
            <a:gdLst>
              <a:gd name="T0" fmla="*/ 0 w 35752"/>
              <a:gd name="T1" fmla="*/ 5732 h 21600"/>
              <a:gd name="T2" fmla="*/ 14656 w 35752"/>
              <a:gd name="T3" fmla="*/ -1 h 21600"/>
              <a:gd name="T4" fmla="*/ 35754 w 35752"/>
              <a:gd name="T5" fmla="*/ 16950 h 21600"/>
              <a:gd name="T6" fmla="*/ 0 w 35752"/>
              <a:gd name="T7" fmla="*/ 5732 h 21600"/>
              <a:gd name="T8" fmla="*/ 14656 w 35752"/>
              <a:gd name="T9" fmla="*/ -1 h 21600"/>
              <a:gd name="T10" fmla="*/ 35754 w 35752"/>
              <a:gd name="T11" fmla="*/ 16950 h 21600"/>
              <a:gd name="T12" fmla="*/ 14656 w 35752"/>
              <a:gd name="T1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752" h="21600" fill="none">
                <a:moveTo>
                  <a:pt x="0" y="5732"/>
                </a:moveTo>
                <a:cubicBezTo>
                  <a:pt x="3851" y="2173"/>
                  <a:pt x="9000" y="-1"/>
                  <a:pt x="14656" y="-1"/>
                </a:cubicBezTo>
                <a:cubicBezTo>
                  <a:pt x="24992" y="-1"/>
                  <a:pt x="33632" y="7258"/>
                  <a:pt x="35754" y="16950"/>
                </a:cubicBezTo>
              </a:path>
              <a:path w="35752" h="21600" stroke="0">
                <a:moveTo>
                  <a:pt x="0" y="5732"/>
                </a:moveTo>
                <a:cubicBezTo>
                  <a:pt x="3851" y="2173"/>
                  <a:pt x="9000" y="-1"/>
                  <a:pt x="14656" y="-1"/>
                </a:cubicBezTo>
                <a:cubicBezTo>
                  <a:pt x="24992" y="-1"/>
                  <a:pt x="33632" y="7258"/>
                  <a:pt x="35754" y="16950"/>
                </a:cubicBezTo>
                <a:lnTo>
                  <a:pt x="1465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8" name="任意多边形 23567"/>
          <p:cNvSpPr>
            <a:spLocks noChangeArrowheads="1"/>
          </p:cNvSpPr>
          <p:nvPr/>
        </p:nvSpPr>
        <p:spPr bwMode="auto">
          <a:xfrm rot="1163144" flipV="1">
            <a:off x="4087813" y="3662363"/>
            <a:ext cx="482600" cy="161925"/>
          </a:xfrm>
          <a:custGeom>
            <a:avLst/>
            <a:gdLst>
              <a:gd name="T0" fmla="*/ 0 w 35972"/>
              <a:gd name="T1" fmla="*/ 5732 h 21600"/>
              <a:gd name="T2" fmla="*/ 14656 w 35972"/>
              <a:gd name="T3" fmla="*/ -1 h 21600"/>
              <a:gd name="T4" fmla="*/ 35974 w 35972"/>
              <a:gd name="T5" fmla="*/ 18100 h 21600"/>
              <a:gd name="T6" fmla="*/ 0 w 35972"/>
              <a:gd name="T7" fmla="*/ 5732 h 21600"/>
              <a:gd name="T8" fmla="*/ 14656 w 35972"/>
              <a:gd name="T9" fmla="*/ -1 h 21600"/>
              <a:gd name="T10" fmla="*/ 35974 w 35972"/>
              <a:gd name="T11" fmla="*/ 18100 h 21600"/>
              <a:gd name="T12" fmla="*/ 14656 w 35972"/>
              <a:gd name="T1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972" h="21600" fill="none">
                <a:moveTo>
                  <a:pt x="0" y="5732"/>
                </a:moveTo>
                <a:cubicBezTo>
                  <a:pt x="3851" y="2173"/>
                  <a:pt x="9000" y="-1"/>
                  <a:pt x="14656" y="-1"/>
                </a:cubicBezTo>
                <a:cubicBezTo>
                  <a:pt x="25396" y="-1"/>
                  <a:pt x="34306" y="7838"/>
                  <a:pt x="35974" y="18100"/>
                </a:cubicBezTo>
              </a:path>
              <a:path w="35972" h="21600" stroke="0">
                <a:moveTo>
                  <a:pt x="0" y="5732"/>
                </a:moveTo>
                <a:cubicBezTo>
                  <a:pt x="3851" y="2173"/>
                  <a:pt x="9000" y="-1"/>
                  <a:pt x="14656" y="-1"/>
                </a:cubicBezTo>
                <a:cubicBezTo>
                  <a:pt x="25396" y="-1"/>
                  <a:pt x="34306" y="7838"/>
                  <a:pt x="35974" y="18100"/>
                </a:cubicBezTo>
                <a:lnTo>
                  <a:pt x="1465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2" name="任意多边形 23571"/>
          <p:cNvSpPr>
            <a:spLocks noChangeArrowheads="1"/>
          </p:cNvSpPr>
          <p:nvPr/>
        </p:nvSpPr>
        <p:spPr bwMode="auto">
          <a:xfrm flipH="1">
            <a:off x="3851275" y="3524251"/>
            <a:ext cx="71438" cy="270272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3" name="任意多边形 23572"/>
          <p:cNvSpPr>
            <a:spLocks noChangeArrowheads="1"/>
          </p:cNvSpPr>
          <p:nvPr/>
        </p:nvSpPr>
        <p:spPr bwMode="auto">
          <a:xfrm rot="3169744">
            <a:off x="4642645" y="3461941"/>
            <a:ext cx="219075" cy="360363"/>
          </a:xfrm>
          <a:custGeom>
            <a:avLst/>
            <a:gdLst>
              <a:gd name="T0" fmla="*/ 0 w 20836"/>
              <a:gd name="T1" fmla="*/ 0 h 21600"/>
              <a:gd name="T2" fmla="*/ 20838 w 20836"/>
              <a:gd name="T3" fmla="*/ 15894 h 21600"/>
              <a:gd name="T4" fmla="*/ 0 w 20836"/>
              <a:gd name="T5" fmla="*/ 0 h 21600"/>
              <a:gd name="T6" fmla="*/ 20838 w 20836"/>
              <a:gd name="T7" fmla="*/ 15894 h 21600"/>
              <a:gd name="T8" fmla="*/ 0 w 20836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36" h="21600" fill="none">
                <a:moveTo>
                  <a:pt x="0" y="0"/>
                </a:moveTo>
                <a:cubicBezTo>
                  <a:pt x="9956" y="0"/>
                  <a:pt x="18339" y="6736"/>
                  <a:pt x="20838" y="15894"/>
                </a:cubicBezTo>
              </a:path>
              <a:path w="20836" h="21600" stroke="0">
                <a:moveTo>
                  <a:pt x="0" y="0"/>
                </a:moveTo>
                <a:cubicBezTo>
                  <a:pt x="9956" y="0"/>
                  <a:pt x="18339" y="6736"/>
                  <a:pt x="20838" y="15894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4" name="文本框 23573"/>
          <p:cNvSpPr txBox="1">
            <a:spLocks noChangeArrowheads="1"/>
          </p:cNvSpPr>
          <p:nvPr/>
        </p:nvSpPr>
        <p:spPr bwMode="auto">
          <a:xfrm>
            <a:off x="4211638" y="3759994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575" name="文本框 23574"/>
          <p:cNvSpPr txBox="1">
            <a:spLocks noChangeArrowheads="1"/>
          </p:cNvSpPr>
          <p:nvPr/>
        </p:nvSpPr>
        <p:spPr bwMode="auto">
          <a:xfrm>
            <a:off x="4140200" y="3165872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3576" name="文本框 23575"/>
          <p:cNvSpPr txBox="1">
            <a:spLocks noChangeArrowheads="1"/>
          </p:cNvSpPr>
          <p:nvPr/>
        </p:nvSpPr>
        <p:spPr bwMode="auto">
          <a:xfrm>
            <a:off x="3563938" y="3489722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3577" name="文本框 23576"/>
          <p:cNvSpPr txBox="1">
            <a:spLocks noChangeArrowheads="1"/>
          </p:cNvSpPr>
          <p:nvPr/>
        </p:nvSpPr>
        <p:spPr bwMode="auto">
          <a:xfrm>
            <a:off x="4787900" y="3489722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07" name="WordArt 7"/>
          <p:cNvSpPr>
            <a:spLocks noChangeArrowheads="1" noChangeShapeType="1" noTextEdit="1"/>
          </p:cNvSpPr>
          <p:nvPr/>
        </p:nvSpPr>
        <p:spPr bwMode="auto">
          <a:xfrm>
            <a:off x="6710364" y="3862388"/>
            <a:ext cx="1728787" cy="2357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 dirty="0">
                <a:ln w="19050">
                  <a:solidFill>
                    <a:srgbClr val="FF6600"/>
                  </a:solidFill>
                  <a:round/>
                </a:ln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对顶角相等</a:t>
            </a:r>
          </a:p>
        </p:txBody>
      </p:sp>
      <p:sp>
        <p:nvSpPr>
          <p:cNvPr id="2" name="Text Box 11"/>
          <p:cNvSpPr>
            <a:spLocks noChangeArrowheads="1"/>
          </p:cNvSpPr>
          <p:nvPr/>
        </p:nvSpPr>
        <p:spPr bwMode="auto">
          <a:xfrm>
            <a:off x="6237288" y="3120629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对顶角的性质：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ldLvl="0"/>
      <p:bldP spid="23556" grpId="0" bldLvl="0" animBg="1"/>
      <p:bldP spid="23560" grpId="0" animBg="1"/>
      <p:bldP spid="23561" grpId="0" animBg="1"/>
      <p:bldP spid="23562" grpId="0"/>
      <p:bldP spid="23563" grpId="0"/>
      <p:bldP spid="23564" grpId="0"/>
      <p:bldP spid="23565" grpId="0"/>
      <p:bldP spid="23566" grpId="0"/>
      <p:bldP spid="23574" grpId="0"/>
      <p:bldP spid="23575" grpId="0"/>
      <p:bldP spid="23576" grpId="0"/>
      <p:bldP spid="23577" grpId="0"/>
      <p:bldP spid="12307" grpId="0" animBg="1"/>
      <p:bldP spid="2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58775" y="589360"/>
            <a:ext cx="8108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下列各图中，∠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与∠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是对顶角的是（    ）</a:t>
            </a:r>
          </a:p>
        </p:txBody>
      </p:sp>
      <p:grpSp>
        <p:nvGrpSpPr>
          <p:cNvPr id="2" name="Group 28"/>
          <p:cNvGrpSpPr/>
          <p:nvPr/>
        </p:nvGrpSpPr>
        <p:grpSpPr bwMode="auto">
          <a:xfrm>
            <a:off x="1473201" y="2418160"/>
            <a:ext cx="2371725" cy="1458360"/>
            <a:chOff x="657" y="2750"/>
            <a:chExt cx="1724" cy="1541"/>
          </a:xfrm>
        </p:grpSpPr>
        <p:grpSp>
          <p:nvGrpSpPr>
            <p:cNvPr id="7171" name="Group 29"/>
            <p:cNvGrpSpPr/>
            <p:nvPr/>
          </p:nvGrpSpPr>
          <p:grpSpPr bwMode="auto">
            <a:xfrm>
              <a:off x="657" y="2750"/>
              <a:ext cx="1724" cy="1078"/>
              <a:chOff x="3878" y="2931"/>
              <a:chExt cx="1724" cy="1078"/>
            </a:xfrm>
          </p:grpSpPr>
          <p:grpSp>
            <p:nvGrpSpPr>
              <p:cNvPr id="7172" name="Group 30"/>
              <p:cNvGrpSpPr/>
              <p:nvPr/>
            </p:nvGrpSpPr>
            <p:grpSpPr bwMode="auto">
              <a:xfrm>
                <a:off x="3878" y="2931"/>
                <a:ext cx="1724" cy="1043"/>
                <a:chOff x="4014" y="2931"/>
                <a:chExt cx="1724" cy="1043"/>
              </a:xfrm>
            </p:grpSpPr>
            <p:sp>
              <p:nvSpPr>
                <p:cNvPr id="7173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4377" y="2931"/>
                  <a:ext cx="1134" cy="1043"/>
                </a:xfrm>
                <a:prstGeom prst="line">
                  <a:avLst/>
                </a:prstGeom>
                <a:noFill/>
                <a:ln w="25400">
                  <a:solidFill>
                    <a:srgbClr val="8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74" name="Line 32"/>
                <p:cNvSpPr>
                  <a:spLocks noChangeShapeType="1"/>
                </p:cNvSpPr>
                <p:nvPr/>
              </p:nvSpPr>
              <p:spPr bwMode="auto">
                <a:xfrm>
                  <a:off x="4967" y="3430"/>
                  <a:ext cx="771" cy="91"/>
                </a:xfrm>
                <a:prstGeom prst="line">
                  <a:avLst/>
                </a:prstGeom>
                <a:noFill/>
                <a:ln w="25400">
                  <a:solidFill>
                    <a:srgbClr val="8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75" name="Line 33"/>
                <p:cNvSpPr>
                  <a:spLocks noChangeShapeType="1"/>
                </p:cNvSpPr>
                <p:nvPr/>
              </p:nvSpPr>
              <p:spPr bwMode="auto">
                <a:xfrm>
                  <a:off x="4014" y="3475"/>
                  <a:ext cx="771" cy="91"/>
                </a:xfrm>
                <a:prstGeom prst="line">
                  <a:avLst/>
                </a:prstGeom>
                <a:noFill/>
                <a:ln w="25400">
                  <a:solidFill>
                    <a:srgbClr val="8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176" name="Text Box 34"/>
              <p:cNvSpPr txBox="1">
                <a:spLocks noChangeArrowheads="1"/>
              </p:cNvSpPr>
              <p:nvPr/>
            </p:nvSpPr>
            <p:spPr bwMode="auto">
              <a:xfrm>
                <a:off x="4228" y="3521"/>
                <a:ext cx="408" cy="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800000"/>
                    </a:solidFill>
                  </a:rPr>
                  <a:t>1</a:t>
                </a:r>
              </a:p>
            </p:txBody>
          </p:sp>
          <p:sp>
            <p:nvSpPr>
              <p:cNvPr id="7177" name="Text Box 35"/>
              <p:cNvSpPr txBox="1">
                <a:spLocks noChangeArrowheads="1"/>
              </p:cNvSpPr>
              <p:nvPr/>
            </p:nvSpPr>
            <p:spPr bwMode="auto">
              <a:xfrm>
                <a:off x="4967" y="3159"/>
                <a:ext cx="408" cy="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800000"/>
                    </a:solidFill>
                  </a:rPr>
                  <a:t>2</a:t>
                </a:r>
              </a:p>
            </p:txBody>
          </p:sp>
        </p:grpSp>
        <p:sp>
          <p:nvSpPr>
            <p:cNvPr id="7178" name="Text Box 36"/>
            <p:cNvSpPr txBox="1">
              <a:spLocks noChangeArrowheads="1"/>
            </p:cNvSpPr>
            <p:nvPr/>
          </p:nvSpPr>
          <p:spPr bwMode="auto">
            <a:xfrm>
              <a:off x="1119" y="3738"/>
              <a:ext cx="454" cy="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10" name="Group 37"/>
          <p:cNvGrpSpPr/>
          <p:nvPr/>
        </p:nvGrpSpPr>
        <p:grpSpPr bwMode="auto">
          <a:xfrm>
            <a:off x="4738688" y="2357437"/>
            <a:ext cx="2279650" cy="1579898"/>
            <a:chOff x="2971" y="2615"/>
            <a:chExt cx="1769" cy="1680"/>
          </a:xfrm>
        </p:grpSpPr>
        <p:grpSp>
          <p:nvGrpSpPr>
            <p:cNvPr id="7180" name="Group 38"/>
            <p:cNvGrpSpPr/>
            <p:nvPr/>
          </p:nvGrpSpPr>
          <p:grpSpPr bwMode="auto">
            <a:xfrm>
              <a:off x="2971" y="2615"/>
              <a:ext cx="1769" cy="1269"/>
              <a:chOff x="3334" y="2296"/>
              <a:chExt cx="1769" cy="1269"/>
            </a:xfrm>
          </p:grpSpPr>
          <p:grpSp>
            <p:nvGrpSpPr>
              <p:cNvPr id="7181" name="Group 39"/>
              <p:cNvGrpSpPr/>
              <p:nvPr/>
            </p:nvGrpSpPr>
            <p:grpSpPr bwMode="auto">
              <a:xfrm>
                <a:off x="3334" y="2296"/>
                <a:ext cx="1769" cy="1269"/>
                <a:chOff x="3334" y="2296"/>
                <a:chExt cx="1769" cy="1269"/>
              </a:xfrm>
            </p:grpSpPr>
            <p:sp>
              <p:nvSpPr>
                <p:cNvPr id="7182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4150" y="2296"/>
                  <a:ext cx="1" cy="1269"/>
                </a:xfrm>
                <a:prstGeom prst="line">
                  <a:avLst/>
                </a:prstGeom>
                <a:noFill/>
                <a:ln w="25400">
                  <a:solidFill>
                    <a:srgbClr val="8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3" name="Line 41"/>
                <p:cNvSpPr>
                  <a:spLocks noChangeShapeType="1"/>
                </p:cNvSpPr>
                <p:nvPr/>
              </p:nvSpPr>
              <p:spPr bwMode="auto">
                <a:xfrm>
                  <a:off x="3334" y="2840"/>
                  <a:ext cx="1769" cy="226"/>
                </a:xfrm>
                <a:prstGeom prst="line">
                  <a:avLst/>
                </a:prstGeom>
                <a:noFill/>
                <a:ln w="25400">
                  <a:solidFill>
                    <a:srgbClr val="8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4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4150" y="2659"/>
                  <a:ext cx="817" cy="273"/>
                </a:xfrm>
                <a:prstGeom prst="line">
                  <a:avLst/>
                </a:prstGeom>
                <a:noFill/>
                <a:ln w="25400">
                  <a:solidFill>
                    <a:srgbClr val="8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185" name="Text Box 43"/>
              <p:cNvSpPr txBox="1">
                <a:spLocks noChangeArrowheads="1"/>
              </p:cNvSpPr>
              <p:nvPr/>
            </p:nvSpPr>
            <p:spPr bwMode="auto">
              <a:xfrm>
                <a:off x="4150" y="2931"/>
                <a:ext cx="272" cy="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800000"/>
                    </a:solidFill>
                  </a:rPr>
                  <a:t>1</a:t>
                </a:r>
              </a:p>
            </p:txBody>
          </p:sp>
          <p:sp>
            <p:nvSpPr>
              <p:cNvPr id="7186" name="Text Box 44"/>
              <p:cNvSpPr txBox="1">
                <a:spLocks noChangeArrowheads="1"/>
              </p:cNvSpPr>
              <p:nvPr/>
            </p:nvSpPr>
            <p:spPr bwMode="auto">
              <a:xfrm>
                <a:off x="3811" y="2488"/>
                <a:ext cx="272" cy="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800000"/>
                    </a:solidFill>
                  </a:rPr>
                  <a:t>2</a:t>
                </a:r>
              </a:p>
            </p:txBody>
          </p:sp>
        </p:grpSp>
        <p:sp>
          <p:nvSpPr>
            <p:cNvPr id="7187" name="Text Box 45"/>
            <p:cNvSpPr txBox="1">
              <a:spLocks noChangeArrowheads="1"/>
            </p:cNvSpPr>
            <p:nvPr/>
          </p:nvSpPr>
          <p:spPr bwMode="auto">
            <a:xfrm>
              <a:off x="3840" y="3739"/>
              <a:ext cx="454" cy="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7435850" y="590550"/>
            <a:ext cx="7191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grpSp>
        <p:nvGrpSpPr>
          <p:cNvPr id="13" name="组合 70"/>
          <p:cNvGrpSpPr/>
          <p:nvPr/>
        </p:nvGrpSpPr>
        <p:grpSpPr bwMode="auto">
          <a:xfrm>
            <a:off x="1641476" y="1153716"/>
            <a:ext cx="5146675" cy="1344798"/>
            <a:chOff x="1474788" y="2341563"/>
            <a:chExt cx="5611812" cy="2654299"/>
          </a:xfrm>
        </p:grpSpPr>
        <p:grpSp>
          <p:nvGrpSpPr>
            <p:cNvPr id="7190" name="Group 4"/>
            <p:cNvGrpSpPr/>
            <p:nvPr/>
          </p:nvGrpSpPr>
          <p:grpSpPr bwMode="auto">
            <a:xfrm>
              <a:off x="1474788" y="2341563"/>
              <a:ext cx="2233612" cy="2654299"/>
              <a:chOff x="929" y="1026"/>
              <a:chExt cx="1407" cy="1672"/>
            </a:xfrm>
          </p:grpSpPr>
          <p:grpSp>
            <p:nvGrpSpPr>
              <p:cNvPr id="7191" name="Group 5"/>
              <p:cNvGrpSpPr/>
              <p:nvPr/>
            </p:nvGrpSpPr>
            <p:grpSpPr bwMode="auto">
              <a:xfrm>
                <a:off x="929" y="1026"/>
                <a:ext cx="1407" cy="1148"/>
                <a:chOff x="295" y="2750"/>
                <a:chExt cx="1407" cy="1148"/>
              </a:xfrm>
            </p:grpSpPr>
            <p:grpSp>
              <p:nvGrpSpPr>
                <p:cNvPr id="7192" name="Group 6"/>
                <p:cNvGrpSpPr/>
                <p:nvPr/>
              </p:nvGrpSpPr>
              <p:grpSpPr bwMode="auto">
                <a:xfrm>
                  <a:off x="295" y="2750"/>
                  <a:ext cx="1407" cy="1134"/>
                  <a:chOff x="385" y="2750"/>
                  <a:chExt cx="1407" cy="1134"/>
                </a:xfrm>
              </p:grpSpPr>
              <p:grpSp>
                <p:nvGrpSpPr>
                  <p:cNvPr id="7193" name="Group 7"/>
                  <p:cNvGrpSpPr/>
                  <p:nvPr/>
                </p:nvGrpSpPr>
                <p:grpSpPr bwMode="auto">
                  <a:xfrm rot="1820822">
                    <a:off x="385" y="2750"/>
                    <a:ext cx="726" cy="635"/>
                    <a:chOff x="385" y="3022"/>
                    <a:chExt cx="726" cy="635"/>
                  </a:xfrm>
                </p:grpSpPr>
                <p:sp>
                  <p:nvSpPr>
                    <p:cNvPr id="7194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1" y="3022"/>
                      <a:ext cx="680" cy="36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8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195" name="Line 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5" y="3385"/>
                      <a:ext cx="726" cy="272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8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196" name="Group 10"/>
                  <p:cNvGrpSpPr/>
                  <p:nvPr/>
                </p:nvGrpSpPr>
                <p:grpSpPr bwMode="auto">
                  <a:xfrm rot="-9006985">
                    <a:off x="1066" y="3249"/>
                    <a:ext cx="726" cy="635"/>
                    <a:chOff x="385" y="3022"/>
                    <a:chExt cx="726" cy="635"/>
                  </a:xfrm>
                </p:grpSpPr>
                <p:sp>
                  <p:nvSpPr>
                    <p:cNvPr id="7197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1" y="3022"/>
                      <a:ext cx="680" cy="36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8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198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5" y="3385"/>
                      <a:ext cx="726" cy="272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8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719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12" y="2976"/>
                  <a:ext cx="408" cy="5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800000"/>
                      </a:solidFill>
                    </a:rPr>
                    <a:t>1</a:t>
                  </a:r>
                </a:p>
              </p:txBody>
            </p:sp>
            <p:sp>
              <p:nvSpPr>
                <p:cNvPr id="720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57" y="3324"/>
                  <a:ext cx="408" cy="5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8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7201" name="Text Box 15"/>
              <p:cNvSpPr txBox="1">
                <a:spLocks noChangeArrowheads="1"/>
              </p:cNvSpPr>
              <p:nvPr/>
            </p:nvSpPr>
            <p:spPr bwMode="auto">
              <a:xfrm>
                <a:off x="1296" y="2047"/>
                <a:ext cx="454" cy="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7202" name="Group 16"/>
            <p:cNvGrpSpPr/>
            <p:nvPr/>
          </p:nvGrpSpPr>
          <p:grpSpPr bwMode="auto">
            <a:xfrm>
              <a:off x="4926013" y="2390775"/>
              <a:ext cx="2160587" cy="2473325"/>
              <a:chOff x="3061" y="981"/>
              <a:chExt cx="1361" cy="1558"/>
            </a:xfrm>
          </p:grpSpPr>
          <p:grpSp>
            <p:nvGrpSpPr>
              <p:cNvPr id="7203" name="Group 17"/>
              <p:cNvGrpSpPr/>
              <p:nvPr/>
            </p:nvGrpSpPr>
            <p:grpSpPr bwMode="auto">
              <a:xfrm>
                <a:off x="3061" y="981"/>
                <a:ext cx="1361" cy="710"/>
                <a:chOff x="2200" y="3022"/>
                <a:chExt cx="1361" cy="710"/>
              </a:xfrm>
            </p:grpSpPr>
            <p:grpSp>
              <p:nvGrpSpPr>
                <p:cNvPr id="7204" name="Group 18"/>
                <p:cNvGrpSpPr/>
                <p:nvPr/>
              </p:nvGrpSpPr>
              <p:grpSpPr bwMode="auto">
                <a:xfrm>
                  <a:off x="2200" y="3022"/>
                  <a:ext cx="1361" cy="680"/>
                  <a:chOff x="2290" y="3113"/>
                  <a:chExt cx="1361" cy="680"/>
                </a:xfrm>
              </p:grpSpPr>
              <p:grpSp>
                <p:nvGrpSpPr>
                  <p:cNvPr id="7205" name="Group 19"/>
                  <p:cNvGrpSpPr/>
                  <p:nvPr/>
                </p:nvGrpSpPr>
                <p:grpSpPr bwMode="auto">
                  <a:xfrm rot="-9201241">
                    <a:off x="2925" y="3158"/>
                    <a:ext cx="726" cy="635"/>
                    <a:chOff x="385" y="3022"/>
                    <a:chExt cx="726" cy="635"/>
                  </a:xfrm>
                </p:grpSpPr>
                <p:sp>
                  <p:nvSpPr>
                    <p:cNvPr id="7206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1" y="3022"/>
                      <a:ext cx="680" cy="36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8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07" name="Line 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5" y="3385"/>
                      <a:ext cx="726" cy="272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8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208" name="Group 22"/>
                  <p:cNvGrpSpPr/>
                  <p:nvPr/>
                </p:nvGrpSpPr>
                <p:grpSpPr bwMode="auto">
                  <a:xfrm rot="-1833602">
                    <a:off x="2290" y="3113"/>
                    <a:ext cx="726" cy="635"/>
                    <a:chOff x="385" y="3022"/>
                    <a:chExt cx="726" cy="635"/>
                  </a:xfrm>
                </p:grpSpPr>
                <p:sp>
                  <p:nvSpPr>
                    <p:cNvPr id="7209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1" y="3022"/>
                      <a:ext cx="680" cy="36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8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10" name="Line 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5" y="3385"/>
                      <a:ext cx="726" cy="272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8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721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514" y="3091"/>
                  <a:ext cx="408" cy="5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800000"/>
                      </a:solidFill>
                    </a:rPr>
                    <a:t>1</a:t>
                  </a:r>
                </a:p>
              </p:txBody>
            </p:sp>
            <p:sp>
              <p:nvSpPr>
                <p:cNvPr id="721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065" y="3158"/>
                  <a:ext cx="408" cy="5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8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7213" name="Text Box 27"/>
              <p:cNvSpPr txBox="1">
                <a:spLocks noChangeArrowheads="1"/>
              </p:cNvSpPr>
              <p:nvPr/>
            </p:nvSpPr>
            <p:spPr bwMode="auto">
              <a:xfrm>
                <a:off x="3762" y="1888"/>
                <a:ext cx="454" cy="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pic>
          <p:nvPicPr>
            <p:cNvPr id="7214" name="Picture 4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6307115">
              <a:off x="2212975" y="3024795"/>
              <a:ext cx="15240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15" name="Picture 5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10722834" flipV="1">
              <a:off x="2770896" y="3281005"/>
              <a:ext cx="15240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16" name="Picture 5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10698862" flipV="1">
              <a:off x="6137544" y="2614740"/>
              <a:ext cx="15240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17" name="Picture 5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1338877">
              <a:off x="5728848" y="2669686"/>
              <a:ext cx="15240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圆角矩形 1"/>
          <p:cNvSpPr/>
          <p:nvPr/>
        </p:nvSpPr>
        <p:spPr>
          <a:xfrm>
            <a:off x="693738" y="3804048"/>
            <a:ext cx="6970712" cy="688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3" name="Picture 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307115">
            <a:off x="5645150" y="2817813"/>
            <a:ext cx="1143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7515540">
            <a:off x="5849144" y="2953941"/>
            <a:ext cx="1190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2298434">
            <a:off x="2935288" y="2770585"/>
            <a:ext cx="1524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791223">
            <a:off x="2255838" y="3013472"/>
            <a:ext cx="152400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100"/>
          <p:cNvSpPr txBox="1">
            <a:spLocks noChangeArrowheads="1"/>
          </p:cNvSpPr>
          <p:nvPr/>
        </p:nvSpPr>
        <p:spPr bwMode="auto">
          <a:xfrm>
            <a:off x="428625" y="3784997"/>
            <a:ext cx="7926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方法总结：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对顶角是由两条相交直线构成的，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只有两条直线相交时，才能构成对顶角．</a:t>
            </a:r>
          </a:p>
        </p:txBody>
      </p:sp>
      <p:sp>
        <p:nvSpPr>
          <p:cNvPr id="59" name="文本框 24"/>
          <p:cNvSpPr txBox="1"/>
          <p:nvPr/>
        </p:nvSpPr>
        <p:spPr>
          <a:xfrm>
            <a:off x="358775" y="590550"/>
            <a:ext cx="74453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22575" grpId="0"/>
      <p:bldP spid="6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00"/>
          <p:cNvSpPr txBox="1">
            <a:spLocks noChangeArrowheads="1"/>
          </p:cNvSpPr>
          <p:nvPr/>
        </p:nvSpPr>
        <p:spPr bwMode="auto">
          <a:xfrm>
            <a:off x="778669" y="591055"/>
            <a:ext cx="7908925" cy="93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如图，直线</a:t>
            </a:r>
            <a:r>
              <a:rPr lang="en-US" altLang="zh-CN" sz="2400" i="1" dirty="0">
                <a:latin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宋体" panose="02010600030101010101" pitchFamily="2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</a:rPr>
              <a:t>CD</a:t>
            </a:r>
            <a:r>
              <a:rPr lang="zh-CN" altLang="en-US" sz="2400" dirty="0">
                <a:latin typeface="宋体" panose="02010600030101010101" pitchFamily="2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</a:rPr>
              <a:t>EF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zh-CN" sz="2400" i="1" dirty="0">
                <a:latin typeface="Times New Roman" panose="02020603050405020304" pitchFamily="18" charset="0"/>
              </a:rPr>
              <a:t>O</a:t>
            </a:r>
            <a:r>
              <a:rPr lang="zh-CN" altLang="en-US" sz="2400" dirty="0">
                <a:latin typeface="宋体" panose="02010600030101010101" pitchFamily="2" charset="-122"/>
              </a:rPr>
              <a:t>，</a:t>
            </a:r>
            <a:r>
              <a:rPr lang="en-US" altLang="zh-CN" sz="2400" dirty="0">
                <a:latin typeface="宋体" panose="02010600030101010101" pitchFamily="2" charset="-122"/>
              </a:rPr>
              <a:t>∠1</a:t>
            </a:r>
            <a:r>
              <a:rPr lang="zh-CN" altLang="en-US" sz="2400" dirty="0">
                <a:latin typeface="宋体" panose="02010600030101010101" pitchFamily="2" charset="-122"/>
              </a:rPr>
              <a:t>＝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宋体" panose="02010600030101010101" pitchFamily="2" charset="-122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</a:rPr>
              <a:t>40</a:t>
            </a:r>
            <a:r>
              <a:rPr lang="en-US" altLang="zh-CN" sz="2400" dirty="0">
                <a:latin typeface="宋体" panose="02010600030101010101" pitchFamily="2" charset="-122"/>
              </a:rPr>
              <a:t>°</a:t>
            </a:r>
            <a:r>
              <a:rPr lang="zh-CN" altLang="en-US" sz="2400" dirty="0">
                <a:latin typeface="宋体" panose="02010600030101010101" pitchFamily="2" charset="-122"/>
              </a:rPr>
              <a:t>，</a:t>
            </a:r>
            <a:r>
              <a:rPr lang="en-US" altLang="zh-CN" sz="2400" dirty="0">
                <a:latin typeface="宋体" panose="02010600030101010101" pitchFamily="2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</a:rPr>
              <a:t>BOC</a:t>
            </a:r>
            <a:r>
              <a:rPr lang="zh-CN" altLang="en-US" sz="2400" dirty="0">
                <a:latin typeface="宋体" panose="02010600030101010101" pitchFamily="2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</a:rPr>
              <a:t>110</a:t>
            </a:r>
            <a:r>
              <a:rPr lang="en-US" altLang="zh-CN" sz="2400" dirty="0">
                <a:latin typeface="宋体" panose="02010600030101010101" pitchFamily="2" charset="-122"/>
              </a:rPr>
              <a:t>°</a:t>
            </a:r>
            <a:r>
              <a:rPr lang="zh-CN" altLang="en-US" sz="2400" dirty="0">
                <a:latin typeface="宋体" panose="02010600030101010101" pitchFamily="2" charset="-122"/>
              </a:rPr>
              <a:t>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zh-CN" sz="2400" dirty="0">
                <a:latin typeface="Times New Roman" panose="02020603050405020304" pitchFamily="18" charset="0"/>
              </a:rPr>
              <a:t>∠2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的度数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4339" name="图片 -21474826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78588" y="1889523"/>
            <a:ext cx="1987550" cy="136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文本框 1"/>
          <p:cNvSpPr txBox="1">
            <a:spLocks noChangeArrowheads="1"/>
          </p:cNvSpPr>
          <p:nvPr/>
        </p:nvSpPr>
        <p:spPr bwMode="auto">
          <a:xfrm>
            <a:off x="686555" y="1707654"/>
            <a:ext cx="5646738" cy="262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40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BOC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110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BOF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BOC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  <a:p>
            <a:pPr>
              <a:lnSpc>
                <a:spcPct val="14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110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40°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70°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BOF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对顶角相等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 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70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等量代换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150938" y="4425913"/>
            <a:ext cx="5327644" cy="461486"/>
            <a:chOff x="3118" y="8727"/>
            <a:chExt cx="8389" cy="969"/>
          </a:xfrm>
        </p:grpSpPr>
        <p:sp>
          <p:nvSpPr>
            <p:cNvPr id="5" name="圆角矩形 4"/>
            <p:cNvSpPr/>
            <p:nvPr/>
          </p:nvSpPr>
          <p:spPr>
            <a:xfrm>
              <a:off x="3118" y="8802"/>
              <a:ext cx="8389" cy="6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8198" name="文本框 2"/>
            <p:cNvSpPr txBox="1">
              <a:spLocks noChangeArrowheads="1"/>
            </p:cNvSpPr>
            <p:nvPr/>
          </p:nvSpPr>
          <p:spPr bwMode="auto">
            <a:xfrm>
              <a:off x="3170" y="8727"/>
              <a:ext cx="7325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rgbClr val="0070C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注意：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隐含条件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“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对顶角相等”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sp>
        <p:nvSpPr>
          <p:cNvPr id="8" name="文本框 24"/>
          <p:cNvSpPr txBox="1"/>
          <p:nvPr/>
        </p:nvSpPr>
        <p:spPr>
          <a:xfrm>
            <a:off x="406400" y="592931"/>
            <a:ext cx="74453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endParaRPr lang="en-US" sz="2800" b="1" noProof="1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 flipH="1">
            <a:off x="3276600" y="507207"/>
            <a:ext cx="1892300" cy="130849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936625" y="1815704"/>
            <a:ext cx="23764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4787901" y="3165872"/>
            <a:ext cx="2233613" cy="156567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787900" y="4731544"/>
            <a:ext cx="23764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0" name="Freeform 6"/>
          <p:cNvSpPr>
            <a:spLocks noChangeArrowheads="1"/>
          </p:cNvSpPr>
          <p:nvPr/>
        </p:nvSpPr>
        <p:spPr bwMode="auto">
          <a:xfrm>
            <a:off x="5364164" y="4354116"/>
            <a:ext cx="288925" cy="377428"/>
          </a:xfrm>
          <a:custGeom>
            <a:avLst/>
            <a:gdLst>
              <a:gd name="T0" fmla="*/ 0 w 78"/>
              <a:gd name="T1" fmla="*/ 0 h 272"/>
              <a:gd name="T2" fmla="*/ 78 w 78"/>
              <a:gd name="T3" fmla="*/ 136 h 272"/>
              <a:gd name="T4" fmla="*/ 0 w 78"/>
              <a:gd name="T5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272">
                <a:moveTo>
                  <a:pt x="0" y="0"/>
                </a:moveTo>
                <a:cubicBezTo>
                  <a:pt x="39" y="45"/>
                  <a:pt x="78" y="91"/>
                  <a:pt x="78" y="136"/>
                </a:cubicBezTo>
                <a:cubicBezTo>
                  <a:pt x="78" y="181"/>
                  <a:pt x="13" y="249"/>
                  <a:pt x="0" y="272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580064" y="4299348"/>
            <a:ext cx="8651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7112" name="Freeform 8"/>
          <p:cNvSpPr>
            <a:spLocks noChangeArrowheads="1"/>
          </p:cNvSpPr>
          <p:nvPr/>
        </p:nvSpPr>
        <p:spPr bwMode="auto">
          <a:xfrm>
            <a:off x="2843213" y="1545432"/>
            <a:ext cx="792162" cy="270272"/>
          </a:xfrm>
          <a:custGeom>
            <a:avLst/>
            <a:gdLst>
              <a:gd name="T0" fmla="*/ 273 w 273"/>
              <a:gd name="T1" fmla="*/ 0 h 136"/>
              <a:gd name="T2" fmla="*/ 46 w 273"/>
              <a:gd name="T3" fmla="*/ 45 h 136"/>
              <a:gd name="T4" fmla="*/ 0 w 273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3" h="136">
                <a:moveTo>
                  <a:pt x="273" y="0"/>
                </a:moveTo>
                <a:cubicBezTo>
                  <a:pt x="182" y="11"/>
                  <a:pt x="91" y="22"/>
                  <a:pt x="46" y="45"/>
                </a:cubicBezTo>
                <a:cubicBezTo>
                  <a:pt x="1" y="68"/>
                  <a:pt x="15" y="113"/>
                  <a:pt x="0" y="136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700338" y="1221582"/>
            <a:ext cx="647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668339" y="3304533"/>
            <a:ext cx="7807325" cy="10495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如果两个角的和等于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180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平角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，就说这两个角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互为补角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简称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互补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可以说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∠3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∠4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的补角或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∠4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∠3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的补角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5788" y="2863454"/>
            <a:ext cx="1262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定义：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471613" y="4143376"/>
            <a:ext cx="2616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/>
          </a:p>
        </p:txBody>
      </p:sp>
      <p:grpSp>
        <p:nvGrpSpPr>
          <p:cNvPr id="9228" name="组合 4"/>
          <p:cNvGrpSpPr/>
          <p:nvPr/>
        </p:nvGrpSpPr>
        <p:grpSpPr bwMode="auto">
          <a:xfrm>
            <a:off x="188914" y="375047"/>
            <a:ext cx="3500437" cy="569283"/>
            <a:chOff x="395" y="1121"/>
            <a:chExt cx="5513" cy="1198"/>
          </a:xfrm>
        </p:grpSpPr>
        <p:sp>
          <p:nvSpPr>
            <p:cNvPr id="9229" name="文本框 6151"/>
            <p:cNvSpPr txBox="1">
              <a:spLocks noChangeArrowheads="1"/>
            </p:cNvSpPr>
            <p:nvPr/>
          </p:nvSpPr>
          <p:spPr bwMode="auto">
            <a:xfrm>
              <a:off x="981" y="1121"/>
              <a:ext cx="4815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补角和余角的概念</a:t>
              </a:r>
            </a:p>
          </p:txBody>
        </p:sp>
        <p:grpSp>
          <p:nvGrpSpPr>
            <p:cNvPr id="9230" name="组合 31"/>
            <p:cNvGrpSpPr/>
            <p:nvPr/>
          </p:nvGrpSpPr>
          <p:grpSpPr bwMode="auto">
            <a:xfrm>
              <a:off x="395" y="1153"/>
              <a:ext cx="5513" cy="1166"/>
              <a:chOff x="10173" y="2552"/>
              <a:chExt cx="7352" cy="1556"/>
            </a:xfrm>
          </p:grpSpPr>
          <p:grpSp>
            <p:nvGrpSpPr>
              <p:cNvPr id="6" name="组合 19"/>
              <p:cNvGrpSpPr/>
              <p:nvPr/>
            </p:nvGrpSpPr>
            <p:grpSpPr>
              <a:xfrm>
                <a:off x="10173" y="2677"/>
                <a:ext cx="7352" cy="919"/>
                <a:chOff x="3497" y="2414"/>
                <a:chExt cx="7352" cy="919"/>
              </a:xfrm>
              <a:solidFill>
                <a:srgbClr val="0070C0"/>
              </a:solidFill>
            </p:grpSpPr>
            <p:sp>
              <p:nvSpPr>
                <p:cNvPr id="24" name="直接连接符 23"/>
                <p:cNvSpPr/>
                <p:nvPr/>
              </p:nvSpPr>
              <p:spPr>
                <a:xfrm rot="21540000">
                  <a:off x="4281" y="3237"/>
                  <a:ext cx="6568" cy="96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" name="圆角矩形 24"/>
                <p:cNvSpPr/>
                <p:nvPr/>
              </p:nvSpPr>
              <p:spPr>
                <a:xfrm>
                  <a:off x="3497" y="2414"/>
                  <a:ext cx="863" cy="871"/>
                </a:xfrm>
                <a:prstGeom prst="roundRect">
                  <a:avLst/>
                </a:prstGeom>
                <a:grpFill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00" noProof="1"/>
                </a:p>
              </p:txBody>
            </p:sp>
          </p:grpSp>
          <p:sp>
            <p:nvSpPr>
              <p:cNvPr id="9232" name="文本框 10"/>
              <p:cNvSpPr txBox="1">
                <a:spLocks noChangeArrowheads="1"/>
              </p:cNvSpPr>
              <p:nvPr/>
            </p:nvSpPr>
            <p:spPr bwMode="auto">
              <a:xfrm>
                <a:off x="10216" y="2552"/>
                <a:ext cx="591" cy="1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566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566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566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566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528 0.0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528 0.0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528 0.0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528 0.0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  <p:bldP spid="47108" grpId="0" animBg="1"/>
      <p:bldP spid="47109" grpId="0" animBg="1"/>
      <p:bldP spid="47110" grpId="0" bldLvl="0" animBg="1"/>
      <p:bldP spid="47111" grpId="0"/>
      <p:bldP spid="47112" grpId="0" bldLvl="0" animBg="1"/>
      <p:bldP spid="47113" grpId="0"/>
      <p:bldP spid="47114" grpId="0" bldLvl="0" animBg="1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 flipH="1">
            <a:off x="1408113" y="1359694"/>
            <a:ext cx="2303462" cy="17287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408113" y="1004887"/>
            <a:ext cx="0" cy="208240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2" name="Freeform 4"/>
          <p:cNvSpPr>
            <a:spLocks noChangeArrowheads="1"/>
          </p:cNvSpPr>
          <p:nvPr/>
        </p:nvSpPr>
        <p:spPr bwMode="auto">
          <a:xfrm>
            <a:off x="1408114" y="2600325"/>
            <a:ext cx="333375" cy="215504"/>
          </a:xfrm>
          <a:custGeom>
            <a:avLst/>
            <a:gdLst>
              <a:gd name="T0" fmla="*/ 0 w 165"/>
              <a:gd name="T1" fmla="*/ 0 h 181"/>
              <a:gd name="T2" fmla="*/ 90 w 165"/>
              <a:gd name="T3" fmla="*/ 52 h 181"/>
              <a:gd name="T4" fmla="*/ 165 w 165"/>
              <a:gd name="T5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" h="181">
                <a:moveTo>
                  <a:pt x="0" y="0"/>
                </a:moveTo>
                <a:cubicBezTo>
                  <a:pt x="31" y="11"/>
                  <a:pt x="63" y="22"/>
                  <a:pt x="90" y="52"/>
                </a:cubicBezTo>
                <a:cubicBezTo>
                  <a:pt x="117" y="82"/>
                  <a:pt x="150" y="159"/>
                  <a:pt x="165" y="181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550988" y="2276476"/>
            <a:ext cx="5032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2</a:t>
            </a: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 flipH="1">
            <a:off x="5453063" y="1369219"/>
            <a:ext cx="2303462" cy="17287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 flipV="1">
            <a:off x="5440364" y="3081338"/>
            <a:ext cx="24479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Freeform 8"/>
          <p:cNvSpPr>
            <a:spLocks noChangeArrowheads="1"/>
          </p:cNvSpPr>
          <p:nvPr/>
        </p:nvSpPr>
        <p:spPr bwMode="auto">
          <a:xfrm>
            <a:off x="5943601" y="2757487"/>
            <a:ext cx="233363" cy="323850"/>
          </a:xfrm>
          <a:custGeom>
            <a:avLst/>
            <a:gdLst>
              <a:gd name="T0" fmla="*/ 0 w 147"/>
              <a:gd name="T1" fmla="*/ 0 h 272"/>
              <a:gd name="T2" fmla="*/ 137 w 147"/>
              <a:gd name="T3" fmla="*/ 137 h 272"/>
              <a:gd name="T4" fmla="*/ 59 w 147"/>
              <a:gd name="T5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" h="272">
                <a:moveTo>
                  <a:pt x="0" y="0"/>
                </a:moveTo>
                <a:cubicBezTo>
                  <a:pt x="63" y="46"/>
                  <a:pt x="127" y="92"/>
                  <a:pt x="137" y="137"/>
                </a:cubicBezTo>
                <a:cubicBezTo>
                  <a:pt x="147" y="182"/>
                  <a:pt x="74" y="250"/>
                  <a:pt x="59" y="272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6159500" y="2271713"/>
            <a:ext cx="7191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  <a:p>
            <a:pPr>
              <a:spcBef>
                <a:spcPct val="50000"/>
              </a:spcBef>
            </a:pPr>
            <a:r>
              <a:rPr lang="en-US" altLang="zh-CN" sz="3600" b="1"/>
              <a:t>1</a:t>
            </a: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5461000" y="2763441"/>
            <a:ext cx="43338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5883275" y="2755106"/>
            <a:ext cx="0" cy="3238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01002" y="3615274"/>
            <a:ext cx="8491538" cy="957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如果两个角的和等于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90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直角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，就说这两个角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互为余角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简称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互余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可以说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的余角或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的余角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28626" y="3092054"/>
            <a:ext cx="116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定义：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4098 0.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4098 0.0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4098 0.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4098 0.0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1" grpId="0" animBg="1"/>
      <p:bldP spid="43012" grpId="0" bldLvl="0" animBg="1"/>
      <p:bldP spid="43013" grpId="0"/>
      <p:bldP spid="44044" grpId="0" animBg="1"/>
      <p:bldP spid="44045" grpId="0" animBg="1"/>
      <p:bldP spid="44043" grpId="0" bldLvl="0" animBg="1"/>
      <p:bldP spid="44043" grpId="1" bldLvl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5" name="Group 3"/>
          <p:cNvGraphicFramePr>
            <a:graphicFrameLocks noGrp="1"/>
          </p:cNvGraphicFramePr>
          <p:nvPr/>
        </p:nvGraphicFramePr>
        <p:xfrm>
          <a:off x="984250" y="913210"/>
          <a:ext cx="6611938" cy="2591074"/>
        </p:xfrm>
        <a:graphic>
          <a:graphicData uri="http://schemas.openxmlformats.org/drawingml/2006/table">
            <a:tbl>
              <a:tblPr/>
              <a:tblGrid>
                <a:gridCol w="177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5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1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∠</a:t>
                      </a:r>
                      <a:r>
                        <a:rPr kumimoji="0" lang="el-GR" altLang="zh-CN" sz="18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α</a:t>
                      </a:r>
                    </a:p>
                  </a:txBody>
                  <a:tcPr marL="91444" marR="91444"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∠</a:t>
                      </a:r>
                      <a:r>
                        <a:rPr kumimoji="0" lang="el-GR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α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的余角</a:t>
                      </a: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∠</a:t>
                      </a:r>
                      <a:r>
                        <a:rPr kumimoji="0" lang="el-GR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α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的补角</a:t>
                      </a: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°</a:t>
                      </a:r>
                    </a:p>
                  </a:txBody>
                  <a:tcPr marL="91444" marR="91444"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32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°</a:t>
                      </a:r>
                    </a:p>
                  </a:txBody>
                  <a:tcPr marL="91444" marR="91444"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45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°</a:t>
                      </a:r>
                    </a:p>
                  </a:txBody>
                  <a:tcPr marL="91444" marR="91444"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1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77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°</a:t>
                      </a:r>
                    </a:p>
                  </a:txBody>
                  <a:tcPr marL="91444" marR="91444"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62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°23′</a:t>
                      </a:r>
                    </a:p>
                  </a:txBody>
                  <a:tcPr marL="91444" marR="91444"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95" name="Text Box 33"/>
          <p:cNvSpPr txBox="1">
            <a:spLocks noChangeArrowheads="1"/>
          </p:cNvSpPr>
          <p:nvPr/>
        </p:nvSpPr>
        <p:spPr bwMode="auto">
          <a:xfrm>
            <a:off x="3400425" y="3386138"/>
            <a:ext cx="1963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3635376" y="3112294"/>
            <a:ext cx="2016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27°37′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5940426" y="3112294"/>
            <a:ext cx="2232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117°37′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3779839" y="1383506"/>
            <a:ext cx="1296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85°</a:t>
            </a:r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6156325" y="1329928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175°</a:t>
            </a: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3851275" y="1815703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58°</a:t>
            </a:r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6154739" y="1815703"/>
            <a:ext cx="1296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148°</a:t>
            </a: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3851275" y="2247900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45°</a:t>
            </a:r>
          </a:p>
        </p:txBody>
      </p:sp>
      <p:sp>
        <p:nvSpPr>
          <p:cNvPr id="49193" name="Text Box 41"/>
          <p:cNvSpPr txBox="1">
            <a:spLocks noChangeArrowheads="1"/>
          </p:cNvSpPr>
          <p:nvPr/>
        </p:nvSpPr>
        <p:spPr bwMode="auto">
          <a:xfrm>
            <a:off x="6154739" y="2247900"/>
            <a:ext cx="1296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135°</a:t>
            </a: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6154739" y="2680097"/>
            <a:ext cx="1296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103°</a:t>
            </a: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3851275" y="2680097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13°</a:t>
            </a:r>
          </a:p>
        </p:txBody>
      </p:sp>
      <p:graphicFrame>
        <p:nvGraphicFramePr>
          <p:cNvPr id="26687" name="Group 63"/>
          <p:cNvGraphicFramePr>
            <a:graphicFrameLocks noGrp="1"/>
          </p:cNvGraphicFramePr>
          <p:nvPr/>
        </p:nvGraphicFramePr>
        <p:xfrm>
          <a:off x="984250" y="3500438"/>
          <a:ext cx="6611938" cy="457200"/>
        </p:xfrm>
        <a:graphic>
          <a:graphicData uri="http://schemas.openxmlformats.org/drawingml/2006/table">
            <a:tbl>
              <a:tblPr/>
              <a:tblGrid>
                <a:gridCol w="176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  <a:sym typeface="+mn-ea"/>
                        </a:rPr>
                        <a:t>°(</a:t>
                      </a: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  <a:sym typeface="+mn-ea"/>
                        </a:rPr>
                        <a:t>x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  <a:sym typeface="+mn-ea"/>
                        </a:rPr>
                        <a:t>&lt;90)</a:t>
                      </a:r>
                      <a:endParaRPr kumimoji="0" lang="en-US" altLang="zh-CN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oup 54"/>
          <p:cNvGrpSpPr/>
          <p:nvPr/>
        </p:nvGrpSpPr>
        <p:grpSpPr bwMode="auto">
          <a:xfrm>
            <a:off x="3635375" y="3562355"/>
            <a:ext cx="1657350" cy="461963"/>
            <a:chOff x="3061" y="3793"/>
            <a:chExt cx="1044" cy="388"/>
          </a:xfrm>
        </p:grpSpPr>
        <p:sp>
          <p:nvSpPr>
            <p:cNvPr id="11317" name="Text Box 55"/>
            <p:cNvSpPr txBox="1">
              <a:spLocks noChangeArrowheads="1"/>
            </p:cNvSpPr>
            <p:nvPr/>
          </p:nvSpPr>
          <p:spPr bwMode="auto">
            <a:xfrm>
              <a:off x="3061" y="3793"/>
              <a:ext cx="104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90°     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°</a:t>
              </a:r>
              <a:endPara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1318" name="Line 56"/>
            <p:cNvSpPr>
              <a:spLocks noChangeShapeType="1"/>
            </p:cNvSpPr>
            <p:nvPr/>
          </p:nvSpPr>
          <p:spPr bwMode="auto">
            <a:xfrm>
              <a:off x="3425" y="3929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57"/>
          <p:cNvGrpSpPr/>
          <p:nvPr/>
        </p:nvGrpSpPr>
        <p:grpSpPr bwMode="auto">
          <a:xfrm>
            <a:off x="5867400" y="3562355"/>
            <a:ext cx="1943100" cy="461963"/>
            <a:chOff x="1519" y="3793"/>
            <a:chExt cx="1044" cy="388"/>
          </a:xfrm>
        </p:grpSpPr>
        <p:sp>
          <p:nvSpPr>
            <p:cNvPr id="11320" name="Text Box 58"/>
            <p:cNvSpPr txBox="1">
              <a:spLocks noChangeArrowheads="1"/>
            </p:cNvSpPr>
            <p:nvPr/>
          </p:nvSpPr>
          <p:spPr bwMode="auto">
            <a:xfrm>
              <a:off x="1519" y="3793"/>
              <a:ext cx="104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180°     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°</a:t>
              </a:r>
              <a:endPara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1321" name="Line 59"/>
            <p:cNvSpPr>
              <a:spLocks noChangeShapeType="1"/>
            </p:cNvSpPr>
            <p:nvPr/>
          </p:nvSpPr>
          <p:spPr bwMode="auto">
            <a:xfrm>
              <a:off x="1896" y="3930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79" name="Text Box 60"/>
          <p:cNvSpPr txBox="1">
            <a:spLocks noChangeArrowheads="1"/>
          </p:cNvSpPr>
          <p:nvPr/>
        </p:nvSpPr>
        <p:spPr bwMode="auto">
          <a:xfrm>
            <a:off x="255588" y="3985022"/>
            <a:ext cx="7662862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观察可得结论：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同一个锐角的补角比它的余角大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________.</a:t>
            </a:r>
          </a:p>
        </p:txBody>
      </p:sp>
      <p:sp>
        <p:nvSpPr>
          <p:cNvPr id="12348" name="Text Box 38"/>
          <p:cNvSpPr txBox="1">
            <a:spLocks noChangeArrowheads="1"/>
          </p:cNvSpPr>
          <p:nvPr/>
        </p:nvSpPr>
        <p:spPr bwMode="auto">
          <a:xfrm>
            <a:off x="6697664" y="4480322"/>
            <a:ext cx="1544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</a:p>
        </p:txBody>
      </p:sp>
      <p:grpSp>
        <p:nvGrpSpPr>
          <p:cNvPr id="11324" name="组合 3"/>
          <p:cNvGrpSpPr/>
          <p:nvPr/>
        </p:nvGrpSpPr>
        <p:grpSpPr bwMode="auto">
          <a:xfrm>
            <a:off x="506413" y="482204"/>
            <a:ext cx="1401762" cy="523240"/>
            <a:chOff x="838" y="1068"/>
            <a:chExt cx="2208" cy="1098"/>
          </a:xfrm>
        </p:grpSpPr>
        <p:sp>
          <p:nvSpPr>
            <p:cNvPr id="11325" name="圆角矩形 2"/>
            <p:cNvSpPr>
              <a:spLocks noChangeArrowheads="1"/>
            </p:cNvSpPr>
            <p:nvPr/>
          </p:nvSpPr>
          <p:spPr bwMode="auto">
            <a:xfrm>
              <a:off x="964" y="1068"/>
              <a:ext cx="1927" cy="816"/>
            </a:xfrm>
            <a:prstGeom prst="roundRect">
              <a:avLst>
                <a:gd name="adj" fmla="val 16667"/>
              </a:avLst>
            </a:prstGeom>
            <a:solidFill>
              <a:srgbClr val="6A5AFC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6" name="文本框 1"/>
            <p:cNvSpPr txBox="1">
              <a:spLocks noChangeArrowheads="1"/>
            </p:cNvSpPr>
            <p:nvPr/>
          </p:nvSpPr>
          <p:spPr bwMode="auto">
            <a:xfrm>
              <a:off x="838" y="1068"/>
              <a:ext cx="2208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做一做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6" grpId="0"/>
      <p:bldP spid="49187" grpId="0"/>
      <p:bldP spid="49188" grpId="0"/>
      <p:bldP spid="49189" grpId="0"/>
      <p:bldP spid="49190" grpId="0"/>
      <p:bldP spid="49191" grpId="0"/>
      <p:bldP spid="49192" grpId="0"/>
      <p:bldP spid="49193" grpId="0"/>
      <p:bldP spid="49194" grpId="0"/>
      <p:bldP spid="49195" grpId="0"/>
      <p:bldP spid="26679" grpId="0"/>
      <p:bldP spid="12348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1530</Words>
  <Application>Microsoft Office PowerPoint</Application>
  <PresentationFormat>全屏显示(16:9)</PresentationFormat>
  <Paragraphs>289</Paragraphs>
  <Slides>25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方正姚体</vt:lpstr>
      <vt:lpstr>黑体</vt:lpstr>
      <vt:lpstr>华文隶书</vt:lpstr>
      <vt:lpstr>华文中宋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1.下列说法中，正确的有（　  ）     ① 对顶角相等    ②相等的角是对顶角    ③不是对顶角的两个角就不相等    ④不相等的角不是对顶角     A．1个        B．2个       C．3个        D．0个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2015-08-11T07:29:00Z</dcterms:created>
  <dcterms:modified xsi:type="dcterms:W3CDTF">2023-01-16T16:00:11Z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EF43570E12024A148C5E863DA52EB4F1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