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 hasCustomPrompt="1"/>
          </p:nvPr>
        </p:nvSpPr>
        <p:spPr>
          <a:xfrm flipV="1">
            <a:off x="2998464" y="3223352"/>
            <a:ext cx="3093427" cy="66923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2" hasCustomPrompt="1"/>
          </p:nvPr>
        </p:nvSpPr>
        <p:spPr>
          <a:xfrm>
            <a:off x="3896379" y="3223356"/>
            <a:ext cx="2195512" cy="66920"/>
          </a:xfrm>
          <a:solidFill>
            <a:srgbClr val="F7B90E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3" hasCustomPrompt="1"/>
          </p:nvPr>
        </p:nvSpPr>
        <p:spPr>
          <a:xfrm>
            <a:off x="4669492" y="3223038"/>
            <a:ext cx="1422399" cy="67238"/>
          </a:xfrm>
          <a:solidFill>
            <a:srgbClr val="92D050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4" hasCustomPrompt="1"/>
          </p:nvPr>
        </p:nvSpPr>
        <p:spPr>
          <a:xfrm>
            <a:off x="5434667" y="3223037"/>
            <a:ext cx="657225" cy="67239"/>
          </a:xfrm>
          <a:solidFill>
            <a:srgbClr val="2E75B6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378624" y="3429000"/>
            <a:ext cx="6333104" cy="773579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第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课时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图片占位符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图片占位符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图片占位符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755576" y="1844824"/>
            <a:ext cx="7545579" cy="1325880"/>
          </a:xfrm>
        </p:spPr>
        <p:txBody>
          <a:bodyPr/>
          <a:lstStyle/>
          <a:p>
            <a:r>
              <a:rPr lang="en-US" altLang="zh-CN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 ball.</a:t>
            </a:r>
            <a:endParaRPr lang="zh-CN" altLang="en-US" sz="6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472514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2254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3950" y="980728"/>
            <a:ext cx="3884516" cy="5471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41275" y="341313"/>
            <a:ext cx="4892675" cy="2871787"/>
          </a:xfrm>
          <a:prstGeom prst="cloudCallout">
            <a:avLst>
              <a:gd name="adj1" fmla="val 48495"/>
              <a:gd name="adj2" fmla="val 77454"/>
            </a:avLst>
          </a:prstGeom>
          <a:solidFill>
            <a:schemeClr val="accent2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Wow!</a:t>
            </a:r>
          </a:p>
          <a:p>
            <a:pPr algn="ctr"/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It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super!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idx="1"/>
          </p:nvPr>
        </p:nvSpPr>
        <p:spPr>
          <a:xfrm>
            <a:off x="2699792" y="2132856"/>
            <a:ext cx="4644008" cy="2088232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Peter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 Lisa, Lisa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! I have a new car.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Lisa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 Really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Peter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 Yes. Look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here!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Lisa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 Wow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!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It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super!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325"/>
            <a:ext cx="8229600" cy="1143000"/>
          </a:xfrm>
        </p:spPr>
        <p:txBody>
          <a:bodyPr/>
          <a:lstStyle/>
          <a:p>
            <a:r>
              <a:rPr lang="zh-CN" altLang="en-US" sz="2400" dirty="0">
                <a:solidFill>
                  <a:srgbClr val="000000"/>
                </a:solidFill>
              </a:rPr>
              <a:t>Let's </a:t>
            </a:r>
            <a:r>
              <a:rPr lang="zh-CN" altLang="en-US" sz="2400" dirty="0" smtClean="0">
                <a:solidFill>
                  <a:srgbClr val="000000"/>
                </a:solidFill>
              </a:rPr>
              <a:t>play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pic>
        <p:nvPicPr>
          <p:cNvPr id="14339" name="Picture 3" descr="2254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46900" y="2849563"/>
            <a:ext cx="2178050" cy="307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201306251622336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0975" y="2455565"/>
            <a:ext cx="2733675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201102281430423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47813" y="2420938"/>
            <a:ext cx="2325687" cy="232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20087116614671_2"/>
          <p:cNvPicPr>
            <a:picLocks noChangeAspect="1" noChangeArrowheads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 bwMode="auto">
          <a:xfrm>
            <a:off x="3927476" y="2490788"/>
            <a:ext cx="2373312" cy="3528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250825" y="1489075"/>
            <a:ext cx="3025775" cy="790575"/>
          </a:xfrm>
          <a:prstGeom prst="wedgeRectCallout">
            <a:avLst>
              <a:gd name="adj1" fmla="val -34236"/>
              <a:gd name="adj2" fmla="val 101963"/>
            </a:avLst>
          </a:prstGeom>
          <a:solidFill>
            <a:srgbClr val="BCFCA3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rgbClr val="000000"/>
                </a:solidFill>
                <a:latin typeface="+mj-lt"/>
              </a:rPr>
              <a:t>Look</a:t>
            </a:r>
            <a:r>
              <a:rPr lang="zh-CN" altLang="en-US" sz="2400" dirty="0" smtClean="0">
                <a:solidFill>
                  <a:srgbClr val="000000"/>
                </a:solidFill>
                <a:latin typeface="+mj-lt"/>
              </a:rPr>
              <a:t>! I </a:t>
            </a:r>
            <a:r>
              <a:rPr lang="zh-CN" altLang="en-US" sz="2400" dirty="0">
                <a:solidFill>
                  <a:srgbClr val="000000"/>
                </a:solidFill>
                <a:latin typeface="+mj-lt"/>
              </a:rPr>
              <a:t>have a car.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3708400" y="1414463"/>
            <a:ext cx="2592388" cy="865187"/>
          </a:xfrm>
          <a:prstGeom prst="wedgeRectCallout">
            <a:avLst>
              <a:gd name="adj1" fmla="val -5463"/>
              <a:gd name="adj2" fmla="val 101727"/>
            </a:avLst>
          </a:prstGeom>
          <a:solidFill>
            <a:srgbClr val="FFFF00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rgbClr val="000000"/>
                </a:solidFill>
                <a:latin typeface="+mj-lt"/>
              </a:rPr>
              <a:t>Wow</a:t>
            </a:r>
            <a:r>
              <a:rPr lang="zh-CN" altLang="en-US" sz="2400" dirty="0" smtClean="0">
                <a:solidFill>
                  <a:srgbClr val="000000"/>
                </a:solidFill>
                <a:latin typeface="+mj-lt"/>
              </a:rPr>
              <a:t>! It</a:t>
            </a:r>
            <a:r>
              <a:rPr lang="en-US" altLang="zh-CN" sz="2400" dirty="0" smtClean="0">
                <a:solidFill>
                  <a:srgbClr val="000000"/>
                </a:solidFill>
                <a:latin typeface="+mj-lt"/>
              </a:rPr>
              <a:t>’</a:t>
            </a:r>
            <a:r>
              <a:rPr lang="zh-CN" altLang="en-US" sz="2400" dirty="0" smtClean="0">
                <a:solidFill>
                  <a:srgbClr val="000000"/>
                </a:solidFill>
                <a:latin typeface="+mj-lt"/>
              </a:rPr>
              <a:t>s </a:t>
            </a:r>
            <a:r>
              <a:rPr lang="zh-CN" altLang="en-US" sz="2400" dirty="0">
                <a:solidFill>
                  <a:srgbClr val="000000"/>
                </a:solidFill>
                <a:latin typeface="+mj-lt"/>
              </a:rPr>
              <a:t>super.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315200" y="1993900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7092950" y="2274888"/>
            <a:ext cx="985838" cy="609600"/>
          </a:xfrm>
          <a:prstGeom prst="wedgeRectCallout">
            <a:avLst>
              <a:gd name="adj1" fmla="val 33542"/>
              <a:gd name="adj2" fmla="val 104639"/>
            </a:avLst>
          </a:prstGeom>
          <a:solidFill>
            <a:srgbClr val="FAA4EF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rgbClr val="000000"/>
                </a:solidFill>
                <a:latin typeface="+mj-lt"/>
              </a:rPr>
              <a:t>Cool!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Homework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idx="1"/>
          </p:nvPr>
        </p:nvSpPr>
        <p:spPr>
          <a:xfrm>
            <a:off x="2123728" y="2420888"/>
            <a:ext cx="4785293" cy="82296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Use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to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make sentences.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39552" y="2795444"/>
            <a:ext cx="487203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ll</a:t>
            </a:r>
            <a:r>
              <a:rPr lang="zh-CN" alt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oo</a:t>
            </a:r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347663" y="3492500"/>
            <a:ext cx="4513262" cy="7938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27025" y="4029075"/>
            <a:ext cx="4605338" cy="47625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327025" y="4527550"/>
            <a:ext cx="4676775" cy="5397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49250" y="2986088"/>
            <a:ext cx="4583113" cy="11112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103" name="自由曲线 100"/>
          <p:cNvSpPr/>
          <p:nvPr/>
        </p:nvSpPr>
        <p:spPr bwMode="auto">
          <a:xfrm>
            <a:off x="928688" y="865188"/>
            <a:ext cx="0" cy="158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0" y="0"/>
                  <a:pt x="21600" y="21600"/>
                  <a:pt x="2160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03648" y="1995786"/>
            <a:ext cx="23102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balloon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9751" y="1126531"/>
            <a:ext cx="3639058" cy="424874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ldLvl="0" autoUpdateAnimBg="0"/>
      <p:bldP spid="4104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82886" y="2780928"/>
            <a:ext cx="26209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te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flipV="1">
            <a:off x="347663" y="3471863"/>
            <a:ext cx="2620962" cy="2063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327025" y="4021138"/>
            <a:ext cx="2641600" cy="9525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27025" y="4527550"/>
            <a:ext cx="2641600" cy="952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347663" y="2974975"/>
            <a:ext cx="2620962" cy="11113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7" name="自由曲线 100"/>
          <p:cNvSpPr/>
          <p:nvPr/>
        </p:nvSpPr>
        <p:spPr bwMode="auto">
          <a:xfrm>
            <a:off x="928688" y="865188"/>
            <a:ext cx="0" cy="158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0" y="0"/>
                  <a:pt x="21600" y="21600"/>
                  <a:pt x="2160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33852" y="1790625"/>
            <a:ext cx="1771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kite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39952" y="1608484"/>
            <a:ext cx="4408860" cy="372675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utoUpdateAnimBg="0"/>
      <p:bldP spid="5128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uge5088f3c1475b1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1547664" y="1915076"/>
            <a:ext cx="6317463" cy="410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Line 3"/>
          <p:cNvSpPr>
            <a:spLocks noChangeShapeType="1"/>
          </p:cNvSpPr>
          <p:nvPr/>
        </p:nvSpPr>
        <p:spPr bwMode="auto">
          <a:xfrm flipV="1">
            <a:off x="6369050" y="766763"/>
            <a:ext cx="2619375" cy="2063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6369050" y="1270000"/>
            <a:ext cx="2641600" cy="9525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6369050" y="1703388"/>
            <a:ext cx="2641600" cy="952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6369050" y="333375"/>
            <a:ext cx="2619375" cy="127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6151" name="自由曲线 100"/>
          <p:cNvSpPr/>
          <p:nvPr/>
        </p:nvSpPr>
        <p:spPr bwMode="auto">
          <a:xfrm>
            <a:off x="928688" y="865188"/>
            <a:ext cx="0" cy="158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0" y="0"/>
                  <a:pt x="21600" y="21600"/>
                  <a:pt x="2160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275706" y="1218393"/>
            <a:ext cx="40933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new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car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174431" y="59140"/>
            <a:ext cx="35020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c</a:t>
            </a:r>
            <a:r>
              <a:rPr lang="zh-CN" alt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ldLvl="0" autoUpdateAnimBg="0"/>
      <p:bldP spid="6153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 flipV="1">
            <a:off x="5292725" y="1268413"/>
            <a:ext cx="2619375" cy="2063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5364163" y="1773238"/>
            <a:ext cx="2641600" cy="9525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5364163" y="2205038"/>
            <a:ext cx="2641600" cy="952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5292725" y="836613"/>
            <a:ext cx="2619375" cy="11112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7174" name="自由曲线 100"/>
          <p:cNvSpPr/>
          <p:nvPr/>
        </p:nvSpPr>
        <p:spPr bwMode="auto">
          <a:xfrm>
            <a:off x="928688" y="865188"/>
            <a:ext cx="0" cy="158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0" y="0"/>
                  <a:pt x="21600" y="21600"/>
                  <a:pt x="2160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613706" y="1887507"/>
            <a:ext cx="25913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bus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176" name="Picture 8" descr="14062415201c7346156c225884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 bwMode="auto">
          <a:xfrm>
            <a:off x="395536" y="2569068"/>
            <a:ext cx="8256587" cy="3600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708650" y="548680"/>
            <a:ext cx="189507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ldLvl="0" autoUpdateAnimBg="0"/>
      <p:bldP spid="7177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idx="1"/>
          </p:nvPr>
        </p:nvSpPr>
        <p:spPr>
          <a:xfrm>
            <a:off x="2699792" y="1844824"/>
            <a:ext cx="5112568" cy="2016224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Car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car. I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have a new car.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  Really? Really?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Look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look. Look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here!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  Super! Super!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5902802_152102261126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8024" y="116632"/>
            <a:ext cx="4239410" cy="659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20110228143042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1988840"/>
            <a:ext cx="3513138" cy="556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4925" y="549275"/>
            <a:ext cx="4610100" cy="2305050"/>
          </a:xfrm>
          <a:prstGeom prst="cloudCallout">
            <a:avLst>
              <a:gd name="adj1" fmla="val 66671"/>
              <a:gd name="adj2" fmla="val 74134"/>
            </a:avLst>
          </a:prstGeom>
          <a:solidFill>
            <a:schemeClr val="accent2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Lisa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Lisa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 new car.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2254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5976" y="692696"/>
            <a:ext cx="4175125" cy="588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328613" y="341313"/>
            <a:ext cx="3455987" cy="1865312"/>
          </a:xfrm>
          <a:prstGeom prst="cloudCallout">
            <a:avLst>
              <a:gd name="adj1" fmla="val 56685"/>
              <a:gd name="adj2" fmla="val 109764"/>
            </a:avLst>
          </a:prstGeom>
          <a:solidFill>
            <a:schemeClr val="accent2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Really?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5902802_152102261126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8024" y="116632"/>
            <a:ext cx="4239410" cy="659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20110228143042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584" y="2204864"/>
            <a:ext cx="3513138" cy="556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34925" y="1196975"/>
            <a:ext cx="4610100" cy="1484313"/>
          </a:xfrm>
          <a:prstGeom prst="cloudCallout">
            <a:avLst>
              <a:gd name="adj1" fmla="val 64838"/>
              <a:gd name="adj2" fmla="val 94741"/>
            </a:avLst>
          </a:prstGeom>
          <a:solidFill>
            <a:schemeClr val="accent2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Look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here!</a:t>
            </a:r>
          </a:p>
          <a:p>
            <a:pPr algn="ctr"/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 have a ball.-Lesson 21_课件1</Template>
  <TotalTime>0</TotalTime>
  <Words>150</Words>
  <Application>Microsoft Office PowerPoint</Application>
  <PresentationFormat>全屏显示(4:3)</PresentationFormat>
  <Paragraphs>32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I have a ball.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Let's play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2020-05-25T08:32:00Z</dcterms:created>
  <dcterms:modified xsi:type="dcterms:W3CDTF">2023-01-16T16:00:31Z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A766C8411982435C9B19106ECDFA63A1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