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76" r:id="rId3"/>
    <p:sldId id="261" r:id="rId4"/>
    <p:sldId id="307" r:id="rId5"/>
    <p:sldId id="299" r:id="rId6"/>
    <p:sldId id="264" r:id="rId7"/>
    <p:sldId id="308" r:id="rId8"/>
    <p:sldId id="265" r:id="rId9"/>
    <p:sldId id="291" r:id="rId10"/>
    <p:sldId id="267" r:id="rId11"/>
    <p:sldId id="302" r:id="rId12"/>
    <p:sldId id="303" r:id="rId13"/>
    <p:sldId id="269" r:id="rId14"/>
    <p:sldId id="270" r:id="rId15"/>
    <p:sldId id="306" r:id="rId16"/>
    <p:sldId id="287" r:id="rId17"/>
    <p:sldId id="288" r:id="rId18"/>
    <p:sldId id="298" r:id="rId19"/>
    <p:sldId id="309" r:id="rId20"/>
    <p:sldId id="310" r:id="rId21"/>
    <p:sldId id="311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6">
          <p15:clr>
            <a:srgbClr val="A4A3A4"/>
          </p15:clr>
        </p15:guide>
        <p15:guide id="2" pos="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4469" autoAdjust="0"/>
  </p:normalViewPr>
  <p:slideViewPr>
    <p:cSldViewPr snapToGrid="0">
      <p:cViewPr>
        <p:scale>
          <a:sx n="100" d="100"/>
          <a:sy n="100" d="100"/>
        </p:scale>
        <p:origin x="-762" y="-288"/>
      </p:cViewPr>
      <p:guideLst>
        <p:guide orient="horz" pos="3006"/>
        <p:guide pos="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715EE-3B03-4D2D-B87F-C1C933DDB6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6DF3B-9234-45E1-9B81-8D140CFA6B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anhuiqq.cn/file/image/pic/0a2526797244n1623902982c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094" y="2657123"/>
            <a:ext cx="4305300" cy="327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-10093" y="489775"/>
            <a:ext cx="5598273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第五单元  解决问题的策略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705225" y="2054609"/>
            <a:ext cx="7668003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 表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33097" y="5502270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04981" y="1854616"/>
            <a:ext cx="111822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）张庄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年有贫困户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家，通过勤劳致富，好多农户都脱贫了，如果每一年都有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户脱贫，那么到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张庄还有多少贫困户？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239133" y="4938852"/>
            <a:ext cx="1364776" cy="193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13793" y="1163638"/>
            <a:ext cx="2200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小练习：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399218" y="4616372"/>
            <a:ext cx="2631628" cy="211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47910" y="4891488"/>
            <a:ext cx="65833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2018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张庄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还有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户贫困户。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132014" y="3569607"/>
          <a:ext cx="6121367" cy="976314"/>
        </p:xfrm>
        <a:graphic>
          <a:graphicData uri="http://schemas.openxmlformats.org/drawingml/2006/table">
            <a:tbl>
              <a:tblPr/>
              <a:tblGrid>
                <a:gridCol w="874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4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4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44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44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8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2010</a:t>
                      </a:r>
                      <a:endParaRPr lang="zh-CN" sz="24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2011</a:t>
                      </a:r>
                      <a:endParaRPr lang="zh-CN" sz="2400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2012</a:t>
                      </a:r>
                      <a:endParaRPr lang="zh-CN" sz="2400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2013</a:t>
                      </a:r>
                      <a:endParaRPr lang="zh-CN" sz="2400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2014</a:t>
                      </a:r>
                      <a:endParaRPr lang="zh-CN" sz="2400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2015</a:t>
                      </a:r>
                      <a:endParaRPr lang="zh-CN" sz="2400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2016</a:t>
                      </a:r>
                      <a:endParaRPr lang="zh-CN" sz="2400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24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22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18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16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14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05973" y="5147614"/>
            <a:ext cx="2486027" cy="171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84701" y="4309429"/>
            <a:ext cx="5144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7×10-45=25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（支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）。        </a:t>
            </a:r>
            <a:endParaRPr lang="en-US" altLang="zh-CN" sz="28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887" y="1792326"/>
            <a:ext cx="106396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小练习：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）六一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快到了，王老师给同学们买了奖品，买了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盒圆珠笔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每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盒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支，比买的钢笔多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支。王老师买了多少支钢笔？</a:t>
            </a:r>
          </a:p>
        </p:txBody>
      </p:sp>
      <p:sp>
        <p:nvSpPr>
          <p:cNvPr id="6" name="五边形 7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315450" y="2837238"/>
            <a:ext cx="2876551" cy="40207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5138" y="4282674"/>
            <a:ext cx="65515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答案：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6×12-36=36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（块）。</a:t>
            </a:r>
          </a:p>
        </p:txBody>
      </p:sp>
      <p:sp>
        <p:nvSpPr>
          <p:cNvPr id="9" name="矩形 8"/>
          <p:cNvSpPr/>
          <p:nvPr/>
        </p:nvSpPr>
        <p:spPr>
          <a:xfrm>
            <a:off x="747661" y="1580170"/>
            <a:ext cx="111822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）小明家今年新盖了房子，客厅准备中间铺白色地板砖，周围铺花色地板砖。白色地板砖一共铺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行，每行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块，花色地板砖比白色地板砖少用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块，需要花色地板砖多少块？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五边形 7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9"/>
          <p:cNvSpPr txBox="1"/>
          <p:nvPr/>
        </p:nvSpPr>
        <p:spPr>
          <a:xfrm>
            <a:off x="881484" y="1231584"/>
            <a:ext cx="101627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小明看一本图画书，第一天看了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页，以后每一天都比前一天多看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页，刚好一个星期就全部看完了。算一算，这本图画书一共有多少页？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6776" y="4338158"/>
            <a:ext cx="109204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5+6+7+8+9+10+11=56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（页）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说明：解答本题注意挖掘“一个星期”这一条件，即第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天看完这本图画书，再用列表发来解决。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425819" y="2848555"/>
          <a:ext cx="6804028" cy="1253232"/>
        </p:xfrm>
        <a:graphic>
          <a:graphicData uri="http://schemas.openxmlformats.org/drawingml/2006/table">
            <a:tbl>
              <a:tblPr/>
              <a:tblGrid>
                <a:gridCol w="972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0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0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0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9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第一天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第二天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第三天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第四天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第五天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第六天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第七天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5</a:t>
                      </a:r>
                      <a:endParaRPr lang="zh-CN" sz="20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6</a:t>
                      </a:r>
                      <a:endParaRPr lang="zh-CN" sz="2000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7</a:t>
                      </a:r>
                      <a:endParaRPr lang="zh-CN" sz="2000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8</a:t>
                      </a:r>
                      <a:endParaRPr lang="zh-CN" sz="2000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9</a:t>
                      </a:r>
                      <a:endParaRPr lang="zh-CN" sz="2000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10</a:t>
                      </a:r>
                      <a:endParaRPr lang="zh-CN" sz="2000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11</a:t>
                      </a:r>
                      <a:endParaRPr lang="zh-CN" sz="20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五边形 7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enwen.soso.com/p/20110920/20110920210742-6026806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01301" y="4052492"/>
            <a:ext cx="1676400" cy="267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842937" y="1478337"/>
            <a:ext cx="107870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小兔子帮妈妈拔萝卜，第一天拔了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个，以后每天都比前一天多拔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个，小兔子第三天拔了多少个萝卜？第六天呢？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934" y="2754355"/>
            <a:ext cx="100893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答案：第二天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20+4=24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（个）  </a:t>
            </a:r>
            <a:endParaRPr lang="en-US" altLang="zh-CN" sz="28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720090" algn="just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第三天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24+4=28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（个） </a:t>
            </a:r>
            <a:endParaRPr lang="en-US" altLang="zh-CN" sz="28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720090" algn="just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第四天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28+4=32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（个） </a:t>
            </a:r>
            <a:endParaRPr lang="en-US" altLang="zh-CN" sz="28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720090" algn="just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第五天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32+4=36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（个） </a:t>
            </a:r>
            <a:endParaRPr lang="en-US" altLang="zh-CN" sz="28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720090" algn="just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第六天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36+4=40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（个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8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720090" algn="just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答：小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兔子第三天拔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28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个萝卜，第六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萝卜。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五边形 7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00089" y="2207025"/>
            <a:ext cx="107870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明看一本故事书，已经看了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页，剩下的页数比看了的多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页，这本故事书一共有多少页？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0537" y="3474323"/>
            <a:ext cx="97475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30+15=45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（页）  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45+30=75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（页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8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答：这本故事书一共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75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页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8194" name="Picture 2" descr="http://www.bhlpw.cn/images/obuwglrvhbygsyzomnxw2/58pic/11/37/12/30358PICds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310992" y="3474323"/>
            <a:ext cx="2844801" cy="330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五边形 7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801101" y="3543635"/>
            <a:ext cx="3348036" cy="331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-95895" y="1428439"/>
            <a:ext cx="1104930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1.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兵兵、军军、强强购买同样的自动铅笔。</a:t>
            </a:r>
          </a:p>
          <a:p>
            <a:pPr latinLnBrk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兵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兵：我买了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支，用去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元。</a:t>
            </a:r>
          </a:p>
          <a:p>
            <a:pPr latinLnBrk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军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军：我一共付了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元。</a:t>
            </a:r>
          </a:p>
          <a:p>
            <a:pPr latinLnBrk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强强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：我买了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支。</a:t>
            </a:r>
          </a:p>
          <a:p>
            <a:pPr indent="720090" latinLnBrk="1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）强强用去多少元？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6812" y="4867109"/>
            <a:ext cx="93129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答案：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25÷5=5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（元）  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5×3=15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（元）</a:t>
            </a:r>
            <a:endParaRPr lang="en-US" altLang="zh-CN" sz="28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：强强用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去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6" name="五边形 7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课后作业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5120" y="2163798"/>
            <a:ext cx="106727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latinLnBrk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）军军买了几枝自动铅笔？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198781" y="4928737"/>
            <a:ext cx="1950355" cy="193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70229" y="3681340"/>
            <a:ext cx="7373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答案：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25÷5=5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（元） 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35÷5=7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（支）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答：军军买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枝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自动铅笔。</a:t>
            </a:r>
          </a:p>
        </p:txBody>
      </p:sp>
      <p:sp>
        <p:nvSpPr>
          <p:cNvPr id="6" name="五边形 7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课后作业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80737" y="4341870"/>
            <a:ext cx="97801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答案：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1+1=2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（分） 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3+3=6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（分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8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5+5=10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分）  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1+3=4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（分） 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1+5=6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（分）  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3+5=8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（分）</a:t>
            </a:r>
          </a:p>
        </p:txBody>
      </p:sp>
      <p:sp>
        <p:nvSpPr>
          <p:cNvPr id="8" name="矩形 7"/>
          <p:cNvSpPr/>
          <p:nvPr/>
        </p:nvSpPr>
        <p:spPr>
          <a:xfrm>
            <a:off x="66320" y="1177816"/>
            <a:ext cx="46199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latinLnBrk="1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发散思维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51833" y="1815147"/>
            <a:ext cx="10577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米外向这张“磁性靶”扔磁性飞镖，投中各区域的得分如图所示，脱靶不得分。欢欢连掷两次，都中靶了，你能写出他所有可能的得分吗？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1" descr="C:\Users\Administrator\AppData\Roaming\Tencent\Users\810731822\QQ\WinTemp\RichOle\_2K)OK7FT2U@]}WH)F4WAL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55959" y="3986215"/>
            <a:ext cx="2383771" cy="287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图片 18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8657" y="3113859"/>
            <a:ext cx="1712096" cy="134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五边形 7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知识拓展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0608" y="1134953"/>
            <a:ext cx="106778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latinLnBrk="1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补充资料：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三国演义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里面的策略（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）（举三个例子）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5004" y="1902192"/>
            <a:ext cx="1057784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latinLnBrk="1"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声东击西计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属于军事计谋。曹操兴兵讨伐张绣，久攻南阳城不下。于是曹操命士兵做好继续攻城准备，自己却骑马绕城三日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见东南角砖土新旧不等，多半毁坏，容易攻城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然后假装从西北角入城。这一切贾诩在城上看得清楚，便欲将计就计，为张绣献此计。先说明曹操去西北角积草，看上去想从西北入城，不过是虚张声势，实则想从东南角攻城。然后劝张绣把百姓假扮士兵守西北角，令主力埋伏在东南角。果然不出贾诩所料，曹操被杀得大败而归，从而南阳之困得以解除。 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五边形 7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知识拓展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Administrator\AppData\Roaming\Tencent\Users\810731822\QQ\WinTemp\RichOle\_2K)OK7FT2U@]}WH)F4WAL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686927" y="3777465"/>
            <a:ext cx="1981432" cy="238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9"/>
          <p:cNvSpPr txBox="1"/>
          <p:nvPr/>
        </p:nvSpPr>
        <p:spPr>
          <a:xfrm>
            <a:off x="766760" y="1659268"/>
            <a:ext cx="107210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司马光砸缸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故事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大家一筹莫展的时候，司马光想出了一个什么样的办法？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9"/>
          <p:cNvSpPr txBox="1"/>
          <p:nvPr/>
        </p:nvSpPr>
        <p:spPr>
          <a:xfrm>
            <a:off x="790974" y="3448855"/>
            <a:ext cx="100725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砸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缸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。人们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把这一好的办法称之为“策略”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什么叫策略呢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28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策略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就是解决问题的计策、谋略，即方法。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五边形 7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课题引入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09292" y="1444976"/>
            <a:ext cx="1057784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latinLnBrk="1"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仗义招才计 </a:t>
            </a: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计属于政治计谋。刘备被吕布打败后，只好投奔曹操。对于刘备去留，曹操内部意见不一。荀彧、程昱认为刘备乃英雄，不杀终为后患。而郭嘉却认为杀一人而阻天下志士之望，谁肯共谋天下呢。曹操也觉得杀刘备不利于招揽人才，故不杀，并表刘备领豫州牧。观曹操此举乃真英雄也！是故英雄对决，不应施以小人招数，而应正大光明地分出高下。相反，纵然杀掉刘备，势必会招来更多的敌人，况且刘备当时并没有显露出英雄本色。因此留着刘备未尝不是好事，后来无数智谋之士投奔曹操，足以证明郭嘉有相当远见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五边形 7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知识拓展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52156" y="1473553"/>
            <a:ext cx="1057784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latinLnBrk="1"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离间计  </a:t>
            </a:r>
            <a:r>
              <a:rPr lang="zh-CN" altLang="en-US" sz="24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属于军事计谋。曹操与韩遂、马超对峙，双方互有胜负，相持不下。然而双方实力毕竟悬殊，韩遂很快支撑不住，于是想与曹操讲和。怎样才能毫不费力、一食二鸟呢？既然韩遂有讲和之意，贾诩马上想到了离间计。先让曹操次日与韩遂交谈良久，使马超心疑。然后让曹操亲作一信与韩遂，故意将信中关键处涂抹不清，让韩遂、马超互相猜疑，进而发生火并，使其两败俱伤。事情果然不出贾诩所料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五边形 7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知识拓展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751682" y="1488457"/>
            <a:ext cx="99925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思考一：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图中直接告诉我们哪些数学信息？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28605" y="4826677"/>
            <a:ext cx="9225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信息：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猴子第一天摘了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个桃子。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2.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猴子每天都比前一天多摘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个桃子。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3.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中让我们求第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天和第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天分别摘了多少个桃子。</a:t>
            </a:r>
          </a:p>
        </p:txBody>
      </p:sp>
      <p:pic>
        <p:nvPicPr>
          <p:cNvPr id="1025" name="Picture 1" descr="C:\Users\Administrator\AppData\Roaming\Tencent\Users\810731822\QQ\WinTemp\RichOle\V@C0)358AQ%4}QX6DPH[8ZH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1736" y="2223410"/>
            <a:ext cx="5646475" cy="268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五边形 7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794546" y="1531319"/>
            <a:ext cx="99925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思考二：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“以后每天都比前一天多摘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个桃子”是什么意思？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0427" y="3944785"/>
            <a:ext cx="95099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第二天比第一天多摘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个，第三天比第二天多摘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440386" y="2412862"/>
          <a:ext cx="4929185" cy="1471612"/>
        </p:xfrm>
        <a:graphic>
          <a:graphicData uri="http://schemas.openxmlformats.org/drawingml/2006/table">
            <a:tbl>
              <a:tblPr/>
              <a:tblGrid>
                <a:gridCol w="985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5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第一天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第二天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第三天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第四天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第五天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30</a:t>
                      </a: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 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 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 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 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43110" y="5312450"/>
            <a:ext cx="86725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第二天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30+5=35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（个）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。第三天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35+5=40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（个）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第四天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40+5=45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（个）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。第五天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45+5=50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（个）。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9148" y="4693325"/>
            <a:ext cx="16970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解答：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Picture 1" descr="C:\Users\Administrator\AppData\Roaming\Tencent\Users\810731822\QQ\WinTemp\RichOle\_2K)OK7FT2U@]}WH)F4WAL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809292" y="5172054"/>
            <a:ext cx="1382709" cy="166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五边形 7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38706" y="2327138"/>
            <a:ext cx="837689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结论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决问题时首先要读懂题，看清题中每个条件的含义，看清问题的要求，可以从条件出发先算什么，再算什么，最终解决问题；也可以从问题出发，确定要达成最终结果需要哪些未知的条件，逐一解决也能解决问题。</a:t>
            </a:r>
            <a:endParaRPr lang="en-US" altLang="zh-CN" sz="2800" dirty="0" smtClean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9"/>
          <p:cNvSpPr txBox="1"/>
          <p:nvPr/>
        </p:nvSpPr>
        <p:spPr>
          <a:xfrm>
            <a:off x="809625" y="1331289"/>
            <a:ext cx="90209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思考三：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我们解决这个问题的整个思路呢？</a:t>
            </a:r>
          </a:p>
        </p:txBody>
      </p:sp>
      <p:pic>
        <p:nvPicPr>
          <p:cNvPr id="6" name="Picture 1" descr="C:\Users\Administrator\AppData\Roaming\Tencent\Users\810731822\QQ\WinTemp\RichOle\_2K)OK7FT2U@]}WH)F4WAL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9373" y="4746566"/>
            <a:ext cx="1752628" cy="211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五边形 7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我的文档\Tencent Files\810731822\FileRecv\2f6ca0e3559e3856e48b93d1e21e42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7624" y="1367773"/>
            <a:ext cx="7529509" cy="434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9"/>
          <p:cNvSpPr txBox="1"/>
          <p:nvPr/>
        </p:nvSpPr>
        <p:spPr>
          <a:xfrm>
            <a:off x="4414842" y="1916438"/>
            <a:ext cx="627220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由以上思考可以得出以下结论：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解决问题的方法就是策略，知道策略对于解决问题的重要性。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重视用策略去解决问题，明确用列表的方法使问题变得简单易懂。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35277" y="2541663"/>
            <a:ext cx="2893780" cy="3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五边形 7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/>
          <p:nvPr/>
        </p:nvSpPr>
        <p:spPr>
          <a:xfrm>
            <a:off x="728821" y="1488737"/>
            <a:ext cx="1130601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知识点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明确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解决问题的方法就是策略，知道策略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对于解决问题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重要性。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重视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用策略去解决问题，明确用列表的方法使问题变得简单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易懂。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34477" y="4429939"/>
            <a:ext cx="2900360" cy="232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五边形 7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9"/>
          <p:cNvSpPr txBox="1"/>
          <p:nvPr/>
        </p:nvSpPr>
        <p:spPr>
          <a:xfrm>
            <a:off x="871375" y="1643472"/>
            <a:ext cx="11124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小明看一本故事书，第一天看了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页，以后每天都比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前一天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看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页，那么第三天看多少页？第六天呢？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672639" y="4820941"/>
            <a:ext cx="2323636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343272" y="3071326"/>
          <a:ext cx="5936298" cy="1269690"/>
        </p:xfrm>
        <a:graphic>
          <a:graphicData uri="http://schemas.openxmlformats.org/drawingml/2006/table">
            <a:tbl>
              <a:tblPr/>
              <a:tblGrid>
                <a:gridCol w="989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9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9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93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44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第一天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第二天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第三天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第四天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第五天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第六天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sz="20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12</a:t>
                      </a:r>
                      <a:r>
                        <a:rPr lang="zh-CN" sz="20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14</a:t>
                      </a:r>
                      <a:r>
                        <a:rPr lang="zh-CN" sz="2000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16</a:t>
                      </a:r>
                      <a:r>
                        <a:rPr lang="zh-CN" sz="2000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18</a:t>
                      </a:r>
                      <a:r>
                        <a:rPr lang="zh-CN" sz="2000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20</a:t>
                      </a:r>
                      <a:r>
                        <a:rPr lang="zh-CN" sz="20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80117" y="4322553"/>
            <a:ext cx="72294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答案：第三天看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页；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第六天看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页。</a:t>
            </a:r>
          </a:p>
        </p:txBody>
      </p:sp>
      <p:sp>
        <p:nvSpPr>
          <p:cNvPr id="9" name="五边形 7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838603" y="5150132"/>
            <a:ext cx="7485204" cy="1336394"/>
            <a:chOff x="6140586" y="4554389"/>
            <a:chExt cx="5271265" cy="151331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40586" y="4554389"/>
              <a:ext cx="5271265" cy="151331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151409" y="4687355"/>
              <a:ext cx="5245090" cy="1359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【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解析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】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关键是把抽象的文字变成具体的表格，然后对数据进行整理得出结论。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05973" y="5147614"/>
            <a:ext cx="2486027" cy="171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9"/>
          <p:cNvSpPr txBox="1"/>
          <p:nvPr/>
        </p:nvSpPr>
        <p:spPr>
          <a:xfrm>
            <a:off x="829073" y="1150359"/>
            <a:ext cx="25320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小练习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766725" y="1879033"/>
            <a:ext cx="110776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）小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明家有一棵桃树，第一年结了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个桃子，如果以后的每一年都比前一年多结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个桃子，到了第六年，小明家的桃树能结多少个桃子？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2810670" y="3504764"/>
          <a:ext cx="5705478" cy="1267263"/>
        </p:xfrm>
        <a:graphic>
          <a:graphicData uri="http://schemas.openxmlformats.org/drawingml/2006/table">
            <a:tbl>
              <a:tblPr/>
              <a:tblGrid>
                <a:gridCol w="950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0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09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09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01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第一年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第二年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第三年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第四年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第五年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第六年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25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30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35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40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45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</a:rPr>
                        <a:t>50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64322" y="3669631"/>
            <a:ext cx="23217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3416" y="5209627"/>
            <a:ext cx="65833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：第六年能结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桃子。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五边形 7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1572</Words>
  <Application>Microsoft Office PowerPoint</Application>
  <PresentationFormat>宽屏</PresentationFormat>
  <Paragraphs>170</Paragraphs>
  <Slides>21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楷体</vt:lpstr>
      <vt:lpstr>宋体</vt:lpstr>
      <vt:lpstr>微软雅黑</vt:lpstr>
      <vt:lpstr>Arial</vt:lpstr>
      <vt:lpstr>Calibri</vt:lpstr>
      <vt:lpstr>Calibri Light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2016-05-27T03:58:00Z</dcterms:created>
  <dcterms:modified xsi:type="dcterms:W3CDTF">2023-01-16T16:00:37Z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439643AF94B1420EB5FBDCD2B25EFC80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