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95778-72C7-48DF-AF4D-BC6A0F01C18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92E97-F8A2-4BF4-AEE0-A465A2CE24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2E97-F8A2-4BF4-AEE0-A465A2CE24E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F2BDE-1A21-4429-AEF7-7F572A0692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8B0A7-9B28-45AF-A3BA-DB75107643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37721-D4C1-4F34-A8B8-D2CECC73DE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7A02-D7EA-4654-9233-22A576F66F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74A47-931D-45EB-9070-060A4F8213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27144-D2D1-4CEC-8799-5E599A4075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7F2DE-B79C-45D1-AFFF-089A9C6329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D295B-07C3-421B-8662-309AB4D988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D82BD-5089-4CC3-B9A2-DA67C4A202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A8A4-E49C-4C75-BE3D-1CFE22BB26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468DA-8FC3-4CF6-85E3-F25659881A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A7C1F40-B401-487B-AFA1-2D02722AF35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457200" y="973138"/>
            <a:ext cx="8002588" cy="1222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66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Tahoma" panose="020B0604030504040204" pitchFamily="34" charset="0"/>
            </a:endParaRP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990600" y="2978602"/>
            <a:ext cx="6934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GB" altLang="zh-CN" sz="4000" b="1" i="1" dirty="0" smtClean="0">
                <a:solidFill>
                  <a:srgbClr val="2494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Reading </a:t>
            </a:r>
            <a:r>
              <a:rPr lang="en-GB" altLang="zh-CN" sz="4000" b="1" i="1" dirty="0">
                <a:solidFill>
                  <a:srgbClr val="2494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2</a:t>
            </a:r>
            <a:endParaRPr lang="en-US" altLang="zh-CN" sz="4000" b="1" i="1" dirty="0">
              <a:solidFill>
                <a:srgbClr val="24940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826861" y="1456191"/>
            <a:ext cx="7605713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68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CC00"/>
                  </a:solidFill>
                  <a:rou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Unit 6 Sunshine for all </a:t>
            </a:r>
            <a:endParaRPr lang="zh-CN" altLang="en-US" sz="3600" kern="10">
              <a:ln w="9525">
                <a:solidFill>
                  <a:srgbClr val="FFCC00"/>
                </a:solidFill>
                <a:round/>
              </a:ln>
              <a:gradFill rotWithShape="1">
                <a:gsLst>
                  <a:gs pos="0">
                    <a:srgbClr val="33CC33"/>
                  </a:gs>
                  <a:gs pos="100000">
                    <a:srgbClr val="0080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82471" y="5562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08" grpId="0"/>
      <p:bldP spid="430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Box 3"/>
          <p:cNvSpPr txBox="1">
            <a:spLocks noChangeArrowheads="1"/>
          </p:cNvSpPr>
          <p:nvPr/>
        </p:nvSpPr>
        <p:spPr bwMode="auto">
          <a:xfrm>
            <a:off x="395288" y="153988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Activities 1</a:t>
            </a:r>
          </a:p>
        </p:txBody>
      </p:sp>
      <p:sp>
        <p:nvSpPr>
          <p:cNvPr id="73732" name="TextBox 1"/>
          <p:cNvSpPr txBox="1">
            <a:spLocks noChangeArrowheads="1"/>
          </p:cNvSpPr>
          <p:nvPr/>
        </p:nvSpPr>
        <p:spPr bwMode="auto">
          <a:xfrm>
            <a:off x="250825" y="2636838"/>
            <a:ext cx="8353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2060"/>
                </a:solidFill>
                <a:latin typeface="Tahoma" panose="020B0604030504040204" pitchFamily="34" charset="0"/>
              </a:rPr>
              <a:t>Talk about the 12th  Special Olympics World Games</a:t>
            </a:r>
          </a:p>
        </p:txBody>
      </p:sp>
      <p:sp>
        <p:nvSpPr>
          <p:cNvPr id="73734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4473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292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Ask and answer in 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1" descr="H:\My Pictures\bo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Box 8"/>
          <p:cNvSpPr txBox="1">
            <a:spLocks noChangeArrowheads="1"/>
          </p:cNvSpPr>
          <p:nvPr/>
        </p:nvSpPr>
        <p:spPr bwMode="auto">
          <a:xfrm>
            <a:off x="611188" y="2951163"/>
            <a:ext cx="597693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 Liu Ming about the Special Olympics World Games</a:t>
            </a:r>
          </a:p>
        </p:txBody>
      </p:sp>
      <p:sp>
        <p:nvSpPr>
          <p:cNvPr id="74756" name="TextBox 3"/>
          <p:cNvSpPr txBox="1">
            <a:spLocks noChangeArrowheads="1"/>
          </p:cNvSpPr>
          <p:nvPr/>
        </p:nvSpPr>
        <p:spPr bwMode="auto">
          <a:xfrm>
            <a:off x="2108200" y="836613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2B2BFE"/>
                </a:solidFill>
                <a:latin typeface="Tahoma" panose="020B0604030504040204" pitchFamily="34" charset="0"/>
              </a:rPr>
              <a:t>Activities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3"/>
          <p:cNvSpPr txBox="1">
            <a:spLocks noChangeArrowheads="1"/>
          </p:cNvSpPr>
          <p:nvPr/>
        </p:nvSpPr>
        <p:spPr bwMode="auto">
          <a:xfrm>
            <a:off x="0" y="1012825"/>
            <a:ext cx="867568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Special Olympics World Games was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Shanghai in 2007. It gave children and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intellectual disabilities a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their skills to the world. They have many events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those in the Olympics.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Liu Ming was the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Special Olympics. He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spare time for it and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support for the athletes. He helped a young boy from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China take part in the Special Olympics. He helped the boy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dream. It  made the boy feel more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250825" y="153988"/>
            <a:ext cx="2449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Activities 3</a:t>
            </a:r>
          </a:p>
        </p:txBody>
      </p:sp>
      <p:sp>
        <p:nvSpPr>
          <p:cNvPr id="75781" name="TextBox 9"/>
          <p:cNvSpPr txBox="1">
            <a:spLocks noChangeArrowheads="1"/>
          </p:cNvSpPr>
          <p:nvPr/>
        </p:nvSpPr>
        <p:spPr bwMode="auto">
          <a:xfrm>
            <a:off x="2987675" y="195263"/>
            <a:ext cx="4473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292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Fill in the blankets</a:t>
            </a:r>
          </a:p>
        </p:txBody>
      </p:sp>
      <p:sp>
        <p:nvSpPr>
          <p:cNvPr id="75782" name="TextBox 1"/>
          <p:cNvSpPr txBox="1">
            <a:spLocks noChangeArrowheads="1"/>
          </p:cNvSpPr>
          <p:nvPr/>
        </p:nvSpPr>
        <p:spPr bwMode="auto">
          <a:xfrm>
            <a:off x="6921500" y="931863"/>
            <a:ext cx="107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held</a:t>
            </a:r>
          </a:p>
        </p:txBody>
      </p:sp>
      <p:sp>
        <p:nvSpPr>
          <p:cNvPr id="75783" name="TextBox 11"/>
          <p:cNvSpPr txBox="1">
            <a:spLocks noChangeArrowheads="1"/>
          </p:cNvSpPr>
          <p:nvPr/>
        </p:nvSpPr>
        <p:spPr bwMode="auto">
          <a:xfrm>
            <a:off x="5992813" y="1393825"/>
            <a:ext cx="1468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adults</a:t>
            </a:r>
          </a:p>
        </p:txBody>
      </p:sp>
      <p:sp>
        <p:nvSpPr>
          <p:cNvPr id="75784" name="TextBox 12"/>
          <p:cNvSpPr txBox="1">
            <a:spLocks noChangeArrowheads="1"/>
          </p:cNvSpPr>
          <p:nvPr/>
        </p:nvSpPr>
        <p:spPr bwMode="auto">
          <a:xfrm>
            <a:off x="3797300" y="1854200"/>
            <a:ext cx="1427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chance</a:t>
            </a:r>
          </a:p>
        </p:txBody>
      </p:sp>
      <p:sp>
        <p:nvSpPr>
          <p:cNvPr id="75785" name="TextBox 13"/>
          <p:cNvSpPr txBox="1">
            <a:spLocks noChangeArrowheads="1"/>
          </p:cNvSpPr>
          <p:nvPr/>
        </p:nvSpPr>
        <p:spPr bwMode="auto">
          <a:xfrm>
            <a:off x="5580063" y="2316163"/>
            <a:ext cx="1468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similar</a:t>
            </a:r>
          </a:p>
        </p:txBody>
      </p:sp>
      <p:sp>
        <p:nvSpPr>
          <p:cNvPr id="75786" name="TextBox 14"/>
          <p:cNvSpPr txBox="1">
            <a:spLocks noChangeArrowheads="1"/>
          </p:cNvSpPr>
          <p:nvPr/>
        </p:nvSpPr>
        <p:spPr bwMode="auto">
          <a:xfrm>
            <a:off x="3741738" y="3181350"/>
            <a:ext cx="205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volunteer</a:t>
            </a:r>
          </a:p>
        </p:txBody>
      </p:sp>
      <p:sp>
        <p:nvSpPr>
          <p:cNvPr id="75787" name="TextBox 15"/>
          <p:cNvSpPr txBox="1">
            <a:spLocks noChangeArrowheads="1"/>
          </p:cNvSpPr>
          <p:nvPr/>
        </p:nvSpPr>
        <p:spPr bwMode="auto">
          <a:xfrm>
            <a:off x="2967038" y="3613150"/>
            <a:ext cx="1801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gave up</a:t>
            </a:r>
          </a:p>
        </p:txBody>
      </p:sp>
      <p:sp>
        <p:nvSpPr>
          <p:cNvPr id="75788" name="TextBox 16"/>
          <p:cNvSpPr txBox="1">
            <a:spLocks noChangeArrowheads="1"/>
          </p:cNvSpPr>
          <p:nvPr/>
        </p:nvSpPr>
        <p:spPr bwMode="auto">
          <a:xfrm>
            <a:off x="1127125" y="405447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provide</a:t>
            </a:r>
          </a:p>
        </p:txBody>
      </p:sp>
      <p:sp>
        <p:nvSpPr>
          <p:cNvPr id="75789" name="TextBox 17"/>
          <p:cNvSpPr txBox="1">
            <a:spLocks noChangeArrowheads="1"/>
          </p:cNvSpPr>
          <p:nvPr/>
        </p:nvSpPr>
        <p:spPr bwMode="auto">
          <a:xfrm>
            <a:off x="2987675" y="4514850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North</a:t>
            </a:r>
          </a:p>
        </p:txBody>
      </p:sp>
      <p:sp>
        <p:nvSpPr>
          <p:cNvPr id="75790" name="TextBox 18"/>
          <p:cNvSpPr txBox="1">
            <a:spLocks noChangeArrowheads="1"/>
          </p:cNvSpPr>
          <p:nvPr/>
        </p:nvSpPr>
        <p:spPr bwMode="auto">
          <a:xfrm>
            <a:off x="6186488" y="4746625"/>
            <a:ext cx="1481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achieve</a:t>
            </a:r>
          </a:p>
        </p:txBody>
      </p:sp>
      <p:sp>
        <p:nvSpPr>
          <p:cNvPr id="75791" name="TextBox 19"/>
          <p:cNvSpPr txBox="1">
            <a:spLocks noChangeArrowheads="1"/>
          </p:cNvSpPr>
          <p:nvPr/>
        </p:nvSpPr>
        <p:spPr bwMode="auto">
          <a:xfrm>
            <a:off x="5992813" y="5334000"/>
            <a:ext cx="1674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confident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  <p:bldP spid="75783" grpId="0"/>
      <p:bldP spid="75784" grpId="0"/>
      <p:bldP spid="75785" grpId="0"/>
      <p:bldP spid="75786" grpId="0"/>
      <p:bldP spid="75787" grpId="0"/>
      <p:bldP spid="75788" grpId="0"/>
      <p:bldP spid="75789" grpId="0"/>
      <p:bldP spid="75790" grpId="0"/>
      <p:bldP spid="757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TextBox 3"/>
          <p:cNvSpPr txBox="1">
            <a:spLocks noChangeArrowheads="1"/>
          </p:cNvSpPr>
          <p:nvPr/>
        </p:nvSpPr>
        <p:spPr bwMode="auto">
          <a:xfrm>
            <a:off x="-180975" y="36513"/>
            <a:ext cx="475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  Language points</a:t>
            </a:r>
          </a:p>
        </p:txBody>
      </p:sp>
      <p:sp>
        <p:nvSpPr>
          <p:cNvPr id="76806" name="TextBox 2"/>
          <p:cNvSpPr txBox="1">
            <a:spLocks noChangeArrowheads="1"/>
          </p:cNvSpPr>
          <p:nvPr/>
        </p:nvSpPr>
        <p:spPr bwMode="auto">
          <a:xfrm>
            <a:off x="0" y="908050"/>
            <a:ext cx="87137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Liu Ming didn’t know what to expect when he volunteered </a:t>
            </a:r>
          </a:p>
          <a:p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     for the Special Olympics World Games.</a:t>
            </a:r>
          </a:p>
        </p:txBody>
      </p:sp>
      <p:sp>
        <p:nvSpPr>
          <p:cNvPr id="76807" name="TextBox 12"/>
          <p:cNvSpPr txBox="1">
            <a:spLocks noChangeArrowheads="1"/>
          </p:cNvSpPr>
          <p:nvPr/>
        </p:nvSpPr>
        <p:spPr bwMode="auto">
          <a:xfrm>
            <a:off x="468313" y="1755775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expect </a:t>
            </a:r>
            <a:r>
              <a:rPr lang="en-US" altLang="zh-CN" sz="2800" b="1" dirty="0" err="1">
                <a:solidFill>
                  <a:srgbClr val="FF0000"/>
                </a:solidFill>
                <a:latin typeface="Monotype Corsiva" panose="03010101010201010101" pitchFamily="66" charset="0"/>
              </a:rPr>
              <a:t>sb</a:t>
            </a: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 to do </a:t>
            </a:r>
            <a:r>
              <a:rPr lang="en-US" altLang="zh-CN" sz="2800" b="1" dirty="0" err="1">
                <a:solidFill>
                  <a:srgbClr val="FF0000"/>
                </a:solidFill>
                <a:latin typeface="Monotype Corsiva" panose="03010101010201010101" pitchFamily="66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盼望某人做某事</a:t>
            </a:r>
          </a:p>
        </p:txBody>
      </p:sp>
      <p:sp>
        <p:nvSpPr>
          <p:cNvPr id="76808" name="TextBox 10"/>
          <p:cNvSpPr txBox="1">
            <a:spLocks noChangeArrowheads="1"/>
          </p:cNvSpPr>
          <p:nvPr/>
        </p:nvSpPr>
        <p:spPr bwMode="auto">
          <a:xfrm>
            <a:off x="468313" y="2382838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区别： </a:t>
            </a: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hope , look  forward to </a:t>
            </a:r>
            <a:r>
              <a:rPr lang="zh-CN" altLang="en-US" sz="2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的用法</a:t>
            </a:r>
          </a:p>
        </p:txBody>
      </p:sp>
      <p:sp>
        <p:nvSpPr>
          <p:cNvPr id="76809" name="TextBox 13"/>
          <p:cNvSpPr txBox="1">
            <a:spLocks noChangeArrowheads="1"/>
          </p:cNvSpPr>
          <p:nvPr/>
        </p:nvSpPr>
        <p:spPr bwMode="auto">
          <a:xfrm>
            <a:off x="179388" y="2916238"/>
            <a:ext cx="896461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我希望你能尽快给我回信。</a:t>
            </a:r>
            <a:r>
              <a:rPr lang="en-US" altLang="zh-CN" sz="28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(hope)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我们盼望着能早日参加这次校运会。</a:t>
            </a:r>
            <a:r>
              <a:rPr lang="en-US" altLang="zh-CN" sz="28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(look forward to…)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老师希望我们能上课认真听讲。</a:t>
            </a:r>
            <a:r>
              <a:rPr lang="en-US" altLang="zh-CN" sz="28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(expect)</a:t>
            </a:r>
            <a:endParaRPr lang="en-US" altLang="zh-CN" sz="24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6810" name="TextBox 14"/>
          <p:cNvSpPr txBox="1">
            <a:spLocks noChangeArrowheads="1"/>
          </p:cNvSpPr>
          <p:nvPr/>
        </p:nvSpPr>
        <p:spPr bwMode="auto">
          <a:xfrm>
            <a:off x="614363" y="3451225"/>
            <a:ext cx="7702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I hope that you can write to me as soon as possible.</a:t>
            </a:r>
            <a:endParaRPr lang="en-US" altLang="zh-CN" sz="2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6811" name="TextBox 15"/>
          <p:cNvSpPr txBox="1">
            <a:spLocks noChangeArrowheads="1"/>
          </p:cNvSpPr>
          <p:nvPr/>
        </p:nvSpPr>
        <p:spPr bwMode="auto">
          <a:xfrm>
            <a:off x="614363" y="4868863"/>
            <a:ext cx="835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We are looking forward to take part in the school sports meeting.</a:t>
            </a:r>
            <a:endParaRPr lang="en-US" altLang="zh-CN" sz="2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6812" name="TextBox 16"/>
          <p:cNvSpPr txBox="1">
            <a:spLocks noChangeArrowheads="1"/>
          </p:cNvSpPr>
          <p:nvPr/>
        </p:nvSpPr>
        <p:spPr bwMode="auto">
          <a:xfrm>
            <a:off x="506413" y="6013450"/>
            <a:ext cx="7700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The teacher expects us to listen carefully in class.</a:t>
            </a:r>
            <a:endParaRPr lang="en-US" altLang="zh-CN" sz="2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/>
      <p:bldP spid="76808" grpId="0"/>
      <p:bldP spid="76809" grpId="0"/>
      <p:bldP spid="76810" grpId="0"/>
      <p:bldP spid="76811" grpId="0"/>
      <p:bldP spid="768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TextBox 3"/>
          <p:cNvSpPr txBox="1">
            <a:spLocks noChangeArrowheads="1"/>
          </p:cNvSpPr>
          <p:nvPr/>
        </p:nvSpPr>
        <p:spPr bwMode="auto">
          <a:xfrm>
            <a:off x="-180975" y="36513"/>
            <a:ext cx="475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  Language points</a:t>
            </a:r>
          </a:p>
        </p:txBody>
      </p:sp>
      <p:sp>
        <p:nvSpPr>
          <p:cNvPr id="77830" name="TextBox 2"/>
          <p:cNvSpPr txBox="1">
            <a:spLocks noChangeArrowheads="1"/>
          </p:cNvSpPr>
          <p:nvPr/>
        </p:nvSpPr>
        <p:spPr bwMode="auto">
          <a:xfrm>
            <a:off x="0" y="908050"/>
            <a:ext cx="871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2.  Over 40,000 people gave up their spare time for the 2007…</a:t>
            </a:r>
          </a:p>
        </p:txBody>
      </p:sp>
      <p:sp>
        <p:nvSpPr>
          <p:cNvPr id="77831" name="TextBox 12"/>
          <p:cNvSpPr txBox="1">
            <a:spLocks noChangeArrowheads="1"/>
          </p:cNvSpPr>
          <p:nvPr/>
        </p:nvSpPr>
        <p:spPr bwMode="auto">
          <a:xfrm>
            <a:off x="468313" y="1493838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give up  (doing) </a:t>
            </a:r>
            <a:r>
              <a:rPr lang="en-US" altLang="zh-CN" sz="2800" b="1" dirty="0" err="1">
                <a:solidFill>
                  <a:srgbClr val="FF0000"/>
                </a:solidFill>
                <a:latin typeface="Monotype Corsiva" panose="03010101010201010101" pitchFamily="66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…</a:t>
            </a:r>
            <a:r>
              <a:rPr lang="zh-CN" altLang="en-US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放弃（做）某事</a:t>
            </a:r>
            <a:endParaRPr lang="zh-CN" altLang="en-US" sz="2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7832" name="TextBox 13"/>
          <p:cNvSpPr txBox="1">
            <a:spLocks noChangeArrowheads="1"/>
          </p:cNvSpPr>
          <p:nvPr/>
        </p:nvSpPr>
        <p:spPr bwMode="auto">
          <a:xfrm>
            <a:off x="179388" y="2076450"/>
            <a:ext cx="896461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你不应该放弃这次机会的。</a:t>
            </a:r>
          </a:p>
          <a:p>
            <a:pPr>
              <a:buFontTx/>
              <a:buAutoNum type="arabicPeriod"/>
            </a:pPr>
            <a:endParaRPr lang="zh-CN" altLang="en-US" sz="24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最后她放弃了和我们一起工作</a:t>
            </a:r>
            <a:r>
              <a:rPr lang="zh-CN" altLang="en-US" sz="28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。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7833" name="TextBox 14"/>
          <p:cNvSpPr txBox="1">
            <a:spLocks noChangeArrowheads="1"/>
          </p:cNvSpPr>
          <p:nvPr/>
        </p:nvSpPr>
        <p:spPr bwMode="auto">
          <a:xfrm>
            <a:off x="468313" y="2414588"/>
            <a:ext cx="7700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You shouldn’t give up this chance.</a:t>
            </a:r>
            <a:endParaRPr lang="en-US" altLang="zh-CN" sz="2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7834" name="TextBox 15"/>
          <p:cNvSpPr txBox="1">
            <a:spLocks noChangeArrowheads="1"/>
          </p:cNvSpPr>
          <p:nvPr/>
        </p:nvSpPr>
        <p:spPr bwMode="auto">
          <a:xfrm>
            <a:off x="487363" y="3235325"/>
            <a:ext cx="8348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Finally, she gave up working with us.</a:t>
            </a:r>
            <a:endParaRPr lang="en-US" altLang="zh-CN" sz="2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7835" name="TextBox 2"/>
          <p:cNvSpPr txBox="1">
            <a:spLocks noChangeArrowheads="1"/>
          </p:cNvSpPr>
          <p:nvPr/>
        </p:nvSpPr>
        <p:spPr bwMode="auto">
          <a:xfrm>
            <a:off x="28575" y="3971925"/>
            <a:ext cx="871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3.  It was very brave of him to join the competition.</a:t>
            </a:r>
          </a:p>
        </p:txBody>
      </p:sp>
      <p:sp>
        <p:nvSpPr>
          <p:cNvPr id="77836" name="TextBox 18"/>
          <p:cNvSpPr txBox="1">
            <a:spLocks noChangeArrowheads="1"/>
          </p:cNvSpPr>
          <p:nvPr/>
        </p:nvSpPr>
        <p:spPr bwMode="auto">
          <a:xfrm>
            <a:off x="468313" y="4433888"/>
            <a:ext cx="8348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It is +adj.  +of +sb.  to do </a:t>
            </a:r>
            <a:r>
              <a:rPr lang="en-US" altLang="zh-CN" sz="2400" b="1" dirty="0" err="1">
                <a:solidFill>
                  <a:srgbClr val="FF0000"/>
                </a:solidFill>
                <a:latin typeface="Monotype Corsiva" panose="03010101010201010101" pitchFamily="66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.</a:t>
            </a:r>
          </a:p>
        </p:txBody>
      </p:sp>
      <p:sp>
        <p:nvSpPr>
          <p:cNvPr id="77837" name="TextBox 19"/>
          <p:cNvSpPr txBox="1">
            <a:spLocks noChangeArrowheads="1"/>
          </p:cNvSpPr>
          <p:nvPr/>
        </p:nvSpPr>
        <p:spPr bwMode="auto">
          <a:xfrm>
            <a:off x="187325" y="4895850"/>
            <a:ext cx="89646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帮助那位老人过马路你真是太好了。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7838" name="TextBox 20"/>
          <p:cNvSpPr txBox="1">
            <a:spLocks noChangeArrowheads="1"/>
          </p:cNvSpPr>
          <p:nvPr/>
        </p:nvSpPr>
        <p:spPr bwMode="auto">
          <a:xfrm>
            <a:off x="433388" y="5341938"/>
            <a:ext cx="8348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It’s kind of you to help the elderly cross the road.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2" grpId="0"/>
      <p:bldP spid="77833" grpId="0"/>
      <p:bldP spid="77834" grpId="0"/>
      <p:bldP spid="77835" grpId="0"/>
      <p:bldP spid="77836" grpId="0"/>
      <p:bldP spid="77837" grpId="0"/>
      <p:bldP spid="778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Box 3"/>
          <p:cNvSpPr txBox="1">
            <a:spLocks noChangeArrowheads="1"/>
          </p:cNvSpPr>
          <p:nvPr/>
        </p:nvSpPr>
        <p:spPr bwMode="auto">
          <a:xfrm>
            <a:off x="381000" y="19731"/>
            <a:ext cx="8208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Translate the following phrases</a:t>
            </a:r>
          </a:p>
        </p:txBody>
      </p:sp>
      <p:sp>
        <p:nvSpPr>
          <p:cNvPr id="78854" name="TextBox 13"/>
          <p:cNvSpPr txBox="1">
            <a:spLocks noChangeArrowheads="1"/>
          </p:cNvSpPr>
          <p:nvPr/>
        </p:nvSpPr>
        <p:spPr bwMode="auto">
          <a:xfrm>
            <a:off x="0" y="620713"/>
            <a:ext cx="4483100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1FFC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为</a:t>
            </a: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义务做事</a:t>
            </a:r>
          </a:p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最令人惊奇的经历</a:t>
            </a:r>
          </a:p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作为一名志愿者工作</a:t>
            </a:r>
          </a:p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给某人一个做某事的机会</a:t>
            </a:r>
          </a:p>
          <a:p>
            <a:pPr>
              <a:buFontTx/>
              <a:buAutoNum type="arabicPeriod"/>
            </a:pP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相似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放弃他们的业余时间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接受训练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一次成功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游泳教练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获得了金牌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感觉更自信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感觉像一个大家庭的一部分</a:t>
            </a:r>
          </a:p>
          <a:p>
            <a:pPr>
              <a:buFontTx/>
              <a:buAutoNum type="arabicPeriod"/>
            </a:pPr>
            <a:r>
              <a:rPr lang="zh-CN" altLang="en-US" sz="2800" b="1" dirty="0">
                <a:solidFill>
                  <a:srgbClr val="7030A0"/>
                </a:solidFill>
                <a:latin typeface="宋体" panose="02010600030101010101" pitchFamily="2" charset="-122"/>
              </a:rPr>
              <a:t>实现梦想</a:t>
            </a:r>
            <a:endParaRPr lang="zh-CN" altLang="en-US" sz="2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8855" name="TextBox 2"/>
          <p:cNvSpPr txBox="1">
            <a:spLocks noChangeArrowheads="1"/>
          </p:cNvSpPr>
          <p:nvPr/>
        </p:nvSpPr>
        <p:spPr bwMode="auto">
          <a:xfrm>
            <a:off x="4375150" y="714375"/>
            <a:ext cx="4645025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EF3F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volunteer for…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the most amazing experience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work as a volunteer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give sb. a chance to do …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be similar to…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give up their spare time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receive training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a great success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the swimming coach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win the gold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feel more confident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feel like part of a big family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achieve one’s dream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88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88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8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8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8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88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WordArt 7"/>
          <p:cNvSpPr>
            <a:spLocks noChangeArrowheads="1" noChangeShapeType="1" noTextEdit="1"/>
          </p:cNvSpPr>
          <p:nvPr/>
        </p:nvSpPr>
        <p:spPr bwMode="auto">
          <a:xfrm>
            <a:off x="2843213" y="1125538"/>
            <a:ext cx="2686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79878" name="Text Box 8"/>
          <p:cNvSpPr txBox="1">
            <a:spLocks noChangeArrowheads="1"/>
          </p:cNvSpPr>
          <p:nvPr/>
        </p:nvSpPr>
        <p:spPr bwMode="auto">
          <a:xfrm>
            <a:off x="2339975" y="2205038"/>
            <a:ext cx="44640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chemeClr val="bg2"/>
                </a:solidFill>
                <a:latin typeface="Monotype Corsiva" panose="03010101010201010101" pitchFamily="66" charset="0"/>
              </a:rPr>
              <a:t>Recite the main phrases and sentences</a:t>
            </a:r>
            <a:r>
              <a:rPr lang="en-US" altLang="zh-CN" sz="2800" b="1" dirty="0" smtClean="0">
                <a:solidFill>
                  <a:schemeClr val="bg2"/>
                </a:solidFill>
                <a:latin typeface="Monotype Corsiva" panose="03010101010201010101" pitchFamily="66" charset="0"/>
              </a:rPr>
              <a:t>. </a:t>
            </a:r>
            <a:endParaRPr lang="en-US" altLang="zh-CN" sz="2800" b="1" dirty="0">
              <a:solidFill>
                <a:schemeClr val="bg2"/>
              </a:solidFill>
              <a:latin typeface="Monotype Corsiva" panose="03010101010201010101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chemeClr val="bg2"/>
                </a:solidFill>
                <a:latin typeface="Monotype Corsiva" panose="03010101010201010101" pitchFamily="66" charset="0"/>
              </a:rPr>
              <a:t>Finish the exercises on P83.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全屏显示(4:3)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5AD06FFF61B74C3081C3C478697568D4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