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42BCE-37F6-49D1-BBD5-6E497736D4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4CD35-9B9E-4169-A188-B4FD737D40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图片 13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19525"/>
              <a:ext cx="9144000" cy="303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0" y="0"/>
              <a:ext cx="9144000" cy="5444089"/>
            </a:xfrm>
            <a:prstGeom prst="rect">
              <a:avLst/>
            </a:prstGeom>
            <a:gradFill flip="none" rotWithShape="1">
              <a:gsLst>
                <a:gs pos="70000">
                  <a:srgbClr val="EDE6C9"/>
                </a:gs>
                <a:gs pos="22000">
                  <a:srgbClr val="EDE6C9"/>
                </a:gs>
                <a:gs pos="100000">
                  <a:srgbClr val="ECDCAE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37" y="1281112"/>
            <a:ext cx="7089688" cy="113402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200" b="0" i="0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037" y="2496101"/>
            <a:ext cx="7089688" cy="47879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ACF3-296D-406F-A480-F745A46F111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493F-C82C-45AB-951F-BD80124052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67A02-FA63-4DAB-89D7-537B30B37FE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45521-0F11-4169-A428-7D8DEA0D0F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B224-6B0D-42C1-AF49-1A8C5DF01C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2C5A-A6BC-4367-8FC9-013878D310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5895474"/>
            <a:ext cx="962526" cy="962526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3" y="1476375"/>
            <a:ext cx="6243637" cy="4527550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2141892"/>
            <a:ext cx="4930862" cy="218098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B224-6B0D-42C1-AF49-1A8C5DF01C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2C5A-A6BC-4367-8FC9-013878D310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505" indent="-357505">
              <a:buSzPct val="100000"/>
              <a:buFont typeface="Wingdings" panose="05000000000000000000" pitchFamily="2" charset="2"/>
              <a:buChar char="±"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E4F9-A03E-479D-BDB3-547B3507E8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D48F3-4360-4463-AE41-763859B887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A3C0-BF59-42A8-9D73-67BC2DF273F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891A-2182-4F01-8131-219B8B3EEA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77F1-376C-49FD-8AEA-8720F758B91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2EE2-BF5A-444D-8646-8DD6B29815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BC0D0-4E43-448B-8C3A-351EFE7AAD4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0B0CB-3398-455B-AF61-64539280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F424-E741-4862-A3AE-98EA49F9EE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2187-EF23-4BBA-9E60-A625199141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BE06-31F6-4020-B07F-FB7093361E9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1C6D-40A3-4CC5-B4DB-9DA2A4E29E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7C33-E426-482E-AC97-518D79CDC60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11D8-474B-444F-BB90-C616D6635D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13B224-6B0D-42C1-AF49-1A8C5DF01C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592C5A-A6BC-4367-8FC9-013878D310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784350"/>
            <a:ext cx="8058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5" y="942975"/>
            <a:ext cx="8080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571500" y="692696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冀教版六年级数学下册第二单元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57188" y="2085975"/>
            <a:ext cx="8572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画图表示正比例的量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411176"/>
            <a:ext cx="9138733" cy="565150"/>
          </a:xfrm>
          <a:prstGeom prst="rect">
            <a:avLst/>
          </a:prstGeom>
          <a:solidFill>
            <a:srgbClr val="FFFF99">
              <a:alpha val="29804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42938" y="1643063"/>
            <a:ext cx="7500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）估计一下：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小时大约行驶多少千米？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6.5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小时呢？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42938" y="3300413"/>
            <a:ext cx="6215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）自己提出问题并解答。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642938" y="1643063"/>
            <a:ext cx="750093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调查生活中一种商品的价格，并制作表格填写数据。根据数据，在附页的方格纸上画图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43174" y="463616"/>
            <a:ext cx="360226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85750" y="1619250"/>
            <a:ext cx="8572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、结合具体实例，经历判断两种量是否成正比例，“在方格纸上表示数据”。并回答问题的过程。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  <a:cs typeface="宋体" panose="02010600030101010101" pitchFamily="2" charset="-122"/>
            </a:endParaRPr>
          </a:p>
          <a:p>
            <a:pPr indent="304800" eaLnBrk="0" hangingPunct="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、能根据给出的正比例关系的数据在方格纸上画图，能根据其中一个量的值估计另一个量的值。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  <a:cs typeface="宋体" panose="02010600030101010101" pitchFamily="2" charset="-122"/>
            </a:endParaRPr>
          </a:p>
          <a:p>
            <a:pPr indent="304800" eaLnBrk="0" hangingPunct="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、体会用图描述事物的直观性，认识到成正比例关系的问题可以借助画图解决。</a:t>
            </a:r>
            <a:endParaRPr lang="zh-CN" altLang="en-US" sz="4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3" descr="1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4325" y="714375"/>
            <a:ext cx="3074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854325" y="85725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巩固复习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028700" y="2571750"/>
            <a:ext cx="7115175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时间一定，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路程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90600" y="3435350"/>
            <a:ext cx="7115175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速度一定，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路程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时间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r>
              <a:rPr lang="zh-CN" altLang="en-US" sz="40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1027113" y="4292600"/>
            <a:ext cx="7116762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总价一定，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数量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单价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4000" b="1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990600" y="5143500"/>
            <a:ext cx="7145338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小方的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身高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和他的</a:t>
            </a:r>
            <a:r>
              <a:rPr lang="zh-CN" altLang="en-US" sz="40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年龄</a:t>
            </a:r>
            <a:r>
              <a:rPr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4000" b="1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028700" y="5997575"/>
            <a:ext cx="7105650" cy="6461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长方形的长一定，</a:t>
            </a:r>
            <a:r>
              <a:rPr lang="zh-CN" altLang="en-US" sz="36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宽</a:t>
            </a:r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sz="36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面积</a:t>
            </a:r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3600" b="1" dirty="0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05" name="WordArt 7"/>
          <p:cNvSpPr>
            <a:spLocks noChangeArrowheads="1" noChangeShapeType="1" noTextEdit="1"/>
          </p:cNvSpPr>
          <p:nvPr/>
        </p:nvSpPr>
        <p:spPr bwMode="auto">
          <a:xfrm>
            <a:off x="1062038" y="1857375"/>
            <a:ext cx="6621462" cy="6127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296"/>
              </a:avLst>
            </a:prstTxWarp>
          </a:bodyPr>
          <a:lstStyle/>
          <a:p>
            <a:pPr algn="ctr"/>
            <a:r>
              <a:rPr lang="zh-CN" altLang="en-US" sz="2800" b="1" kern="10" dirty="0">
                <a:ln w="9525">
                  <a:solidFill>
                    <a:srgbClr val="3333FF"/>
                  </a:solidFill>
                  <a:round/>
                </a:ln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判断下面两个量是否成正比例。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357563" y="714375"/>
            <a:ext cx="2071687" cy="857250"/>
          </a:xfrm>
          <a:prstGeom prst="round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填空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71438" y="1500188"/>
            <a:ext cx="8929687" cy="4857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两种</a:t>
            </a:r>
            <a:r>
              <a:rPr lang="en-US" altLang="zh-CN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_________</a:t>
            </a: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的量，一种量变化，另一种量也随着变化，如果这两种量中</a:t>
            </a:r>
            <a:r>
              <a:rPr lang="en-US" altLang="zh-CN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_________</a:t>
            </a: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的两个数的</a:t>
            </a:r>
            <a:r>
              <a:rPr lang="en-US" altLang="zh-CN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_________</a:t>
            </a: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，这两种量就叫做成 </a:t>
            </a:r>
            <a:r>
              <a:rPr lang="en-US" altLang="zh-CN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__________</a:t>
            </a: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。它们的关系叫做</a:t>
            </a:r>
            <a:r>
              <a:rPr lang="en-US" altLang="zh-CN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__________</a:t>
            </a: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28813" y="1928813"/>
            <a:ext cx="1643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相关联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3568700"/>
            <a:ext cx="1643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相对应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4875" y="3568700"/>
            <a:ext cx="214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比值一定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14625" y="4354513"/>
            <a:ext cx="257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正比例的量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7250" y="5211763"/>
            <a:ext cx="3071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正比例关系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3" descr="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857250"/>
            <a:ext cx="762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285875" y="928688"/>
            <a:ext cx="7572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彩带每米售价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元，购买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彩带分别需要多少元？</a:t>
            </a:r>
          </a:p>
        </p:txBody>
      </p:sp>
      <p:grpSp>
        <p:nvGrpSpPr>
          <p:cNvPr id="6148" name="Group 7"/>
          <p:cNvGrpSpPr/>
          <p:nvPr/>
        </p:nvGrpSpPr>
        <p:grpSpPr bwMode="auto">
          <a:xfrm>
            <a:off x="571500" y="2500313"/>
            <a:ext cx="8213725" cy="1871662"/>
            <a:chOff x="382" y="1979"/>
            <a:chExt cx="5174" cy="1179"/>
          </a:xfrm>
        </p:grpSpPr>
        <p:sp>
          <p:nvSpPr>
            <p:cNvPr id="6167" name="Text Box 8"/>
            <p:cNvSpPr txBox="1">
              <a:spLocks noChangeArrowheads="1"/>
            </p:cNvSpPr>
            <p:nvPr/>
          </p:nvSpPr>
          <p:spPr bwMode="auto">
            <a:xfrm>
              <a:off x="385" y="2069"/>
              <a:ext cx="112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长度</a:t>
              </a: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米</a:t>
              </a:r>
              <a:endPara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168" name="Text Box 9"/>
            <p:cNvSpPr txBox="1">
              <a:spLocks noChangeArrowheads="1"/>
            </p:cNvSpPr>
            <p:nvPr/>
          </p:nvSpPr>
          <p:spPr bwMode="auto">
            <a:xfrm>
              <a:off x="382" y="2654"/>
              <a:ext cx="10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钱数</a:t>
              </a: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  <a:endPara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6169" name="Group 12"/>
            <p:cNvGrpSpPr/>
            <p:nvPr/>
          </p:nvGrpSpPr>
          <p:grpSpPr bwMode="auto">
            <a:xfrm>
              <a:off x="385" y="1979"/>
              <a:ext cx="5171" cy="1179"/>
              <a:chOff x="385" y="1979"/>
              <a:chExt cx="5171" cy="1179"/>
            </a:xfrm>
          </p:grpSpPr>
          <p:sp>
            <p:nvSpPr>
              <p:cNvPr id="6170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1" name="Line 14"/>
              <p:cNvSpPr>
                <a:spLocks noChangeShapeType="1"/>
              </p:cNvSpPr>
              <p:nvPr/>
            </p:nvSpPr>
            <p:spPr bwMode="auto">
              <a:xfrm>
                <a:off x="385" y="256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2" name="Line 15"/>
              <p:cNvSpPr>
                <a:spLocks noChangeShapeType="1"/>
              </p:cNvSpPr>
              <p:nvPr/>
            </p:nvSpPr>
            <p:spPr bwMode="auto">
              <a:xfrm>
                <a:off x="385" y="315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3" name="Line 16"/>
              <p:cNvSpPr>
                <a:spLocks noChangeShapeType="1"/>
              </p:cNvSpPr>
              <p:nvPr/>
            </p:nvSpPr>
            <p:spPr bwMode="auto">
              <a:xfrm>
                <a:off x="146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4" name="Line 17"/>
              <p:cNvSpPr>
                <a:spLocks noChangeShapeType="1"/>
              </p:cNvSpPr>
              <p:nvPr/>
            </p:nvSpPr>
            <p:spPr bwMode="auto">
              <a:xfrm>
                <a:off x="195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5" name="Line 18"/>
              <p:cNvSpPr>
                <a:spLocks noChangeShapeType="1"/>
              </p:cNvSpPr>
              <p:nvPr/>
            </p:nvSpPr>
            <p:spPr bwMode="auto">
              <a:xfrm>
                <a:off x="245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6" name="Line 19"/>
              <p:cNvSpPr>
                <a:spLocks noChangeShapeType="1"/>
              </p:cNvSpPr>
              <p:nvPr/>
            </p:nvSpPr>
            <p:spPr bwMode="auto">
              <a:xfrm>
                <a:off x="294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7" name="Line 20"/>
              <p:cNvSpPr>
                <a:spLocks noChangeShapeType="1"/>
              </p:cNvSpPr>
              <p:nvPr/>
            </p:nvSpPr>
            <p:spPr bwMode="auto">
              <a:xfrm>
                <a:off x="344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8" name="Line 21"/>
              <p:cNvSpPr>
                <a:spLocks noChangeShapeType="1"/>
              </p:cNvSpPr>
              <p:nvPr/>
            </p:nvSpPr>
            <p:spPr bwMode="auto">
              <a:xfrm>
                <a:off x="393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9" name="Line 22"/>
              <p:cNvSpPr>
                <a:spLocks noChangeShapeType="1"/>
              </p:cNvSpPr>
              <p:nvPr/>
            </p:nvSpPr>
            <p:spPr bwMode="auto">
              <a:xfrm>
                <a:off x="443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2500313" y="26431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2500313" y="3630613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3286125" y="26431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3286125" y="36306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4071938" y="26431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4071938" y="3630613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5" name="Line 22"/>
          <p:cNvSpPr>
            <a:spLocks noChangeShapeType="1"/>
          </p:cNvSpPr>
          <p:nvPr/>
        </p:nvSpPr>
        <p:spPr bwMode="auto">
          <a:xfrm>
            <a:off x="7786688" y="2500313"/>
            <a:ext cx="0" cy="187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TextBox 9"/>
          <p:cNvSpPr txBox="1">
            <a:spLocks noChangeArrowheads="1"/>
          </p:cNvSpPr>
          <p:nvPr/>
        </p:nvSpPr>
        <p:spPr bwMode="auto">
          <a:xfrm>
            <a:off x="4857750" y="26431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7" name="TextBox 9"/>
          <p:cNvSpPr txBox="1">
            <a:spLocks noChangeArrowheads="1"/>
          </p:cNvSpPr>
          <p:nvPr/>
        </p:nvSpPr>
        <p:spPr bwMode="auto">
          <a:xfrm>
            <a:off x="5643563" y="26304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8" name="TextBox 9"/>
          <p:cNvSpPr txBox="1">
            <a:spLocks noChangeArrowheads="1"/>
          </p:cNvSpPr>
          <p:nvPr/>
        </p:nvSpPr>
        <p:spPr bwMode="auto">
          <a:xfrm>
            <a:off x="6429375" y="26304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9" name="TextBox 9"/>
          <p:cNvSpPr txBox="1">
            <a:spLocks noChangeArrowheads="1"/>
          </p:cNvSpPr>
          <p:nvPr/>
        </p:nvSpPr>
        <p:spPr bwMode="auto">
          <a:xfrm>
            <a:off x="7215188" y="26304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0" name="TextBox 9"/>
          <p:cNvSpPr txBox="1">
            <a:spLocks noChangeArrowheads="1"/>
          </p:cNvSpPr>
          <p:nvPr/>
        </p:nvSpPr>
        <p:spPr bwMode="auto">
          <a:xfrm>
            <a:off x="8001000" y="26431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1" name="TextBox 9"/>
          <p:cNvSpPr txBox="1">
            <a:spLocks noChangeArrowheads="1"/>
          </p:cNvSpPr>
          <p:nvPr/>
        </p:nvSpPr>
        <p:spPr bwMode="auto">
          <a:xfrm>
            <a:off x="4714875" y="3643313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2" name="TextBox 9"/>
          <p:cNvSpPr txBox="1">
            <a:spLocks noChangeArrowheads="1"/>
          </p:cNvSpPr>
          <p:nvPr/>
        </p:nvSpPr>
        <p:spPr bwMode="auto">
          <a:xfrm>
            <a:off x="5500688" y="364331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3" name="TextBox 9"/>
          <p:cNvSpPr txBox="1">
            <a:spLocks noChangeArrowheads="1"/>
          </p:cNvSpPr>
          <p:nvPr/>
        </p:nvSpPr>
        <p:spPr bwMode="auto">
          <a:xfrm>
            <a:off x="6286500" y="3643313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4" name="TextBox 9"/>
          <p:cNvSpPr txBox="1">
            <a:spLocks noChangeArrowheads="1"/>
          </p:cNvSpPr>
          <p:nvPr/>
        </p:nvSpPr>
        <p:spPr bwMode="auto">
          <a:xfrm>
            <a:off x="7072313" y="364331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5" name="TextBox 9"/>
          <p:cNvSpPr txBox="1">
            <a:spLocks noChangeArrowheads="1"/>
          </p:cNvSpPr>
          <p:nvPr/>
        </p:nvSpPr>
        <p:spPr bwMode="auto">
          <a:xfrm>
            <a:off x="7858125" y="3643313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66" name="TextBox 41"/>
          <p:cNvSpPr txBox="1">
            <a:spLocks noChangeArrowheads="1"/>
          </p:cNvSpPr>
          <p:nvPr/>
        </p:nvSpPr>
        <p:spPr bwMode="auto">
          <a:xfrm>
            <a:off x="857250" y="4851400"/>
            <a:ext cx="7286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、单价一定，判断彩带的长度和需要的钱数是否成正比例，说明理由。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"/>
          <p:cNvGrpSpPr/>
          <p:nvPr/>
        </p:nvGrpSpPr>
        <p:grpSpPr bwMode="auto">
          <a:xfrm>
            <a:off x="571500" y="642938"/>
            <a:ext cx="8213725" cy="1871662"/>
            <a:chOff x="382" y="1979"/>
            <a:chExt cx="5174" cy="1179"/>
          </a:xfrm>
        </p:grpSpPr>
        <p:sp>
          <p:nvSpPr>
            <p:cNvPr id="7231" name="Text Box 8"/>
            <p:cNvSpPr txBox="1">
              <a:spLocks noChangeArrowheads="1"/>
            </p:cNvSpPr>
            <p:nvPr/>
          </p:nvSpPr>
          <p:spPr bwMode="auto">
            <a:xfrm>
              <a:off x="385" y="2069"/>
              <a:ext cx="112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长度</a:t>
              </a: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米</a:t>
              </a:r>
              <a:endPara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232" name="Text Box 9"/>
            <p:cNvSpPr txBox="1">
              <a:spLocks noChangeArrowheads="1"/>
            </p:cNvSpPr>
            <p:nvPr/>
          </p:nvSpPr>
          <p:spPr bwMode="auto">
            <a:xfrm>
              <a:off x="382" y="2654"/>
              <a:ext cx="10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钱数</a:t>
              </a: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  <a:endPara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7233" name="Group 12"/>
            <p:cNvGrpSpPr/>
            <p:nvPr/>
          </p:nvGrpSpPr>
          <p:grpSpPr bwMode="auto">
            <a:xfrm>
              <a:off x="385" y="1979"/>
              <a:ext cx="5171" cy="1179"/>
              <a:chOff x="385" y="1979"/>
              <a:chExt cx="5171" cy="1179"/>
            </a:xfrm>
          </p:grpSpPr>
          <p:sp>
            <p:nvSpPr>
              <p:cNvPr id="7234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5" name="Line 14"/>
              <p:cNvSpPr>
                <a:spLocks noChangeShapeType="1"/>
              </p:cNvSpPr>
              <p:nvPr/>
            </p:nvSpPr>
            <p:spPr bwMode="auto">
              <a:xfrm>
                <a:off x="385" y="256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6" name="Line 15"/>
              <p:cNvSpPr>
                <a:spLocks noChangeShapeType="1"/>
              </p:cNvSpPr>
              <p:nvPr/>
            </p:nvSpPr>
            <p:spPr bwMode="auto">
              <a:xfrm>
                <a:off x="385" y="315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7" name="Line 16"/>
              <p:cNvSpPr>
                <a:spLocks noChangeShapeType="1"/>
              </p:cNvSpPr>
              <p:nvPr/>
            </p:nvSpPr>
            <p:spPr bwMode="auto">
              <a:xfrm>
                <a:off x="146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8" name="Line 17"/>
              <p:cNvSpPr>
                <a:spLocks noChangeShapeType="1"/>
              </p:cNvSpPr>
              <p:nvPr/>
            </p:nvSpPr>
            <p:spPr bwMode="auto">
              <a:xfrm>
                <a:off x="195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9" name="Line 18"/>
              <p:cNvSpPr>
                <a:spLocks noChangeShapeType="1"/>
              </p:cNvSpPr>
              <p:nvPr/>
            </p:nvSpPr>
            <p:spPr bwMode="auto">
              <a:xfrm>
                <a:off x="245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0" name="Line 19"/>
              <p:cNvSpPr>
                <a:spLocks noChangeShapeType="1"/>
              </p:cNvSpPr>
              <p:nvPr/>
            </p:nvSpPr>
            <p:spPr bwMode="auto">
              <a:xfrm>
                <a:off x="294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1" name="Line 20"/>
              <p:cNvSpPr>
                <a:spLocks noChangeShapeType="1"/>
              </p:cNvSpPr>
              <p:nvPr/>
            </p:nvSpPr>
            <p:spPr bwMode="auto">
              <a:xfrm>
                <a:off x="344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2" name="Line 21"/>
              <p:cNvSpPr>
                <a:spLocks noChangeShapeType="1"/>
              </p:cNvSpPr>
              <p:nvPr/>
            </p:nvSpPr>
            <p:spPr bwMode="auto">
              <a:xfrm>
                <a:off x="393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43" name="Line 22"/>
              <p:cNvSpPr>
                <a:spLocks noChangeShapeType="1"/>
              </p:cNvSpPr>
              <p:nvPr/>
            </p:nvSpPr>
            <p:spPr bwMode="auto">
              <a:xfrm>
                <a:off x="443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171" name="TextBox 9"/>
          <p:cNvSpPr txBox="1">
            <a:spLocks noChangeArrowheads="1"/>
          </p:cNvSpPr>
          <p:nvPr/>
        </p:nvSpPr>
        <p:spPr bwMode="auto">
          <a:xfrm>
            <a:off x="2500313" y="785813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2" name="TextBox 9"/>
          <p:cNvSpPr txBox="1">
            <a:spLocks noChangeArrowheads="1"/>
          </p:cNvSpPr>
          <p:nvPr/>
        </p:nvSpPr>
        <p:spPr bwMode="auto">
          <a:xfrm>
            <a:off x="2500313" y="177323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3286125" y="7858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3286125" y="177323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4071938" y="785813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4071938" y="177323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7" name="Line 22"/>
          <p:cNvSpPr>
            <a:spLocks noChangeShapeType="1"/>
          </p:cNvSpPr>
          <p:nvPr/>
        </p:nvSpPr>
        <p:spPr bwMode="auto">
          <a:xfrm>
            <a:off x="7786688" y="642938"/>
            <a:ext cx="0" cy="187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4857750" y="7858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9" name="TextBox 9"/>
          <p:cNvSpPr txBox="1">
            <a:spLocks noChangeArrowheads="1"/>
          </p:cNvSpPr>
          <p:nvPr/>
        </p:nvSpPr>
        <p:spPr bwMode="auto">
          <a:xfrm>
            <a:off x="5643563" y="773113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0" name="TextBox 9"/>
          <p:cNvSpPr txBox="1">
            <a:spLocks noChangeArrowheads="1"/>
          </p:cNvSpPr>
          <p:nvPr/>
        </p:nvSpPr>
        <p:spPr bwMode="auto">
          <a:xfrm>
            <a:off x="6429375" y="7731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1" name="TextBox 9"/>
          <p:cNvSpPr txBox="1">
            <a:spLocks noChangeArrowheads="1"/>
          </p:cNvSpPr>
          <p:nvPr/>
        </p:nvSpPr>
        <p:spPr bwMode="auto">
          <a:xfrm>
            <a:off x="7215188" y="773113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2" name="TextBox 9"/>
          <p:cNvSpPr txBox="1">
            <a:spLocks noChangeArrowheads="1"/>
          </p:cNvSpPr>
          <p:nvPr/>
        </p:nvSpPr>
        <p:spPr bwMode="auto">
          <a:xfrm>
            <a:off x="8001000" y="7858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3" name="TextBox 9"/>
          <p:cNvSpPr txBox="1">
            <a:spLocks noChangeArrowheads="1"/>
          </p:cNvSpPr>
          <p:nvPr/>
        </p:nvSpPr>
        <p:spPr bwMode="auto">
          <a:xfrm>
            <a:off x="4714875" y="1785938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4" name="TextBox 9"/>
          <p:cNvSpPr txBox="1">
            <a:spLocks noChangeArrowheads="1"/>
          </p:cNvSpPr>
          <p:nvPr/>
        </p:nvSpPr>
        <p:spPr bwMode="auto">
          <a:xfrm>
            <a:off x="5500688" y="17859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5" name="TextBox 9"/>
          <p:cNvSpPr txBox="1">
            <a:spLocks noChangeArrowheads="1"/>
          </p:cNvSpPr>
          <p:nvPr/>
        </p:nvSpPr>
        <p:spPr bwMode="auto">
          <a:xfrm>
            <a:off x="6286500" y="1785938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6" name="TextBox 9"/>
          <p:cNvSpPr txBox="1">
            <a:spLocks noChangeArrowheads="1"/>
          </p:cNvSpPr>
          <p:nvPr/>
        </p:nvSpPr>
        <p:spPr bwMode="auto">
          <a:xfrm>
            <a:off x="7072313" y="17859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7" name="TextBox 9"/>
          <p:cNvSpPr txBox="1">
            <a:spLocks noChangeArrowheads="1"/>
          </p:cNvSpPr>
          <p:nvPr/>
        </p:nvSpPr>
        <p:spPr bwMode="auto">
          <a:xfrm>
            <a:off x="7858125" y="1785938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88" name="TextBox 34"/>
          <p:cNvSpPr txBox="1">
            <a:spLocks noChangeArrowheads="1"/>
          </p:cNvSpPr>
          <p:nvPr/>
        </p:nvSpPr>
        <p:spPr bwMode="auto">
          <a:xfrm>
            <a:off x="357188" y="2643188"/>
            <a:ext cx="6929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把上面的数据在方格纸上表示出来。</a:t>
            </a:r>
          </a:p>
        </p:txBody>
      </p:sp>
      <p:sp>
        <p:nvSpPr>
          <p:cNvPr id="7189" name="Text Box 3"/>
          <p:cNvSpPr txBox="1">
            <a:spLocks noChangeArrowheads="1"/>
          </p:cNvSpPr>
          <p:nvPr/>
        </p:nvSpPr>
        <p:spPr bwMode="auto">
          <a:xfrm>
            <a:off x="479425" y="3406775"/>
            <a:ext cx="18256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90" name="Text Box 5"/>
          <p:cNvSpPr txBox="1">
            <a:spLocks noChangeArrowheads="1"/>
          </p:cNvSpPr>
          <p:nvPr/>
        </p:nvSpPr>
        <p:spPr bwMode="auto">
          <a:xfrm>
            <a:off x="339725" y="6065838"/>
            <a:ext cx="3508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</a:p>
        </p:txBody>
      </p:sp>
      <p:sp>
        <p:nvSpPr>
          <p:cNvPr id="7191" name="Text Box 6"/>
          <p:cNvSpPr txBox="1">
            <a:spLocks noChangeArrowheads="1"/>
          </p:cNvSpPr>
          <p:nvPr/>
        </p:nvSpPr>
        <p:spPr bwMode="auto">
          <a:xfrm>
            <a:off x="290513" y="5689600"/>
            <a:ext cx="3492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</a:p>
        </p:txBody>
      </p:sp>
      <p:sp>
        <p:nvSpPr>
          <p:cNvPr id="7192" name="Text Box 7"/>
          <p:cNvSpPr txBox="1">
            <a:spLocks noChangeArrowheads="1"/>
          </p:cNvSpPr>
          <p:nvPr/>
        </p:nvSpPr>
        <p:spPr bwMode="auto">
          <a:xfrm>
            <a:off x="290513" y="5332413"/>
            <a:ext cx="3492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</a:p>
        </p:txBody>
      </p:sp>
      <p:sp>
        <p:nvSpPr>
          <p:cNvPr id="7193" name="Text Box 8"/>
          <p:cNvSpPr txBox="1">
            <a:spLocks noChangeArrowheads="1"/>
          </p:cNvSpPr>
          <p:nvPr/>
        </p:nvSpPr>
        <p:spPr bwMode="auto">
          <a:xfrm>
            <a:off x="228600" y="4975225"/>
            <a:ext cx="5191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</a:p>
        </p:txBody>
      </p:sp>
      <p:sp>
        <p:nvSpPr>
          <p:cNvPr id="7194" name="Text Box 9"/>
          <p:cNvSpPr txBox="1">
            <a:spLocks noChangeArrowheads="1"/>
          </p:cNvSpPr>
          <p:nvPr/>
        </p:nvSpPr>
        <p:spPr bwMode="auto">
          <a:xfrm>
            <a:off x="214313" y="4618038"/>
            <a:ext cx="519112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</a:p>
        </p:txBody>
      </p:sp>
      <p:sp>
        <p:nvSpPr>
          <p:cNvPr id="7195" name="Text Box 10"/>
          <p:cNvSpPr txBox="1">
            <a:spLocks noChangeArrowheads="1"/>
          </p:cNvSpPr>
          <p:nvPr/>
        </p:nvSpPr>
        <p:spPr bwMode="auto">
          <a:xfrm>
            <a:off x="214313" y="4260850"/>
            <a:ext cx="5191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</a:p>
        </p:txBody>
      </p:sp>
      <p:sp>
        <p:nvSpPr>
          <p:cNvPr id="7196" name="Text Box 11"/>
          <p:cNvSpPr txBox="1">
            <a:spLocks noChangeArrowheads="1"/>
          </p:cNvSpPr>
          <p:nvPr/>
        </p:nvSpPr>
        <p:spPr bwMode="auto">
          <a:xfrm>
            <a:off x="238125" y="3903663"/>
            <a:ext cx="5191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</a:p>
        </p:txBody>
      </p:sp>
      <p:sp>
        <p:nvSpPr>
          <p:cNvPr id="7197" name="Text Box 12"/>
          <p:cNvSpPr txBox="1">
            <a:spLocks noChangeArrowheads="1"/>
          </p:cNvSpPr>
          <p:nvPr/>
        </p:nvSpPr>
        <p:spPr bwMode="auto">
          <a:xfrm>
            <a:off x="1147763" y="6243638"/>
            <a:ext cx="3508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</a:p>
        </p:txBody>
      </p:sp>
      <p:sp>
        <p:nvSpPr>
          <p:cNvPr id="7198" name="Text Box 13"/>
          <p:cNvSpPr txBox="1">
            <a:spLocks noChangeArrowheads="1"/>
          </p:cNvSpPr>
          <p:nvPr/>
        </p:nvSpPr>
        <p:spPr bwMode="auto">
          <a:xfrm>
            <a:off x="1725613" y="6243638"/>
            <a:ext cx="3508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</a:p>
        </p:txBody>
      </p:sp>
      <p:sp>
        <p:nvSpPr>
          <p:cNvPr id="7199" name="Text Box 14"/>
          <p:cNvSpPr txBox="1">
            <a:spLocks noChangeArrowheads="1"/>
          </p:cNvSpPr>
          <p:nvPr/>
        </p:nvSpPr>
        <p:spPr bwMode="auto">
          <a:xfrm>
            <a:off x="2303463" y="6243638"/>
            <a:ext cx="3508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</a:p>
        </p:txBody>
      </p:sp>
      <p:sp>
        <p:nvSpPr>
          <p:cNvPr id="7200" name="Text Box 15"/>
          <p:cNvSpPr txBox="1">
            <a:spLocks noChangeArrowheads="1"/>
          </p:cNvSpPr>
          <p:nvPr/>
        </p:nvSpPr>
        <p:spPr bwMode="auto">
          <a:xfrm>
            <a:off x="2940050" y="6243638"/>
            <a:ext cx="3508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</a:p>
        </p:txBody>
      </p:sp>
      <p:sp>
        <p:nvSpPr>
          <p:cNvPr id="7201" name="Text Box 16"/>
          <p:cNvSpPr txBox="1">
            <a:spLocks noChangeArrowheads="1"/>
          </p:cNvSpPr>
          <p:nvPr/>
        </p:nvSpPr>
        <p:spPr bwMode="auto">
          <a:xfrm>
            <a:off x="3511550" y="6243638"/>
            <a:ext cx="3508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</a:p>
        </p:txBody>
      </p:sp>
      <p:sp>
        <p:nvSpPr>
          <p:cNvPr id="7202" name="Text Box 17"/>
          <p:cNvSpPr txBox="1">
            <a:spLocks noChangeArrowheads="1"/>
          </p:cNvSpPr>
          <p:nvPr/>
        </p:nvSpPr>
        <p:spPr bwMode="auto">
          <a:xfrm>
            <a:off x="4005263" y="6243638"/>
            <a:ext cx="3508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</a:p>
        </p:txBody>
      </p:sp>
      <p:sp>
        <p:nvSpPr>
          <p:cNvPr id="7203" name="Text Box 18"/>
          <p:cNvSpPr txBox="1">
            <a:spLocks noChangeArrowheads="1"/>
          </p:cNvSpPr>
          <p:nvPr/>
        </p:nvSpPr>
        <p:spPr bwMode="auto">
          <a:xfrm>
            <a:off x="4654550" y="6243638"/>
            <a:ext cx="3508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</a:p>
        </p:txBody>
      </p:sp>
      <p:sp>
        <p:nvSpPr>
          <p:cNvPr id="7204" name="Line 25"/>
          <p:cNvSpPr>
            <a:spLocks noChangeShapeType="1"/>
          </p:cNvSpPr>
          <p:nvPr/>
        </p:nvSpPr>
        <p:spPr bwMode="auto">
          <a:xfrm>
            <a:off x="787400" y="3419475"/>
            <a:ext cx="0" cy="2867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05" name="Line 26"/>
          <p:cNvSpPr>
            <a:spLocks noChangeShapeType="1"/>
          </p:cNvSpPr>
          <p:nvPr/>
        </p:nvSpPr>
        <p:spPr bwMode="auto">
          <a:xfrm>
            <a:off x="801688" y="6254750"/>
            <a:ext cx="4418012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06" name="Line 27"/>
          <p:cNvSpPr>
            <a:spLocks noChangeShapeType="1"/>
          </p:cNvSpPr>
          <p:nvPr/>
        </p:nvSpPr>
        <p:spPr bwMode="auto">
          <a:xfrm>
            <a:off x="787400" y="4143375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07" name="Line 30"/>
          <p:cNvSpPr>
            <a:spLocks noChangeShapeType="1"/>
          </p:cNvSpPr>
          <p:nvPr/>
        </p:nvSpPr>
        <p:spPr bwMode="auto">
          <a:xfrm>
            <a:off x="796925" y="4500563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08" name="Line 32"/>
          <p:cNvSpPr>
            <a:spLocks noChangeShapeType="1"/>
          </p:cNvSpPr>
          <p:nvPr/>
        </p:nvSpPr>
        <p:spPr bwMode="auto">
          <a:xfrm>
            <a:off x="796925" y="4857750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09" name="Line 34"/>
          <p:cNvSpPr>
            <a:spLocks noChangeShapeType="1"/>
          </p:cNvSpPr>
          <p:nvPr/>
        </p:nvSpPr>
        <p:spPr bwMode="auto">
          <a:xfrm>
            <a:off x="808038" y="5214938"/>
            <a:ext cx="397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0" name="Line 36"/>
          <p:cNvSpPr>
            <a:spLocks noChangeShapeType="1"/>
          </p:cNvSpPr>
          <p:nvPr/>
        </p:nvSpPr>
        <p:spPr bwMode="auto">
          <a:xfrm>
            <a:off x="776288" y="5572125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1" name="Line 38"/>
          <p:cNvSpPr>
            <a:spLocks noChangeShapeType="1"/>
          </p:cNvSpPr>
          <p:nvPr/>
        </p:nvSpPr>
        <p:spPr bwMode="auto">
          <a:xfrm>
            <a:off x="787400" y="5929313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2" name="Line 40"/>
          <p:cNvSpPr>
            <a:spLocks noChangeShapeType="1"/>
          </p:cNvSpPr>
          <p:nvPr/>
        </p:nvSpPr>
        <p:spPr bwMode="auto">
          <a:xfrm>
            <a:off x="4219575" y="3590925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3" name="Line 42"/>
          <p:cNvSpPr>
            <a:spLocks noChangeShapeType="1"/>
          </p:cNvSpPr>
          <p:nvPr/>
        </p:nvSpPr>
        <p:spPr bwMode="auto">
          <a:xfrm>
            <a:off x="3648075" y="3602038"/>
            <a:ext cx="0" cy="266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4" name="Line 44"/>
          <p:cNvSpPr>
            <a:spLocks noChangeShapeType="1"/>
          </p:cNvSpPr>
          <p:nvPr/>
        </p:nvSpPr>
        <p:spPr bwMode="auto">
          <a:xfrm>
            <a:off x="3076575" y="3592513"/>
            <a:ext cx="0" cy="266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5" name="Line 46"/>
          <p:cNvSpPr>
            <a:spLocks noChangeShapeType="1"/>
          </p:cNvSpPr>
          <p:nvPr/>
        </p:nvSpPr>
        <p:spPr bwMode="auto">
          <a:xfrm>
            <a:off x="2505075" y="3594100"/>
            <a:ext cx="0" cy="266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1933575" y="3571875"/>
            <a:ext cx="0" cy="266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7" name="Line 50"/>
          <p:cNvSpPr>
            <a:spLocks noChangeShapeType="1"/>
          </p:cNvSpPr>
          <p:nvPr/>
        </p:nvSpPr>
        <p:spPr bwMode="auto">
          <a:xfrm>
            <a:off x="1362075" y="3571875"/>
            <a:ext cx="0" cy="266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8" name="Line 27"/>
          <p:cNvSpPr>
            <a:spLocks noChangeShapeType="1"/>
          </p:cNvSpPr>
          <p:nvPr/>
        </p:nvSpPr>
        <p:spPr bwMode="auto">
          <a:xfrm>
            <a:off x="790575" y="3786188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19" name="Line 40"/>
          <p:cNvSpPr>
            <a:spLocks noChangeShapeType="1"/>
          </p:cNvSpPr>
          <p:nvPr/>
        </p:nvSpPr>
        <p:spPr bwMode="auto">
          <a:xfrm>
            <a:off x="4791075" y="3622675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20" name="Text Box 11"/>
          <p:cNvSpPr txBox="1">
            <a:spLocks noChangeArrowheads="1"/>
          </p:cNvSpPr>
          <p:nvPr/>
        </p:nvSpPr>
        <p:spPr bwMode="auto">
          <a:xfrm>
            <a:off x="219075" y="3546475"/>
            <a:ext cx="5175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</a:p>
        </p:txBody>
      </p:sp>
      <p:sp>
        <p:nvSpPr>
          <p:cNvPr id="104" name="矩形 103"/>
          <p:cNvSpPr>
            <a:spLocks noChangeArrowheads="1"/>
          </p:cNvSpPr>
          <p:nvPr/>
        </p:nvSpPr>
        <p:spPr bwMode="auto">
          <a:xfrm>
            <a:off x="1168400" y="5291138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5" name="矩形 104"/>
          <p:cNvSpPr>
            <a:spLocks noChangeArrowheads="1"/>
          </p:cNvSpPr>
          <p:nvPr/>
        </p:nvSpPr>
        <p:spPr bwMode="auto">
          <a:xfrm>
            <a:off x="1739900" y="4929188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6" name="矩形 105"/>
          <p:cNvSpPr>
            <a:spLocks noChangeArrowheads="1"/>
          </p:cNvSpPr>
          <p:nvPr/>
        </p:nvSpPr>
        <p:spPr bwMode="auto">
          <a:xfrm>
            <a:off x="2311400" y="4572000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7" name="矩形 106"/>
          <p:cNvSpPr>
            <a:spLocks noChangeArrowheads="1"/>
          </p:cNvSpPr>
          <p:nvPr/>
        </p:nvSpPr>
        <p:spPr bwMode="auto">
          <a:xfrm>
            <a:off x="2882900" y="4214813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8" name="矩形 107"/>
          <p:cNvSpPr>
            <a:spLocks noChangeArrowheads="1"/>
          </p:cNvSpPr>
          <p:nvPr/>
        </p:nvSpPr>
        <p:spPr bwMode="auto">
          <a:xfrm>
            <a:off x="3454400" y="3857625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9" name="矩形 108"/>
          <p:cNvSpPr>
            <a:spLocks noChangeArrowheads="1"/>
          </p:cNvSpPr>
          <p:nvPr/>
        </p:nvSpPr>
        <p:spPr bwMode="auto">
          <a:xfrm>
            <a:off x="4025900" y="3500438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4576763" y="3143250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12" name="直接连接符 111"/>
          <p:cNvCxnSpPr>
            <a:stCxn id="7205" idx="0"/>
          </p:cNvCxnSpPr>
          <p:nvPr/>
        </p:nvCxnSpPr>
        <p:spPr>
          <a:xfrm rot="5400000" flipH="1" flipV="1">
            <a:off x="1562101" y="3025775"/>
            <a:ext cx="2468562" cy="39893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图片 112" descr="9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3" y="5000625"/>
            <a:ext cx="11572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圆角矩形标注 113"/>
          <p:cNvSpPr/>
          <p:nvPr/>
        </p:nvSpPr>
        <p:spPr>
          <a:xfrm>
            <a:off x="5214938" y="3500438"/>
            <a:ext cx="2786062" cy="1285875"/>
          </a:xfrm>
          <a:prstGeom prst="wedgeRoundRectCallout">
            <a:avLst>
              <a:gd name="adj1" fmla="val 35083"/>
              <a:gd name="adj2" fmla="val 7742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图中的红点表示什么？你发现了什么？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193925" y="1185863"/>
            <a:ext cx="18256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054225" y="3844925"/>
            <a:ext cx="3508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005013" y="3468688"/>
            <a:ext cx="3492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005013" y="3111500"/>
            <a:ext cx="3492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943100" y="2754313"/>
            <a:ext cx="5191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1928813" y="2397125"/>
            <a:ext cx="5191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928813" y="2039938"/>
            <a:ext cx="519112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1952625" y="1682750"/>
            <a:ext cx="5191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862263" y="4022725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3440113" y="4022725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4017963" y="4022725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4654550" y="4022725"/>
            <a:ext cx="3508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5226050" y="4022725"/>
            <a:ext cx="3508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5719763" y="4022725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6369050" y="4022725"/>
            <a:ext cx="3508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</a:p>
        </p:txBody>
      </p:sp>
      <p:sp>
        <p:nvSpPr>
          <p:cNvPr id="8209" name="Line 25"/>
          <p:cNvSpPr>
            <a:spLocks noChangeShapeType="1"/>
          </p:cNvSpPr>
          <p:nvPr/>
        </p:nvSpPr>
        <p:spPr bwMode="auto">
          <a:xfrm>
            <a:off x="2501900" y="1198563"/>
            <a:ext cx="0" cy="2867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0" name="Line 26"/>
          <p:cNvSpPr>
            <a:spLocks noChangeShapeType="1"/>
          </p:cNvSpPr>
          <p:nvPr/>
        </p:nvSpPr>
        <p:spPr bwMode="auto">
          <a:xfrm>
            <a:off x="2516188" y="4033838"/>
            <a:ext cx="4418012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1" name="Line 27"/>
          <p:cNvSpPr>
            <a:spLocks noChangeShapeType="1"/>
          </p:cNvSpPr>
          <p:nvPr/>
        </p:nvSpPr>
        <p:spPr bwMode="auto">
          <a:xfrm>
            <a:off x="2501900" y="1922463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2" name="Line 30"/>
          <p:cNvSpPr>
            <a:spLocks noChangeShapeType="1"/>
          </p:cNvSpPr>
          <p:nvPr/>
        </p:nvSpPr>
        <p:spPr bwMode="auto">
          <a:xfrm>
            <a:off x="2511425" y="2279650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3" name="Line 32"/>
          <p:cNvSpPr>
            <a:spLocks noChangeShapeType="1"/>
          </p:cNvSpPr>
          <p:nvPr/>
        </p:nvSpPr>
        <p:spPr bwMode="auto">
          <a:xfrm>
            <a:off x="2511425" y="2636838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4" name="Line 34"/>
          <p:cNvSpPr>
            <a:spLocks noChangeShapeType="1"/>
          </p:cNvSpPr>
          <p:nvPr/>
        </p:nvSpPr>
        <p:spPr bwMode="auto">
          <a:xfrm>
            <a:off x="2522538" y="2994025"/>
            <a:ext cx="397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5" name="Line 36"/>
          <p:cNvSpPr>
            <a:spLocks noChangeShapeType="1"/>
          </p:cNvSpPr>
          <p:nvPr/>
        </p:nvSpPr>
        <p:spPr bwMode="auto">
          <a:xfrm>
            <a:off x="2490788" y="3351213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6" name="Line 38"/>
          <p:cNvSpPr>
            <a:spLocks noChangeShapeType="1"/>
          </p:cNvSpPr>
          <p:nvPr/>
        </p:nvSpPr>
        <p:spPr bwMode="auto">
          <a:xfrm>
            <a:off x="2501900" y="3708400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7" name="Line 40"/>
          <p:cNvSpPr>
            <a:spLocks noChangeShapeType="1"/>
          </p:cNvSpPr>
          <p:nvPr/>
        </p:nvSpPr>
        <p:spPr bwMode="auto">
          <a:xfrm>
            <a:off x="5934075" y="1370013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8" name="Line 42"/>
          <p:cNvSpPr>
            <a:spLocks noChangeShapeType="1"/>
          </p:cNvSpPr>
          <p:nvPr/>
        </p:nvSpPr>
        <p:spPr bwMode="auto">
          <a:xfrm>
            <a:off x="5362575" y="1381125"/>
            <a:ext cx="0" cy="266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19" name="Line 44"/>
          <p:cNvSpPr>
            <a:spLocks noChangeShapeType="1"/>
          </p:cNvSpPr>
          <p:nvPr/>
        </p:nvSpPr>
        <p:spPr bwMode="auto">
          <a:xfrm>
            <a:off x="4791075" y="1371600"/>
            <a:ext cx="0" cy="266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20" name="Line 46"/>
          <p:cNvSpPr>
            <a:spLocks noChangeShapeType="1"/>
          </p:cNvSpPr>
          <p:nvPr/>
        </p:nvSpPr>
        <p:spPr bwMode="auto">
          <a:xfrm>
            <a:off x="4219575" y="1373188"/>
            <a:ext cx="0" cy="266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21" name="Line 48"/>
          <p:cNvSpPr>
            <a:spLocks noChangeShapeType="1"/>
          </p:cNvSpPr>
          <p:nvPr/>
        </p:nvSpPr>
        <p:spPr bwMode="auto">
          <a:xfrm>
            <a:off x="3648075" y="1350963"/>
            <a:ext cx="0" cy="266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22" name="Line 50"/>
          <p:cNvSpPr>
            <a:spLocks noChangeShapeType="1"/>
          </p:cNvSpPr>
          <p:nvPr/>
        </p:nvSpPr>
        <p:spPr bwMode="auto">
          <a:xfrm>
            <a:off x="3076575" y="1350963"/>
            <a:ext cx="0" cy="266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23" name="Line 27"/>
          <p:cNvSpPr>
            <a:spLocks noChangeShapeType="1"/>
          </p:cNvSpPr>
          <p:nvPr/>
        </p:nvSpPr>
        <p:spPr bwMode="auto">
          <a:xfrm>
            <a:off x="2505075" y="1565275"/>
            <a:ext cx="401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24" name="Line 40"/>
          <p:cNvSpPr>
            <a:spLocks noChangeShapeType="1"/>
          </p:cNvSpPr>
          <p:nvPr/>
        </p:nvSpPr>
        <p:spPr bwMode="auto">
          <a:xfrm>
            <a:off x="6505575" y="1401763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225" name="Text Box 11"/>
          <p:cNvSpPr txBox="1">
            <a:spLocks noChangeArrowheads="1"/>
          </p:cNvSpPr>
          <p:nvPr/>
        </p:nvSpPr>
        <p:spPr bwMode="auto">
          <a:xfrm>
            <a:off x="1933575" y="1325563"/>
            <a:ext cx="5191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882900" y="3071813"/>
            <a:ext cx="3365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3454400" y="2708275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4025900" y="2351088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4597400" y="1993900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5168900" y="1636713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5740400" y="1279525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6291263" y="922338"/>
            <a:ext cx="33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5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43" name="直接连接符 42"/>
          <p:cNvCxnSpPr>
            <a:stCxn id="8210" idx="0"/>
          </p:cNvCxnSpPr>
          <p:nvPr/>
        </p:nvCxnSpPr>
        <p:spPr>
          <a:xfrm rot="5400000" flipH="1" flipV="1">
            <a:off x="3276600" y="804863"/>
            <a:ext cx="2468563" cy="39893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4" name="TextBox 43"/>
          <p:cNvSpPr txBox="1">
            <a:spLocks noChangeArrowheads="1"/>
          </p:cNvSpPr>
          <p:nvPr/>
        </p:nvSpPr>
        <p:spPr bwMode="auto">
          <a:xfrm>
            <a:off x="1071563" y="4637088"/>
            <a:ext cx="6929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不计算，看图估计：买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米的彩带大约要花多少元？买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米呢？。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1928813"/>
            <a:ext cx="205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3" descr="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262" y="548680"/>
            <a:ext cx="156686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28625" y="1857375"/>
            <a:ext cx="678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一辆汽车平均每小时行驶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千米。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28625" y="2559050"/>
            <a:ext cx="678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）照上面的速度计算，完成下表。</a:t>
            </a:r>
          </a:p>
        </p:txBody>
      </p:sp>
      <p:grpSp>
        <p:nvGrpSpPr>
          <p:cNvPr id="9222" name="Group 7"/>
          <p:cNvGrpSpPr/>
          <p:nvPr/>
        </p:nvGrpSpPr>
        <p:grpSpPr bwMode="auto">
          <a:xfrm>
            <a:off x="0" y="3643313"/>
            <a:ext cx="8570913" cy="1871662"/>
            <a:chOff x="157" y="1979"/>
            <a:chExt cx="5399" cy="1179"/>
          </a:xfrm>
        </p:grpSpPr>
        <p:sp>
          <p:nvSpPr>
            <p:cNvPr id="9240" name="Text Box 8"/>
            <p:cNvSpPr txBox="1">
              <a:spLocks noChangeArrowheads="1"/>
            </p:cNvSpPr>
            <p:nvPr/>
          </p:nvSpPr>
          <p:spPr bwMode="auto">
            <a:xfrm>
              <a:off x="385" y="2069"/>
              <a:ext cx="112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时间</a:t>
              </a: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</a:t>
              </a:r>
              <a:endPara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41" name="Text Box 9"/>
            <p:cNvSpPr txBox="1">
              <a:spLocks noChangeArrowheads="1"/>
            </p:cNvSpPr>
            <p:nvPr/>
          </p:nvSpPr>
          <p:spPr bwMode="auto">
            <a:xfrm>
              <a:off x="157" y="2654"/>
              <a:ext cx="135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路程</a:t>
              </a: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千米</a:t>
              </a:r>
              <a:endPara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9242" name="Group 12"/>
            <p:cNvGrpSpPr/>
            <p:nvPr/>
          </p:nvGrpSpPr>
          <p:grpSpPr bwMode="auto">
            <a:xfrm>
              <a:off x="385" y="1979"/>
              <a:ext cx="5171" cy="1179"/>
              <a:chOff x="385" y="1979"/>
              <a:chExt cx="5171" cy="1179"/>
            </a:xfrm>
          </p:grpSpPr>
          <p:sp>
            <p:nvSpPr>
              <p:cNvPr id="9243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4" name="Line 14"/>
              <p:cNvSpPr>
                <a:spLocks noChangeShapeType="1"/>
              </p:cNvSpPr>
              <p:nvPr/>
            </p:nvSpPr>
            <p:spPr bwMode="auto">
              <a:xfrm>
                <a:off x="385" y="256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5" name="Line 15"/>
              <p:cNvSpPr>
                <a:spLocks noChangeShapeType="1"/>
              </p:cNvSpPr>
              <p:nvPr/>
            </p:nvSpPr>
            <p:spPr bwMode="auto">
              <a:xfrm>
                <a:off x="385" y="3158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6" name="Line 16"/>
              <p:cNvSpPr>
                <a:spLocks noChangeShapeType="1"/>
              </p:cNvSpPr>
              <p:nvPr/>
            </p:nvSpPr>
            <p:spPr bwMode="auto">
              <a:xfrm>
                <a:off x="146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7" name="Line 17"/>
              <p:cNvSpPr>
                <a:spLocks noChangeShapeType="1"/>
              </p:cNvSpPr>
              <p:nvPr/>
            </p:nvSpPr>
            <p:spPr bwMode="auto">
              <a:xfrm>
                <a:off x="195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8" name="Line 18"/>
              <p:cNvSpPr>
                <a:spLocks noChangeShapeType="1"/>
              </p:cNvSpPr>
              <p:nvPr/>
            </p:nvSpPr>
            <p:spPr bwMode="auto">
              <a:xfrm>
                <a:off x="245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9" name="Line 19"/>
              <p:cNvSpPr>
                <a:spLocks noChangeShapeType="1"/>
              </p:cNvSpPr>
              <p:nvPr/>
            </p:nvSpPr>
            <p:spPr bwMode="auto">
              <a:xfrm>
                <a:off x="294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0" name="Line 20"/>
              <p:cNvSpPr>
                <a:spLocks noChangeShapeType="1"/>
              </p:cNvSpPr>
              <p:nvPr/>
            </p:nvSpPr>
            <p:spPr bwMode="auto">
              <a:xfrm>
                <a:off x="344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1" name="Line 21"/>
              <p:cNvSpPr>
                <a:spLocks noChangeShapeType="1"/>
              </p:cNvSpPr>
              <p:nvPr/>
            </p:nvSpPr>
            <p:spPr bwMode="auto">
              <a:xfrm>
                <a:off x="3937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2" name="Line 22"/>
              <p:cNvSpPr>
                <a:spLocks noChangeShapeType="1"/>
              </p:cNvSpPr>
              <p:nvPr/>
            </p:nvSpPr>
            <p:spPr bwMode="auto">
              <a:xfrm>
                <a:off x="4432" y="1979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2286000" y="37861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2286000" y="47736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3071813" y="37861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3000375" y="4773613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7" name="TextBox 9"/>
          <p:cNvSpPr txBox="1">
            <a:spLocks noChangeArrowheads="1"/>
          </p:cNvSpPr>
          <p:nvPr/>
        </p:nvSpPr>
        <p:spPr bwMode="auto">
          <a:xfrm>
            <a:off x="3857625" y="37861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3643313" y="4773613"/>
            <a:ext cx="785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9" name="Line 22"/>
          <p:cNvSpPr>
            <a:spLocks noChangeShapeType="1"/>
          </p:cNvSpPr>
          <p:nvPr/>
        </p:nvSpPr>
        <p:spPr bwMode="auto">
          <a:xfrm>
            <a:off x="7572375" y="3643313"/>
            <a:ext cx="0" cy="187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TextBox 9"/>
          <p:cNvSpPr txBox="1">
            <a:spLocks noChangeArrowheads="1"/>
          </p:cNvSpPr>
          <p:nvPr/>
        </p:nvSpPr>
        <p:spPr bwMode="auto">
          <a:xfrm>
            <a:off x="4643438" y="37861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31" name="TextBox 9"/>
          <p:cNvSpPr txBox="1">
            <a:spLocks noChangeArrowheads="1"/>
          </p:cNvSpPr>
          <p:nvPr/>
        </p:nvSpPr>
        <p:spPr bwMode="auto">
          <a:xfrm>
            <a:off x="5429250" y="37734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32" name="TextBox 9"/>
          <p:cNvSpPr txBox="1">
            <a:spLocks noChangeArrowheads="1"/>
          </p:cNvSpPr>
          <p:nvPr/>
        </p:nvSpPr>
        <p:spPr bwMode="auto">
          <a:xfrm>
            <a:off x="6215063" y="37734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33" name="TextBox 9"/>
          <p:cNvSpPr txBox="1">
            <a:spLocks noChangeArrowheads="1"/>
          </p:cNvSpPr>
          <p:nvPr/>
        </p:nvSpPr>
        <p:spPr bwMode="auto">
          <a:xfrm>
            <a:off x="7000875" y="3773488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34" name="TextBox 9"/>
          <p:cNvSpPr txBox="1">
            <a:spLocks noChangeArrowheads="1"/>
          </p:cNvSpPr>
          <p:nvPr/>
        </p:nvSpPr>
        <p:spPr bwMode="auto">
          <a:xfrm>
            <a:off x="7786688" y="378618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5" name="TextBox 9"/>
          <p:cNvSpPr txBox="1">
            <a:spLocks noChangeArrowheads="1"/>
          </p:cNvSpPr>
          <p:nvPr/>
        </p:nvSpPr>
        <p:spPr bwMode="auto">
          <a:xfrm>
            <a:off x="4429125" y="478631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6" name="TextBox 9"/>
          <p:cNvSpPr txBox="1">
            <a:spLocks noChangeArrowheads="1"/>
          </p:cNvSpPr>
          <p:nvPr/>
        </p:nvSpPr>
        <p:spPr bwMode="auto">
          <a:xfrm>
            <a:off x="5214938" y="4786313"/>
            <a:ext cx="785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320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7" name="TextBox 9"/>
          <p:cNvSpPr txBox="1">
            <a:spLocks noChangeArrowheads="1"/>
          </p:cNvSpPr>
          <p:nvPr/>
        </p:nvSpPr>
        <p:spPr bwMode="auto">
          <a:xfrm>
            <a:off x="6000750" y="4786313"/>
            <a:ext cx="785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8" name="TextBox 9"/>
          <p:cNvSpPr txBox="1">
            <a:spLocks noChangeArrowheads="1"/>
          </p:cNvSpPr>
          <p:nvPr/>
        </p:nvSpPr>
        <p:spPr bwMode="auto">
          <a:xfrm>
            <a:off x="6786563" y="478631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480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9" name="TextBox 9"/>
          <p:cNvSpPr txBox="1">
            <a:spLocks noChangeArrowheads="1"/>
          </p:cNvSpPr>
          <p:nvPr/>
        </p:nvSpPr>
        <p:spPr bwMode="auto">
          <a:xfrm>
            <a:off x="7643813" y="478631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560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5" grpId="0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/>
          <p:nvPr/>
        </p:nvGrpSpPr>
        <p:grpSpPr bwMode="auto">
          <a:xfrm>
            <a:off x="357188" y="571500"/>
            <a:ext cx="8358187" cy="1357313"/>
            <a:chOff x="291" y="1979"/>
            <a:chExt cx="5265" cy="855"/>
          </a:xfrm>
        </p:grpSpPr>
        <p:sp>
          <p:nvSpPr>
            <p:cNvPr id="10285" name="Text Box 8"/>
            <p:cNvSpPr txBox="1">
              <a:spLocks noChangeArrowheads="1"/>
            </p:cNvSpPr>
            <p:nvPr/>
          </p:nvSpPr>
          <p:spPr bwMode="auto">
            <a:xfrm>
              <a:off x="430" y="2069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时间</a:t>
              </a:r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</a:t>
              </a:r>
              <a:endPara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86" name="Text Box 9"/>
            <p:cNvSpPr txBox="1">
              <a:spLocks noChangeArrowheads="1"/>
            </p:cNvSpPr>
            <p:nvPr/>
          </p:nvSpPr>
          <p:spPr bwMode="auto">
            <a:xfrm>
              <a:off x="291" y="2474"/>
              <a:ext cx="116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路程</a:t>
              </a:r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/</a:t>
              </a:r>
              <a:r>
                <a:rPr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千米</a:t>
              </a:r>
              <a:endPara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0287" name="Group 12"/>
            <p:cNvGrpSpPr/>
            <p:nvPr/>
          </p:nvGrpSpPr>
          <p:grpSpPr bwMode="auto">
            <a:xfrm>
              <a:off x="385" y="1979"/>
              <a:ext cx="5171" cy="855"/>
              <a:chOff x="385" y="1979"/>
              <a:chExt cx="5171" cy="855"/>
            </a:xfrm>
          </p:grpSpPr>
          <p:sp>
            <p:nvSpPr>
              <p:cNvPr id="10288" name="Line 13"/>
              <p:cNvSpPr>
                <a:spLocks noChangeShapeType="1"/>
              </p:cNvSpPr>
              <p:nvPr/>
            </p:nvSpPr>
            <p:spPr bwMode="auto">
              <a:xfrm>
                <a:off x="385" y="197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9" name="Line 14"/>
              <p:cNvSpPr>
                <a:spLocks noChangeShapeType="1"/>
              </p:cNvSpPr>
              <p:nvPr/>
            </p:nvSpPr>
            <p:spPr bwMode="auto">
              <a:xfrm>
                <a:off x="385" y="2429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0" name="Line 15"/>
              <p:cNvSpPr>
                <a:spLocks noChangeShapeType="1"/>
              </p:cNvSpPr>
              <p:nvPr/>
            </p:nvSpPr>
            <p:spPr bwMode="auto">
              <a:xfrm>
                <a:off x="385" y="2834"/>
                <a:ext cx="51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2430463" y="714375"/>
            <a:ext cx="35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2430463" y="1357313"/>
            <a:ext cx="35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3286125" y="714375"/>
            <a:ext cx="35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3214688" y="1357313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4071938" y="714375"/>
            <a:ext cx="35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3857625" y="1357313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160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4929188" y="714375"/>
            <a:ext cx="35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5715000" y="701675"/>
            <a:ext cx="3571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6500813" y="701675"/>
            <a:ext cx="357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2" name="TextBox 9"/>
          <p:cNvSpPr txBox="1">
            <a:spLocks noChangeArrowheads="1"/>
          </p:cNvSpPr>
          <p:nvPr/>
        </p:nvSpPr>
        <p:spPr bwMode="auto">
          <a:xfrm>
            <a:off x="7286625" y="701675"/>
            <a:ext cx="3571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3" name="TextBox 9"/>
          <p:cNvSpPr txBox="1">
            <a:spLocks noChangeArrowheads="1"/>
          </p:cNvSpPr>
          <p:nvPr/>
        </p:nvSpPr>
        <p:spPr bwMode="auto">
          <a:xfrm>
            <a:off x="8072438" y="714375"/>
            <a:ext cx="35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4" name="TextBox 9"/>
          <p:cNvSpPr txBox="1">
            <a:spLocks noChangeArrowheads="1"/>
          </p:cNvSpPr>
          <p:nvPr/>
        </p:nvSpPr>
        <p:spPr bwMode="auto">
          <a:xfrm>
            <a:off x="4714875" y="1370013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240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5" name="TextBox 9"/>
          <p:cNvSpPr txBox="1">
            <a:spLocks noChangeArrowheads="1"/>
          </p:cNvSpPr>
          <p:nvPr/>
        </p:nvSpPr>
        <p:spPr bwMode="auto">
          <a:xfrm>
            <a:off x="5500688" y="1370013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320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6" name="TextBox 9"/>
          <p:cNvSpPr txBox="1">
            <a:spLocks noChangeArrowheads="1"/>
          </p:cNvSpPr>
          <p:nvPr/>
        </p:nvSpPr>
        <p:spPr bwMode="auto">
          <a:xfrm>
            <a:off x="6286500" y="1370013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7" name="TextBox 9"/>
          <p:cNvSpPr txBox="1">
            <a:spLocks noChangeArrowheads="1"/>
          </p:cNvSpPr>
          <p:nvPr/>
        </p:nvSpPr>
        <p:spPr bwMode="auto">
          <a:xfrm>
            <a:off x="7072313" y="1370013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480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8" name="TextBox 9"/>
          <p:cNvSpPr txBox="1">
            <a:spLocks noChangeArrowheads="1"/>
          </p:cNvSpPr>
          <p:nvPr/>
        </p:nvSpPr>
        <p:spPr bwMode="auto">
          <a:xfrm>
            <a:off x="7929563" y="1370013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560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9" name="TextBox 34"/>
          <p:cNvSpPr txBox="1">
            <a:spLocks noChangeArrowheads="1"/>
          </p:cNvSpPr>
          <p:nvPr/>
        </p:nvSpPr>
        <p:spPr bwMode="auto">
          <a:xfrm>
            <a:off x="642938" y="2000250"/>
            <a:ext cx="7500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）把表中的数据在线面的方格纸上表示出来。</a:t>
            </a:r>
          </a:p>
        </p:txBody>
      </p:sp>
      <p:pic>
        <p:nvPicPr>
          <p:cNvPr id="10260" name="图片 35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4227" y="2466181"/>
            <a:ext cx="5000625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直接连接符 37"/>
          <p:cNvCxnSpPr/>
          <p:nvPr/>
        </p:nvCxnSpPr>
        <p:spPr>
          <a:xfrm rot="5400000">
            <a:off x="1463675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rot="5400000">
            <a:off x="2320925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rot="5400000">
            <a:off x="3178175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5400000">
            <a:off x="4035425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rot="5400000">
            <a:off x="4822825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rot="5400000">
            <a:off x="5607050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rot="5400000">
            <a:off x="6392862" y="1249363"/>
            <a:ext cx="135731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rot="5400000">
            <a:off x="7178675" y="1249363"/>
            <a:ext cx="13573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2571750" y="6000750"/>
            <a:ext cx="371475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2571750" y="5570538"/>
            <a:ext cx="3714750" cy="15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2571750" y="5072063"/>
            <a:ext cx="3714750" cy="15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2571750" y="4643438"/>
            <a:ext cx="3714750" cy="15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2571750" y="3784600"/>
            <a:ext cx="371475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2571750" y="3355975"/>
            <a:ext cx="371475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2571750" y="2927350"/>
            <a:ext cx="371475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2571750" y="4214813"/>
            <a:ext cx="3714750" cy="15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5400000">
            <a:off x="1213644" y="4715669"/>
            <a:ext cx="35734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rot="5400000">
            <a:off x="4499768" y="4714082"/>
            <a:ext cx="357346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rot="5400000">
            <a:off x="4071144" y="4715669"/>
            <a:ext cx="35734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rot="5400000">
            <a:off x="3571876" y="4714875"/>
            <a:ext cx="3573462" cy="15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rot="5400000">
            <a:off x="3071812" y="4713288"/>
            <a:ext cx="3573463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rot="5400000">
            <a:off x="2570957" y="4715669"/>
            <a:ext cx="35734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rot="5400000">
            <a:off x="1713707" y="4715669"/>
            <a:ext cx="35734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rot="5400000">
            <a:off x="2142331" y="4714082"/>
            <a:ext cx="357346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520</Words>
  <Application>Microsoft Office PowerPoint</Application>
  <PresentationFormat>全屏显示(4:3)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汉仪大宋简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Constantia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2014-03-19T00:10:00Z</dcterms:created>
  <dcterms:modified xsi:type="dcterms:W3CDTF">2023-01-16T16:00:49Z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6370598FCB2C4D4BB08E97902D7036B9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