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307" r:id="rId2"/>
    <p:sldId id="264" r:id="rId3"/>
    <p:sldId id="308" r:id="rId4"/>
    <p:sldId id="309" r:id="rId5"/>
    <p:sldId id="306" r:id="rId6"/>
    <p:sldId id="310" r:id="rId7"/>
    <p:sldId id="311" r:id="rId8"/>
    <p:sldId id="312" r:id="rId9"/>
    <p:sldId id="313" r:id="rId10"/>
    <p:sldId id="314" r:id="rId11"/>
    <p:sldId id="315" r:id="rId12"/>
    <p:sldId id="260" r:id="rId13"/>
    <p:sldId id="316" r:id="rId14"/>
  </p:sldIdLst>
  <p:sldSz cx="9144000" cy="5143500" type="screen16x9"/>
  <p:notesSz cx="6858000" cy="9144000"/>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1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328" autoAdjust="0"/>
  </p:normalViewPr>
  <p:slideViewPr>
    <p:cSldViewPr snapToGrid="0">
      <p:cViewPr varScale="1">
        <p:scale>
          <a:sx n="106" d="100"/>
          <a:sy n="106" d="100"/>
        </p:scale>
        <p:origin x="-102" y="-702"/>
      </p:cViewPr>
      <p:guideLst>
        <p:guide orient="horz" pos="1610"/>
        <p:guide pos="2880"/>
      </p:guideLst>
    </p:cSldViewPr>
  </p:slideViewPr>
  <p:notesTextViewPr>
    <p:cViewPr>
      <p:scale>
        <a:sx n="1" d="1"/>
        <a:sy n="1" d="1"/>
      </p:scale>
      <p:origin x="0" y="0"/>
    </p:cViewPr>
  </p:notesTextViewPr>
  <p:sorterViewPr>
    <p:cViewPr>
      <p:scale>
        <a:sx n="170" d="100"/>
        <a:sy n="1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A1DFD5-D083-45BD-89CD-697F3B113E7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EA61D6-CC80-4560-B3B2-AD0EC7CFA0E6}"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CEA61D6-CC80-4560-B3B2-AD0EC7CFA0E6}"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1790700"/>
            <a:ext cx="9144000" cy="1381125"/>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6" name="标题 1"/>
          <p:cNvSpPr>
            <a:spLocks noGrp="1"/>
          </p:cNvSpPr>
          <p:nvPr>
            <p:ph type="ctrTitle"/>
          </p:nvPr>
        </p:nvSpPr>
        <p:spPr>
          <a:xfrm>
            <a:off x="0" y="1790700"/>
            <a:ext cx="9144000" cy="1381125"/>
          </a:xfrm>
          <a:prstGeom prst="rect">
            <a:avLst/>
          </a:prstGeom>
        </p:spPr>
        <p:txBody>
          <a:bodyPr lIns="68580" tIns="34290" rIns="68580" bIns="34290" anchor="ctr"/>
          <a:lstStyle>
            <a:lvl1pPr algn="ctr">
              <a:defRPr sz="3300">
                <a:solidFill>
                  <a:schemeClr val="bg1"/>
                </a:solidFill>
                <a:latin typeface="Adobe 黑体 Std R" panose="020B0400000000000000" pitchFamily="34" charset="-122"/>
                <a:ea typeface="Adobe 黑体 Std R" panose="020B0400000000000000" pitchFamily="34" charset="-122"/>
              </a:defRPr>
            </a:lvl1pPr>
          </a:lstStyle>
          <a:p>
            <a:r>
              <a:rPr lang="zh-CN" altLang="en-US"/>
              <a:t>单击此处编辑母版标题样式</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a:prstGeom prst="rect">
            <a:avLst/>
          </a:prstGeom>
        </p:spPr>
        <p:txBody>
          <a:bodyPr vert="eaVert" lIns="68580" tIns="34290" rIns="68580" bIns="34290"/>
          <a:lstStyle/>
          <a:p>
            <a:r>
              <a:rPr lang="zh-CN" altLang="en-US"/>
              <a:t>单击此处编辑母版标题样式</a:t>
            </a:r>
          </a:p>
        </p:txBody>
      </p:sp>
      <p:sp>
        <p:nvSpPr>
          <p:cNvPr id="3" name="竖排文字占位符 2"/>
          <p:cNvSpPr>
            <a:spLocks noGrp="1"/>
          </p:cNvSpPr>
          <p:nvPr>
            <p:ph type="body" orient="vert" idx="1"/>
          </p:nvPr>
        </p:nvSpPr>
        <p:spPr>
          <a:xfrm>
            <a:off x="628650" y="273844"/>
            <a:ext cx="5800725" cy="4358879"/>
          </a:xfrm>
          <a:prstGeom prst="rect">
            <a:avLst/>
          </a:prstGeom>
        </p:spPr>
        <p:txBody>
          <a:bodyPr vert="eaVert" lIns="68580" tIns="34290" rIns="68580" bIns="3429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628650" y="4767263"/>
            <a:ext cx="2057400" cy="273844"/>
          </a:xfrm>
          <a:prstGeom prst="rect">
            <a:avLst/>
          </a:prstGeom>
        </p:spPr>
        <p:txBody>
          <a:bodyPr lIns="68580" tIns="34290" rIns="68580" bIns="34290"/>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3028950" y="4767263"/>
            <a:ext cx="3086100" cy="273844"/>
          </a:xfrm>
          <a:prstGeom prst="rect">
            <a:avLst/>
          </a:prstGeom>
        </p:spPr>
        <p:txBody>
          <a:bodyPr lIns="68580" tIns="34290" rIns="68580" bIns="34290"/>
          <a:lstStyle/>
          <a:p>
            <a:endParaRPr lang="zh-CN" altLang="en-US"/>
          </a:p>
        </p:txBody>
      </p:sp>
      <p:sp>
        <p:nvSpPr>
          <p:cNvPr id="6" name="灯片编号占位符 5"/>
          <p:cNvSpPr>
            <a:spLocks noGrp="1"/>
          </p:cNvSpPr>
          <p:nvPr>
            <p:ph type="sldNum" sz="quarter" idx="12"/>
          </p:nvPr>
        </p:nvSpPr>
        <p:spPr>
          <a:xfrm>
            <a:off x="6457950" y="4767263"/>
            <a:ext cx="2057400" cy="273844"/>
          </a:xfrm>
          <a:prstGeom prst="rect">
            <a:avLst/>
          </a:prstGeom>
        </p:spPr>
        <p:txBody>
          <a:bodyPr lIns="68580" tIns="34290" rIns="68580" bIns="34290"/>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131471" y="352409"/>
            <a:ext cx="1367032" cy="323433"/>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200">
                <a:solidFill>
                  <a:srgbClr val="C00000"/>
                </a:solidFill>
                <a:latin typeface="微软雅黑" panose="020B0503020204020204" pitchFamily="34" charset="-122"/>
                <a:ea typeface="微软雅黑" panose="020B0503020204020204" pitchFamily="34" charset="-122"/>
              </a:rPr>
              <a:t>知识要点基础练</a:t>
            </a:r>
            <a:endParaRPr lang="zh-CN" altLang="en-US" sz="12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4233767" y="352408"/>
            <a:ext cx="1367032" cy="323433"/>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200">
                <a:solidFill>
                  <a:srgbClr val="C00000"/>
                </a:solidFill>
                <a:latin typeface="微软雅黑" panose="020B0503020204020204" pitchFamily="34" charset="-122"/>
                <a:ea typeface="微软雅黑" panose="020B0503020204020204" pitchFamily="34" charset="-122"/>
              </a:rPr>
              <a:t>综合能力提升练</a:t>
            </a:r>
            <a:endParaRPr lang="zh-CN" altLang="en-US" sz="12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rId2" action="ppaction://hlinksldjump" tooltip="点击进入"/>
          </p:cNvPr>
          <p:cNvSpPr/>
          <p:nvPr userDrawn="1"/>
        </p:nvSpPr>
        <p:spPr>
          <a:xfrm>
            <a:off x="6259666" y="352408"/>
            <a:ext cx="1367032" cy="323433"/>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200">
                <a:solidFill>
                  <a:srgbClr val="C00000"/>
                </a:solidFill>
                <a:latin typeface="微软雅黑" panose="020B0503020204020204" pitchFamily="34" charset="-122"/>
                <a:ea typeface="微软雅黑" panose="020B0503020204020204" pitchFamily="34" charset="-122"/>
              </a:rPr>
              <a:t>拓展探究突破练</a:t>
            </a:r>
            <a:endParaRPr lang="zh-CN" altLang="en-US" sz="12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a:prstGeom prst="rect">
            <a:avLst/>
          </a:prstGeom>
        </p:spPr>
        <p:txBody>
          <a:bodyPr lIns="68580" tIns="34290" rIns="68580" bIns="34290" anchor="b"/>
          <a:lstStyle>
            <a:lvl1pPr>
              <a:defRPr sz="2400"/>
            </a:lvl1pPr>
          </a:lstStyle>
          <a:p>
            <a:r>
              <a:rPr lang="zh-CN" altLang="en-US"/>
              <a:t>单击此处编辑母版标题样式</a:t>
            </a:r>
          </a:p>
        </p:txBody>
      </p:sp>
      <p:sp>
        <p:nvSpPr>
          <p:cNvPr id="3" name="内容占位符 2"/>
          <p:cNvSpPr>
            <a:spLocks noGrp="1"/>
          </p:cNvSpPr>
          <p:nvPr>
            <p:ph idx="1"/>
          </p:nvPr>
        </p:nvSpPr>
        <p:spPr>
          <a:xfrm>
            <a:off x="3887391" y="740569"/>
            <a:ext cx="4629150" cy="3655219"/>
          </a:xfrm>
          <a:prstGeom prst="rect">
            <a:avLst/>
          </a:prstGeom>
        </p:spPr>
        <p:txBody>
          <a:bodyPr lIns="68580" tIns="34290" rIns="68580" bIns="34290"/>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629841" y="1543050"/>
            <a:ext cx="2949178" cy="2858691"/>
          </a:xfrm>
          <a:prstGeom prst="rect">
            <a:avLst/>
          </a:prstGeom>
        </p:spPr>
        <p:txBody>
          <a:bodyPr lIns="68580" tIns="34290" rIns="68580" bIns="34290"/>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CN" altLang="en-US"/>
              <a:t>单击此处编辑母版文本样式</a:t>
            </a:r>
          </a:p>
        </p:txBody>
      </p:sp>
      <p:sp>
        <p:nvSpPr>
          <p:cNvPr id="5" name="日期占位符 4"/>
          <p:cNvSpPr>
            <a:spLocks noGrp="1"/>
          </p:cNvSpPr>
          <p:nvPr>
            <p:ph type="dt" sz="half" idx="10"/>
          </p:nvPr>
        </p:nvSpPr>
        <p:spPr>
          <a:xfrm>
            <a:off x="628650" y="4767263"/>
            <a:ext cx="2057400" cy="273844"/>
          </a:xfrm>
          <a:prstGeom prst="rect">
            <a:avLst/>
          </a:prstGeom>
        </p:spPr>
        <p:txBody>
          <a:bodyPr lIns="68580" tIns="34290" rIns="68580" bIns="34290"/>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3028950" y="4767263"/>
            <a:ext cx="3086100" cy="273844"/>
          </a:xfrm>
          <a:prstGeom prst="rect">
            <a:avLst/>
          </a:prstGeom>
        </p:spPr>
        <p:txBody>
          <a:bodyPr lIns="68580" tIns="34290" rIns="68580" bIns="34290"/>
          <a:lstStyle/>
          <a:p>
            <a:endParaRPr lang="zh-CN" altLang="en-US"/>
          </a:p>
        </p:txBody>
      </p:sp>
      <p:sp>
        <p:nvSpPr>
          <p:cNvPr id="7" name="灯片编号占位符 6"/>
          <p:cNvSpPr>
            <a:spLocks noGrp="1"/>
          </p:cNvSpPr>
          <p:nvPr>
            <p:ph type="sldNum" sz="quarter" idx="12"/>
          </p:nvPr>
        </p:nvSpPr>
        <p:spPr>
          <a:xfrm>
            <a:off x="6457950" y="4767263"/>
            <a:ext cx="2057400" cy="273844"/>
          </a:xfrm>
          <a:prstGeom prst="rect">
            <a:avLst/>
          </a:prstGeom>
        </p:spPr>
        <p:txBody>
          <a:bodyPr lIns="68580" tIns="34290" rIns="68580" bIns="34290"/>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a:prstGeom prst="rect">
            <a:avLst/>
          </a:prstGeom>
        </p:spPr>
        <p:txBody>
          <a:bodyPr lIns="68580" tIns="34290" rIns="68580" bIns="34290"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740569"/>
            <a:ext cx="4629150" cy="3655219"/>
          </a:xfrm>
          <a:prstGeom prst="rect">
            <a:avLst/>
          </a:prstGeom>
        </p:spPr>
        <p:txBody>
          <a:bodyPr lIns="68580" tIns="34290" rIns="68580" bIns="34290"/>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p>
        </p:txBody>
      </p:sp>
      <p:sp>
        <p:nvSpPr>
          <p:cNvPr id="4" name="文本占位符 3"/>
          <p:cNvSpPr>
            <a:spLocks noGrp="1"/>
          </p:cNvSpPr>
          <p:nvPr>
            <p:ph type="body" sz="half" idx="2"/>
          </p:nvPr>
        </p:nvSpPr>
        <p:spPr>
          <a:xfrm>
            <a:off x="629841" y="1543050"/>
            <a:ext cx="2949178" cy="2858691"/>
          </a:xfrm>
          <a:prstGeom prst="rect">
            <a:avLst/>
          </a:prstGeom>
        </p:spPr>
        <p:txBody>
          <a:bodyPr lIns="68580" tIns="34290" rIns="68580" bIns="34290"/>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CN" altLang="en-US"/>
              <a:t>单击此处编辑母版文本样式</a:t>
            </a:r>
          </a:p>
        </p:txBody>
      </p:sp>
      <p:sp>
        <p:nvSpPr>
          <p:cNvPr id="5" name="日期占位符 4"/>
          <p:cNvSpPr>
            <a:spLocks noGrp="1"/>
          </p:cNvSpPr>
          <p:nvPr>
            <p:ph type="dt" sz="half" idx="10"/>
          </p:nvPr>
        </p:nvSpPr>
        <p:spPr>
          <a:xfrm>
            <a:off x="628650" y="4767263"/>
            <a:ext cx="2057400" cy="273844"/>
          </a:xfrm>
          <a:prstGeom prst="rect">
            <a:avLst/>
          </a:prstGeom>
        </p:spPr>
        <p:txBody>
          <a:bodyPr lIns="68580" tIns="34290" rIns="68580" bIns="34290"/>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3028950" y="4767263"/>
            <a:ext cx="3086100" cy="273844"/>
          </a:xfrm>
          <a:prstGeom prst="rect">
            <a:avLst/>
          </a:prstGeom>
        </p:spPr>
        <p:txBody>
          <a:bodyPr lIns="68580" tIns="34290" rIns="68580" bIns="34290"/>
          <a:lstStyle/>
          <a:p>
            <a:endParaRPr lang="zh-CN" altLang="en-US"/>
          </a:p>
        </p:txBody>
      </p:sp>
      <p:sp>
        <p:nvSpPr>
          <p:cNvPr id="7" name="灯片编号占位符 6"/>
          <p:cNvSpPr>
            <a:spLocks noGrp="1"/>
          </p:cNvSpPr>
          <p:nvPr>
            <p:ph type="sldNum" sz="quarter" idx="12"/>
          </p:nvPr>
        </p:nvSpPr>
        <p:spPr>
          <a:xfrm>
            <a:off x="6457950" y="4767263"/>
            <a:ext cx="2057400" cy="273844"/>
          </a:xfrm>
          <a:prstGeom prst="rect">
            <a:avLst/>
          </a:prstGeom>
        </p:spPr>
        <p:txBody>
          <a:bodyPr lIns="68580" tIns="34290" rIns="68580" bIns="34290"/>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1849058" y="0"/>
            <a:ext cx="6829425" cy="350535"/>
          </a:xfrm>
          <a:prstGeom prst="rect">
            <a:avLst/>
          </a:prstGeom>
        </p:spPr>
        <p:txBody>
          <a:bodyPr lIns="68580" tIns="34290" rIns="68580" bIns="34290"/>
          <a:lstStyle/>
          <a:p>
            <a:r>
              <a:rPr lang="zh-CN" altLang="en-US"/>
              <a:t>单击此处编辑母版标题样式</a:t>
            </a:r>
          </a:p>
        </p:txBody>
      </p:sp>
      <p:sp>
        <p:nvSpPr>
          <p:cNvPr id="3" name="竖排文字占位符 2"/>
          <p:cNvSpPr>
            <a:spLocks noGrp="1"/>
          </p:cNvSpPr>
          <p:nvPr>
            <p:ph type="body" orient="vert" idx="1"/>
          </p:nvPr>
        </p:nvSpPr>
        <p:spPr>
          <a:xfrm>
            <a:off x="628650" y="1352551"/>
            <a:ext cx="7886700" cy="3280172"/>
          </a:xfrm>
          <a:prstGeom prst="rect">
            <a:avLst/>
          </a:prstGeom>
        </p:spPr>
        <p:txBody>
          <a:bodyPr vert="eaVert" lIns="68580" tIns="34290" rIns="68580" bIns="3429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628650" y="4767263"/>
            <a:ext cx="2057400" cy="273844"/>
          </a:xfrm>
          <a:prstGeom prst="rect">
            <a:avLst/>
          </a:prstGeom>
        </p:spPr>
        <p:txBody>
          <a:bodyPr lIns="68580" tIns="34290" rIns="68580" bIns="34290"/>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3028950" y="4767263"/>
            <a:ext cx="3086100" cy="273844"/>
          </a:xfrm>
          <a:prstGeom prst="rect">
            <a:avLst/>
          </a:prstGeom>
        </p:spPr>
        <p:txBody>
          <a:bodyPr lIns="68580" tIns="34290" rIns="68580" bIns="34290"/>
          <a:lstStyle/>
          <a:p>
            <a:endParaRPr lang="zh-CN" altLang="en-US"/>
          </a:p>
        </p:txBody>
      </p:sp>
      <p:sp>
        <p:nvSpPr>
          <p:cNvPr id="6" name="灯片编号占位符 5"/>
          <p:cNvSpPr>
            <a:spLocks noGrp="1"/>
          </p:cNvSpPr>
          <p:nvPr>
            <p:ph type="sldNum" sz="quarter" idx="12"/>
          </p:nvPr>
        </p:nvSpPr>
        <p:spPr>
          <a:xfrm>
            <a:off x="6457950" y="4767263"/>
            <a:ext cx="2057400" cy="273844"/>
          </a:xfrm>
          <a:prstGeom prst="rect">
            <a:avLst/>
          </a:prstGeom>
        </p:spPr>
        <p:txBody>
          <a:bodyPr lIns="68580" tIns="34290" rIns="68580" bIns="34290"/>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1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1849058" y="350535"/>
            <a:ext cx="6272543" cy="331005"/>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400"/>
          </a:p>
        </p:txBody>
      </p:sp>
      <p:sp>
        <p:nvSpPr>
          <p:cNvPr id="8" name="矩形 7"/>
          <p:cNvSpPr/>
          <p:nvPr/>
        </p:nvSpPr>
        <p:spPr>
          <a:xfrm>
            <a:off x="0" y="5053785"/>
            <a:ext cx="9157036" cy="96190"/>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400" dirty="0"/>
          </a:p>
        </p:txBody>
      </p:sp>
      <p:sp>
        <p:nvSpPr>
          <p:cNvPr id="9" name="矩形 8"/>
          <p:cNvSpPr/>
          <p:nvPr/>
        </p:nvSpPr>
        <p:spPr>
          <a:xfrm>
            <a:off x="8172400" y="350535"/>
            <a:ext cx="971600" cy="331005"/>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400">
              <a:solidFill>
                <a:srgbClr val="FFC000"/>
              </a:solidFill>
            </a:endParaRPr>
          </a:p>
        </p:txBody>
      </p:sp>
      <p:sp>
        <p:nvSpPr>
          <p:cNvPr id="10" name="矩形 9"/>
          <p:cNvSpPr/>
          <p:nvPr/>
        </p:nvSpPr>
        <p:spPr>
          <a:xfrm>
            <a:off x="1" y="0"/>
            <a:ext cx="1817694" cy="6815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2400" b="1" dirty="0">
                <a:latin typeface="黑体" panose="02010609060101010101" pitchFamily="2" charset="-122"/>
                <a:ea typeface="黑体" panose="02010609060101010101" pitchFamily="2" charset="-122"/>
              </a:rPr>
              <a:t>第二章</a:t>
            </a:r>
          </a:p>
        </p:txBody>
      </p:sp>
      <p:sp>
        <p:nvSpPr>
          <p:cNvPr id="12" name="同侧圆角矩形 11">
            <a:hlinkClick r:id="rId13" action="ppaction://hlinksldjump" tooltip="点击进入"/>
          </p:cNvPr>
          <p:cNvSpPr/>
          <p:nvPr/>
        </p:nvSpPr>
        <p:spPr>
          <a:xfrm>
            <a:off x="2124980" y="364298"/>
            <a:ext cx="1367032" cy="29403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200">
                <a:solidFill>
                  <a:schemeClr val="bg1"/>
                </a:solidFill>
                <a:latin typeface="微软雅黑" panose="020B0503020204020204" pitchFamily="34" charset="-122"/>
                <a:ea typeface="微软雅黑" panose="020B0503020204020204" pitchFamily="34" charset="-122"/>
              </a:rPr>
              <a:t>知识要点基础练</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3" name="灯片编号占位符 3"/>
          <p:cNvSpPr txBox="1"/>
          <p:nvPr/>
        </p:nvSpPr>
        <p:spPr>
          <a:xfrm>
            <a:off x="8226106" y="368538"/>
            <a:ext cx="917895" cy="300755"/>
          </a:xfrm>
          <a:prstGeom prst="rect">
            <a:avLst/>
          </a:prstGeom>
        </p:spPr>
        <p:txBody>
          <a:bodyPr lIns="68580" tIns="34290" rIns="68580" bIns="34290"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solidFill>
                  <a:schemeClr val="bg1">
                    <a:lumMod val="95000"/>
                  </a:schemeClr>
                </a:solidFill>
              </a:rPr>
              <a:t>-</a:t>
            </a:r>
            <a:fld id="{4BF17FCF-D4DA-449D-A468-DDB7E43619E6}" type="slidenum">
              <a:rPr lang="zh-CN" altLang="en-US" dirty="0" smtClean="0">
                <a:solidFill>
                  <a:schemeClr val="bg1">
                    <a:lumMod val="95000"/>
                  </a:schemeClr>
                </a:solidFill>
              </a:rPr>
              <a:t>‹#›</a:t>
            </a:fld>
            <a:r>
              <a:rPr lang="en-US" altLang="zh-CN" dirty="0">
                <a:solidFill>
                  <a:schemeClr val="bg1">
                    <a:lumMod val="95000"/>
                  </a:schemeClr>
                </a:solidFill>
              </a:rPr>
              <a:t>-</a:t>
            </a:r>
            <a:endParaRPr lang="zh-CN" altLang="en-US" dirty="0">
              <a:solidFill>
                <a:schemeClr val="bg1">
                  <a:lumMod val="95000"/>
                </a:schemeClr>
              </a:solidFill>
            </a:endParaRPr>
          </a:p>
        </p:txBody>
      </p:sp>
      <p:sp>
        <p:nvSpPr>
          <p:cNvPr id="18" name="同侧圆角矩形 17">
            <a:hlinkClick r:id="rId14" action="ppaction://hlinksldjump" tooltip="点击进入"/>
          </p:cNvPr>
          <p:cNvSpPr/>
          <p:nvPr/>
        </p:nvSpPr>
        <p:spPr>
          <a:xfrm>
            <a:off x="4231894" y="364298"/>
            <a:ext cx="1367032" cy="29403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200">
                <a:solidFill>
                  <a:schemeClr val="bg1"/>
                </a:solidFill>
                <a:latin typeface="微软雅黑" panose="020B0503020204020204" pitchFamily="34" charset="-122"/>
                <a:ea typeface="微软雅黑" panose="020B0503020204020204" pitchFamily="34" charset="-122"/>
              </a:rPr>
              <a:t>综合能力提升练</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9" name="同侧圆角矩形 18">
            <a:hlinkClick r:id="rId15" action="ppaction://hlinksldjump" tooltip="点击进入"/>
          </p:cNvPr>
          <p:cNvSpPr/>
          <p:nvPr/>
        </p:nvSpPr>
        <p:spPr>
          <a:xfrm>
            <a:off x="6256921" y="364298"/>
            <a:ext cx="1367032" cy="29403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200">
                <a:solidFill>
                  <a:schemeClr val="bg1"/>
                </a:solidFill>
                <a:latin typeface="微软雅黑" panose="020B0503020204020204" pitchFamily="34" charset="-122"/>
                <a:ea typeface="微软雅黑" panose="020B0503020204020204" pitchFamily="34" charset="-122"/>
              </a:rPr>
              <a:t>拓展探究突破练</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21" name="标题 1"/>
          <p:cNvSpPr txBox="1"/>
          <p:nvPr/>
        </p:nvSpPr>
        <p:spPr>
          <a:xfrm>
            <a:off x="2039558" y="0"/>
            <a:ext cx="6829425" cy="350535"/>
          </a:xfrm>
          <a:prstGeom prst="rect">
            <a:avLst/>
          </a:prstGeom>
        </p:spPr>
        <p:txBody>
          <a:bodyPr lIns="68580" tIns="34290" rIns="68580" bIns="34290"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sz="1500" b="1" i="0" kern="1200" dirty="0">
                <a:solidFill>
                  <a:schemeClr val="tx1"/>
                </a:solidFill>
                <a:effectLst/>
                <a:latin typeface="+mj-lt"/>
                <a:ea typeface="+mj-ea"/>
                <a:cs typeface="+mj-cs"/>
              </a:rPr>
              <a:t>第</a:t>
            </a:r>
            <a:r>
              <a:rPr lang="en-US" altLang="zh-CN" sz="1500" b="1" i="0" kern="1200" dirty="0">
                <a:solidFill>
                  <a:schemeClr val="tx1"/>
                </a:solidFill>
                <a:effectLst/>
                <a:latin typeface="+mj-lt"/>
                <a:ea typeface="+mj-ea"/>
                <a:cs typeface="+mj-cs"/>
              </a:rPr>
              <a:t>3</a:t>
            </a:r>
            <a:r>
              <a:rPr lang="zh-CN" altLang="zh-CN" sz="1500" b="1" i="0" kern="1200" dirty="0">
                <a:solidFill>
                  <a:schemeClr val="tx1"/>
                </a:solidFill>
                <a:effectLst/>
                <a:latin typeface="+mj-lt"/>
                <a:ea typeface="+mj-ea"/>
                <a:cs typeface="+mj-cs"/>
              </a:rPr>
              <a:t>课时　一元二次方程的应用</a:t>
            </a:r>
            <a:r>
              <a:rPr lang="en-US" altLang="zh-CN" sz="1500" b="1" i="0" kern="1200" dirty="0">
                <a:solidFill>
                  <a:schemeClr val="tx1"/>
                </a:solidFill>
                <a:effectLst/>
                <a:latin typeface="+mj-lt"/>
                <a:ea typeface="+mj-ea"/>
                <a:cs typeface="+mj-cs"/>
              </a:rPr>
              <a:t>——</a:t>
            </a:r>
            <a:r>
              <a:rPr lang="zh-CN" altLang="zh-CN" sz="1500" b="1" i="0" kern="1200" dirty="0">
                <a:solidFill>
                  <a:schemeClr val="tx1"/>
                </a:solidFill>
                <a:effectLst/>
                <a:latin typeface="+mj-lt"/>
                <a:ea typeface="+mj-ea"/>
                <a:cs typeface="+mj-cs"/>
              </a:rPr>
              <a:t>设计方案</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lang="zh-CN" altLang="zh-CN" sz="1500" b="1" i="0" kern="1200" smtClean="0">
          <a:solidFill>
            <a:schemeClr val="tx1"/>
          </a:solidFill>
          <a:effectLst/>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Word___.docx"/><Relationship Id="rId2" Type="http://schemas.openxmlformats.org/officeDocument/2006/relationships/slideLayout" Target="../slideLayouts/slideLayout5.xml"/><Relationship Id="rId1" Type="http://schemas.openxmlformats.org/officeDocument/2006/relationships/vmlDrawing" Target="../drawings/vmlDrawing1.vml"/><Relationship Id="rId5" Type="http://schemas.openxmlformats.org/officeDocument/2006/relationships/image" Target="../media/image12.jpeg"/><Relationship Id="rId4" Type="http://schemas.openxmlformats.org/officeDocument/2006/relationships/image" Target="../media/image11.emf"/></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zh-CN" sz="4100" dirty="0"/>
              <a:t>用公式法求解一元二次方程</a:t>
            </a:r>
            <a:endParaRPr lang="zh-CN" altLang="en-US" sz="4100" dirty="0"/>
          </a:p>
        </p:txBody>
      </p:sp>
      <p:sp>
        <p:nvSpPr>
          <p:cNvPr id="3" name="标题 1"/>
          <p:cNvSpPr txBox="1"/>
          <p:nvPr/>
        </p:nvSpPr>
        <p:spPr>
          <a:xfrm>
            <a:off x="0" y="558512"/>
            <a:ext cx="9144000" cy="1381125"/>
          </a:xfrm>
          <a:prstGeom prst="rect">
            <a:avLst/>
          </a:prstGeom>
        </p:spPr>
        <p:txBody>
          <a:bodyPr lIns="68580" tIns="34290" rIns="68580" bIns="34290" anchor="ctr"/>
          <a:lstStyle>
            <a:lvl1pPr algn="ctr" defTabSz="914400" rtl="0" eaLnBrk="1" latinLnBrk="0" hangingPunct="1">
              <a:lnSpc>
                <a:spcPct val="90000"/>
              </a:lnSpc>
              <a:spcBef>
                <a:spcPct val="0"/>
              </a:spcBef>
              <a:buNone/>
              <a:defRPr lang="zh-CN" altLang="zh-CN" sz="4400" b="1" i="0" kern="1200">
                <a:solidFill>
                  <a:schemeClr val="bg1"/>
                </a:solidFill>
                <a:effectLst/>
                <a:latin typeface="Adobe 黑体 Std R" panose="020B0400000000000000" pitchFamily="34" charset="-122"/>
                <a:ea typeface="Adobe 黑体 Std R" panose="020B0400000000000000" pitchFamily="34" charset="-122"/>
                <a:cs typeface="+mj-cs"/>
              </a:defRPr>
            </a:lvl1pPr>
          </a:lstStyle>
          <a:p>
            <a:r>
              <a:rPr lang="zh-CN" altLang="en-US" sz="2400">
                <a:solidFill>
                  <a:schemeClr val="tx1"/>
                </a:solidFill>
              </a:rPr>
              <a:t>第二章</a:t>
            </a:r>
            <a:r>
              <a:rPr lang="zh-CN" altLang="en-US" sz="2400" i="1">
                <a:solidFill>
                  <a:schemeClr val="tx1"/>
                </a:solidFill>
              </a:rPr>
              <a:t>　</a:t>
            </a:r>
            <a:r>
              <a:rPr lang="zh-CN" altLang="en-US" sz="2400">
                <a:solidFill>
                  <a:schemeClr val="tx1"/>
                </a:solidFill>
              </a:rPr>
              <a:t>一元二次方程</a:t>
            </a:r>
            <a:endParaRPr lang="zh-CN" altLang="en-US" sz="2400" dirty="0">
              <a:solidFill>
                <a:schemeClr val="tx1"/>
              </a:solidFill>
            </a:endParaRPr>
          </a:p>
        </p:txBody>
      </p:sp>
      <p:sp>
        <p:nvSpPr>
          <p:cNvPr id="4" name="矩形 3"/>
          <p:cNvSpPr/>
          <p:nvPr/>
        </p:nvSpPr>
        <p:spPr>
          <a:xfrm>
            <a:off x="0" y="4414121"/>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
        <p:nvSpPr>
          <p:cNvPr id="5" name="TextBox 4"/>
          <p:cNvSpPr txBox="1"/>
          <p:nvPr/>
        </p:nvSpPr>
        <p:spPr>
          <a:xfrm>
            <a:off x="0" y="3456638"/>
            <a:ext cx="9144000" cy="461665"/>
          </a:xfrm>
          <a:prstGeom prst="rect">
            <a:avLst/>
          </a:prstGeom>
          <a:noFill/>
        </p:spPr>
        <p:txBody>
          <a:bodyPr wrap="square" rtlCol="0">
            <a:spAutoFit/>
          </a:bodyPr>
          <a:lstStyle/>
          <a:p>
            <a:pPr algn="ctr"/>
            <a:r>
              <a:rPr lang="zh-CN" altLang="en-US" sz="2400" b="1" dirty="0" smtClean="0"/>
              <a:t>第</a:t>
            </a:r>
            <a:r>
              <a:rPr lang="en-US" altLang="zh-CN" sz="2400" b="1" dirty="0" smtClean="0"/>
              <a:t>3</a:t>
            </a:r>
            <a:r>
              <a:rPr lang="zh-CN" altLang="en-US" sz="2400" b="1" dirty="0" smtClean="0"/>
              <a:t>课时</a:t>
            </a:r>
            <a:endParaRPr lang="zh-CN" altLang="en-US" sz="2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127489" y="786813"/>
            <a:ext cx="8893419" cy="2266774"/>
          </a:xfrm>
          <a:prstGeom prst="rect">
            <a:avLst/>
          </a:prstGeom>
        </p:spPr>
        <p:txBody>
          <a:bodyPr wrap="square"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9</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如图</a:t>
            </a:r>
            <a:r>
              <a:rPr lang="en-US" altLang="zh-CN" sz="1700" dirty="0">
                <a:solidFill>
                  <a:srgbClr val="000000"/>
                </a:solidFill>
                <a:latin typeface="Times New Roman" panose="02020603050405020304" pitchFamily="18" charset="0"/>
                <a:cs typeface="Times New Roman" panose="02020603050405020304" pitchFamily="18" charset="0"/>
              </a:rPr>
              <a:t>1,</a:t>
            </a:r>
            <a:r>
              <a:rPr lang="zh-CN" altLang="zh-CN" sz="1700" dirty="0">
                <a:solidFill>
                  <a:srgbClr val="000000"/>
                </a:solidFill>
                <a:latin typeface="Times New Roman" panose="02020603050405020304" pitchFamily="18" charset="0"/>
                <a:cs typeface="Times New Roman" panose="02020603050405020304" pitchFamily="18" charset="0"/>
              </a:rPr>
              <a:t>某小区的平面图是一个占地</a:t>
            </a:r>
            <a:r>
              <a:rPr lang="en-US" altLang="zh-CN" sz="1700" dirty="0">
                <a:solidFill>
                  <a:srgbClr val="000000"/>
                </a:solidFill>
                <a:latin typeface="Times New Roman" panose="02020603050405020304" pitchFamily="18" charset="0"/>
                <a:cs typeface="Times New Roman" panose="02020603050405020304" pitchFamily="18" charset="0"/>
              </a:rPr>
              <a:t>400</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300 m</a:t>
            </a:r>
            <a:r>
              <a:rPr lang="en-US" altLang="zh-CN" sz="1700" baseline="30000" dirty="0">
                <a:solidFill>
                  <a:srgbClr val="000000"/>
                </a:solidFill>
                <a:latin typeface="Times New Roman" panose="02020603050405020304" pitchFamily="18" charset="0"/>
                <a:cs typeface="Times New Roman" panose="02020603050405020304" pitchFamily="18" charset="0"/>
              </a:rPr>
              <a:t>2</a:t>
            </a:r>
            <a:r>
              <a:rPr lang="zh-CN" altLang="zh-CN" sz="1700" dirty="0">
                <a:solidFill>
                  <a:srgbClr val="000000"/>
                </a:solidFill>
                <a:latin typeface="Times New Roman" panose="02020603050405020304" pitchFamily="18" charset="0"/>
                <a:cs typeface="Times New Roman" panose="02020603050405020304" pitchFamily="18" charset="0"/>
              </a:rPr>
              <a:t>的矩形</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正中央的建筑区是与整个小区长宽比例相同的矩形</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如果要使四周的空地所占面积是小区面积的</a:t>
            </a:r>
            <a:r>
              <a:rPr lang="en-US" altLang="zh-CN" sz="1700" dirty="0">
                <a:solidFill>
                  <a:srgbClr val="000000"/>
                </a:solidFill>
                <a:latin typeface="Times New Roman" panose="02020603050405020304" pitchFamily="18" charset="0"/>
                <a:cs typeface="Times New Roman" panose="02020603050405020304" pitchFamily="18" charset="0"/>
              </a:rPr>
              <a:t>36%,</a:t>
            </a:r>
            <a:r>
              <a:rPr lang="zh-CN" altLang="zh-CN" sz="1700" dirty="0">
                <a:solidFill>
                  <a:srgbClr val="000000"/>
                </a:solidFill>
                <a:latin typeface="Times New Roman" panose="02020603050405020304" pitchFamily="18" charset="0"/>
                <a:cs typeface="Times New Roman" panose="02020603050405020304" pitchFamily="18" charset="0"/>
              </a:rPr>
              <a:t>已知南北空地等宽</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东西空地等宽</a:t>
            </a:r>
            <a:r>
              <a:rPr lang="en-US" altLang="zh-CN" sz="1700" i="1" dirty="0">
                <a:solidFill>
                  <a:srgbClr val="000000"/>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  1  )</a:t>
            </a:r>
            <a:r>
              <a:rPr lang="zh-CN" altLang="zh-CN" sz="1700" dirty="0">
                <a:solidFill>
                  <a:srgbClr val="000000"/>
                </a:solidFill>
                <a:latin typeface="Times New Roman" panose="02020603050405020304" pitchFamily="18" charset="0"/>
                <a:cs typeface="Times New Roman" panose="02020603050405020304" pitchFamily="18" charset="0"/>
              </a:rPr>
              <a:t>求该小区四周的空地的宽度</a:t>
            </a:r>
            <a:r>
              <a:rPr lang="en-US" altLang="zh-CN" sz="1700" dirty="0">
                <a:solidFill>
                  <a:srgbClr val="000000"/>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  2  )</a:t>
            </a:r>
            <a:r>
              <a:rPr lang="zh-CN" altLang="zh-CN" sz="1700" dirty="0">
                <a:solidFill>
                  <a:srgbClr val="000000"/>
                </a:solidFill>
                <a:latin typeface="Times New Roman" panose="02020603050405020304" pitchFamily="18" charset="0"/>
                <a:cs typeface="Times New Roman" panose="02020603050405020304" pitchFamily="18" charset="0"/>
              </a:rPr>
              <a:t>如图</a:t>
            </a:r>
            <a:r>
              <a:rPr lang="en-US" altLang="zh-CN" sz="1700" dirty="0">
                <a:solidFill>
                  <a:srgbClr val="000000"/>
                </a:solidFill>
                <a:latin typeface="Times New Roman" panose="02020603050405020304" pitchFamily="18" charset="0"/>
                <a:cs typeface="Times New Roman" panose="02020603050405020304" pitchFamily="18" charset="0"/>
              </a:rPr>
              <a:t>2,</a:t>
            </a:r>
            <a:r>
              <a:rPr lang="zh-CN" altLang="zh-CN" sz="1700" dirty="0">
                <a:solidFill>
                  <a:srgbClr val="000000"/>
                </a:solidFill>
                <a:latin typeface="Times New Roman" panose="02020603050405020304" pitchFamily="18" charset="0"/>
                <a:cs typeface="Times New Roman" panose="02020603050405020304" pitchFamily="18" charset="0"/>
              </a:rPr>
              <a:t>该小区在东、西、南三块空地上做如图所示的矩形绿化带</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绿化带与建筑区之间为小区道路</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小区道路宽度一致</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已知东、西两侧绿化带完全相同</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其长均为</a:t>
            </a:r>
            <a:r>
              <a:rPr lang="en-US" altLang="zh-CN" sz="1700" dirty="0">
                <a:solidFill>
                  <a:srgbClr val="000000"/>
                </a:solidFill>
                <a:latin typeface="Times New Roman" panose="02020603050405020304" pitchFamily="18" charset="0"/>
                <a:cs typeface="Times New Roman" panose="02020603050405020304" pitchFamily="18" charset="0"/>
              </a:rPr>
              <a:t>200 m,</a:t>
            </a:r>
            <a:r>
              <a:rPr lang="zh-CN" altLang="zh-CN" sz="1700" dirty="0">
                <a:solidFill>
                  <a:srgbClr val="000000"/>
                </a:solidFill>
                <a:latin typeface="Times New Roman" panose="02020603050405020304" pitchFamily="18" charset="0"/>
                <a:cs typeface="Times New Roman" panose="02020603050405020304" pitchFamily="18" charset="0"/>
              </a:rPr>
              <a:t>南侧绿化带的长为</a:t>
            </a:r>
            <a:r>
              <a:rPr lang="en-US" altLang="zh-CN" sz="1700" dirty="0">
                <a:solidFill>
                  <a:srgbClr val="000000"/>
                </a:solidFill>
                <a:latin typeface="Times New Roman" panose="02020603050405020304" pitchFamily="18" charset="0"/>
                <a:cs typeface="Times New Roman" panose="02020603050405020304" pitchFamily="18" charset="0"/>
              </a:rPr>
              <a:t>300 m,</a:t>
            </a:r>
            <a:r>
              <a:rPr lang="zh-CN" altLang="zh-CN" sz="1700" dirty="0">
                <a:solidFill>
                  <a:srgbClr val="000000"/>
                </a:solidFill>
                <a:latin typeface="Times New Roman" panose="02020603050405020304" pitchFamily="18" charset="0"/>
                <a:cs typeface="Times New Roman" panose="02020603050405020304" pitchFamily="18" charset="0"/>
              </a:rPr>
              <a:t>绿化面积为</a:t>
            </a:r>
            <a:r>
              <a:rPr lang="en-US" altLang="zh-CN" sz="1700" dirty="0">
                <a:solidFill>
                  <a:srgbClr val="000000"/>
                </a:solidFill>
                <a:latin typeface="Times New Roman" panose="02020603050405020304" pitchFamily="18" charset="0"/>
                <a:cs typeface="Times New Roman" panose="02020603050405020304" pitchFamily="18" charset="0"/>
              </a:rPr>
              <a:t>18000 m</a:t>
            </a:r>
            <a:r>
              <a:rPr lang="en-US" altLang="zh-CN" sz="1700" baseline="30000" dirty="0">
                <a:solidFill>
                  <a:srgbClr val="000000"/>
                </a:solidFill>
                <a:latin typeface="Times New Roman" panose="02020603050405020304" pitchFamily="18" charset="0"/>
                <a:cs typeface="Times New Roman" panose="02020603050405020304" pitchFamily="18" charset="0"/>
              </a:rPr>
              <a:t>2</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请算出小区道路的宽度</a:t>
            </a:r>
            <a:r>
              <a:rPr lang="en-US" altLang="zh-CN" sz="1700" i="1" dirty="0">
                <a:solidFill>
                  <a:srgbClr val="000000"/>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p:txBody>
      </p:sp>
      <p:pic>
        <p:nvPicPr>
          <p:cNvPr id="3" name="19ZKSE89.EPS" descr="id:2147495831;FounderCES"/>
          <p:cNvPicPr/>
          <p:nvPr/>
        </p:nvPicPr>
        <p:blipFill>
          <a:blip r:embed="rId2" cstate="email"/>
          <a:stretch>
            <a:fillRect/>
          </a:stretch>
        </p:blipFill>
        <p:spPr>
          <a:xfrm>
            <a:off x="2053278" y="2870888"/>
            <a:ext cx="4540953" cy="1779812"/>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85750" y="968723"/>
            <a:ext cx="8572500" cy="3522503"/>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zh-CN" altLang="zh-CN" sz="1700" dirty="0">
                <a:solidFill>
                  <a:srgbClr val="FF00FF"/>
                </a:solidFill>
                <a:latin typeface="Times New Roman" panose="02020603050405020304" pitchFamily="18" charset="0"/>
                <a:cs typeface="Times New Roman" panose="02020603050405020304" pitchFamily="18" charset="0"/>
              </a:rPr>
              <a:t>解</a:t>
            </a:r>
            <a:r>
              <a:rPr lang="en-US" altLang="zh-CN" sz="1700" dirty="0">
                <a:solidFill>
                  <a:srgbClr val="FF00FF"/>
                </a:solidFill>
                <a:latin typeface="Times New Roman" panose="02020603050405020304" pitchFamily="18" charset="0"/>
                <a:cs typeface="Times New Roman" panose="02020603050405020304" pitchFamily="18" charset="0"/>
              </a:rPr>
              <a:t>:(  1  )</a:t>
            </a:r>
            <a:r>
              <a:rPr lang="zh-CN" altLang="zh-CN" sz="1700" dirty="0">
                <a:solidFill>
                  <a:srgbClr val="FF00FF"/>
                </a:solidFill>
                <a:latin typeface="Times New Roman" panose="02020603050405020304" pitchFamily="18" charset="0"/>
                <a:cs typeface="Times New Roman" panose="02020603050405020304" pitchFamily="18" charset="0"/>
              </a:rPr>
              <a:t>建筑区的面积是</a:t>
            </a:r>
            <a:r>
              <a:rPr lang="en-US" altLang="zh-CN" sz="1700" dirty="0">
                <a:solidFill>
                  <a:srgbClr val="FF00FF"/>
                </a:solidFill>
                <a:latin typeface="Times New Roman" panose="02020603050405020304" pitchFamily="18" charset="0"/>
                <a:cs typeface="Times New Roman" panose="02020603050405020304" pitchFamily="18" charset="0"/>
              </a:rPr>
              <a:t>400</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300</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  1</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36%  )</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76800 m</a:t>
            </a:r>
            <a:r>
              <a:rPr lang="en-US" altLang="zh-CN" sz="1700" baseline="30000" dirty="0">
                <a:solidFill>
                  <a:srgbClr val="FF00FF"/>
                </a:solidFill>
                <a:latin typeface="Times New Roman" panose="02020603050405020304" pitchFamily="18" charset="0"/>
                <a:cs typeface="Times New Roman" panose="02020603050405020304" pitchFamily="18" charset="0"/>
              </a:rPr>
              <a:t>2</a:t>
            </a:r>
            <a:r>
              <a:rPr lang="en-US" altLang="zh-CN" sz="1700" i="1" dirty="0">
                <a:solidFill>
                  <a:srgbClr val="FF00FF"/>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zh-CN" altLang="zh-CN" sz="1700" dirty="0">
                <a:solidFill>
                  <a:srgbClr val="FF00FF"/>
                </a:solidFill>
                <a:latin typeface="Times New Roman" panose="02020603050405020304" pitchFamily="18" charset="0"/>
                <a:cs typeface="Times New Roman" panose="02020603050405020304" pitchFamily="18" charset="0"/>
              </a:rPr>
              <a:t>设建筑区的长度为</a:t>
            </a:r>
            <a:r>
              <a:rPr lang="en-US" altLang="zh-CN" sz="1700" dirty="0">
                <a:solidFill>
                  <a:srgbClr val="FF00FF"/>
                </a:solidFill>
                <a:latin typeface="Times New Roman" panose="02020603050405020304" pitchFamily="18" charset="0"/>
                <a:cs typeface="Times New Roman" panose="02020603050405020304" pitchFamily="18" charset="0"/>
              </a:rPr>
              <a:t>4</a:t>
            </a:r>
            <a:r>
              <a:rPr lang="en-US" altLang="zh-CN" sz="1700" i="1" dirty="0">
                <a:solidFill>
                  <a:srgbClr val="FF00FF"/>
                </a:solidFill>
                <a:latin typeface="Times New Roman" panose="02020603050405020304" pitchFamily="18" charset="0"/>
                <a:cs typeface="Times New Roman" panose="02020603050405020304" pitchFamily="18" charset="0"/>
              </a:rPr>
              <a:t>x</a:t>
            </a:r>
            <a:r>
              <a:rPr lang="en-US" altLang="zh-CN" sz="1700" dirty="0">
                <a:solidFill>
                  <a:srgbClr val="FF00FF"/>
                </a:solidFill>
                <a:latin typeface="Times New Roman" panose="02020603050405020304" pitchFamily="18" charset="0"/>
                <a:cs typeface="Times New Roman" panose="02020603050405020304" pitchFamily="18" charset="0"/>
              </a:rPr>
              <a:t> m,</a:t>
            </a:r>
            <a:r>
              <a:rPr lang="zh-CN" altLang="zh-CN" sz="1700" dirty="0">
                <a:solidFill>
                  <a:srgbClr val="FF00FF"/>
                </a:solidFill>
                <a:latin typeface="Times New Roman" panose="02020603050405020304" pitchFamily="18" charset="0"/>
                <a:cs typeface="Times New Roman" panose="02020603050405020304" pitchFamily="18" charset="0"/>
              </a:rPr>
              <a:t>则宽为</a:t>
            </a:r>
            <a:r>
              <a:rPr lang="en-US" altLang="zh-CN" sz="1700" dirty="0">
                <a:solidFill>
                  <a:srgbClr val="FF00FF"/>
                </a:solidFill>
                <a:latin typeface="Times New Roman" panose="02020603050405020304" pitchFamily="18" charset="0"/>
                <a:cs typeface="Times New Roman" panose="02020603050405020304" pitchFamily="18" charset="0"/>
              </a:rPr>
              <a:t>3</a:t>
            </a:r>
            <a:r>
              <a:rPr lang="en-US" altLang="zh-CN" sz="1700" i="1" dirty="0">
                <a:solidFill>
                  <a:srgbClr val="FF00FF"/>
                </a:solidFill>
                <a:latin typeface="Times New Roman" panose="02020603050405020304" pitchFamily="18" charset="0"/>
                <a:cs typeface="Times New Roman" panose="02020603050405020304" pitchFamily="18" charset="0"/>
              </a:rPr>
              <a:t>x</a:t>
            </a:r>
            <a:r>
              <a:rPr lang="en-US" altLang="zh-CN" sz="1700" dirty="0">
                <a:solidFill>
                  <a:srgbClr val="FF00FF"/>
                </a:solidFill>
                <a:latin typeface="Times New Roman" panose="02020603050405020304" pitchFamily="18" charset="0"/>
                <a:cs typeface="Times New Roman" panose="02020603050405020304" pitchFamily="18" charset="0"/>
              </a:rPr>
              <a:t> m,</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zh-CN" altLang="zh-CN" sz="1700" dirty="0">
                <a:solidFill>
                  <a:srgbClr val="FF00FF"/>
                </a:solidFill>
                <a:latin typeface="Times New Roman" panose="02020603050405020304" pitchFamily="18" charset="0"/>
                <a:cs typeface="Times New Roman" panose="02020603050405020304" pitchFamily="18" charset="0"/>
              </a:rPr>
              <a:t>根据题意</a:t>
            </a:r>
            <a:r>
              <a:rPr lang="en-US" altLang="zh-CN" sz="1700" dirty="0">
                <a:solidFill>
                  <a:srgbClr val="FF00FF"/>
                </a:solidFill>
                <a:latin typeface="Times New Roman" panose="02020603050405020304" pitchFamily="18" charset="0"/>
                <a:cs typeface="Times New Roman" panose="02020603050405020304" pitchFamily="18" charset="0"/>
              </a:rPr>
              <a:t>,</a:t>
            </a:r>
            <a:r>
              <a:rPr lang="zh-CN" altLang="zh-CN" sz="1700" dirty="0">
                <a:solidFill>
                  <a:srgbClr val="FF00FF"/>
                </a:solidFill>
                <a:latin typeface="Times New Roman" panose="02020603050405020304" pitchFamily="18" charset="0"/>
                <a:cs typeface="Times New Roman" panose="02020603050405020304" pitchFamily="18" charset="0"/>
              </a:rPr>
              <a:t>得</a:t>
            </a:r>
            <a:r>
              <a:rPr lang="en-US" altLang="zh-CN" sz="1700" dirty="0">
                <a:solidFill>
                  <a:srgbClr val="FF00FF"/>
                </a:solidFill>
                <a:latin typeface="Times New Roman" panose="02020603050405020304" pitchFamily="18" charset="0"/>
                <a:cs typeface="Times New Roman" panose="02020603050405020304" pitchFamily="18" charset="0"/>
              </a:rPr>
              <a:t>4</a:t>
            </a:r>
            <a:r>
              <a:rPr lang="en-US" altLang="zh-CN" sz="1700" i="1" dirty="0">
                <a:solidFill>
                  <a:srgbClr val="FF00FF"/>
                </a:solidFill>
                <a:latin typeface="Times New Roman" panose="02020603050405020304" pitchFamily="18" charset="0"/>
                <a:cs typeface="Times New Roman" panose="02020603050405020304" pitchFamily="18" charset="0"/>
              </a:rPr>
              <a:t>x×</a:t>
            </a:r>
            <a:r>
              <a:rPr lang="en-US" altLang="zh-CN" sz="1700" dirty="0">
                <a:solidFill>
                  <a:srgbClr val="FF00FF"/>
                </a:solidFill>
                <a:latin typeface="Times New Roman" panose="02020603050405020304" pitchFamily="18" charset="0"/>
                <a:cs typeface="Times New Roman" panose="02020603050405020304" pitchFamily="18" charset="0"/>
              </a:rPr>
              <a:t>3</a:t>
            </a:r>
            <a:r>
              <a:rPr lang="en-US" altLang="zh-CN" sz="1700" i="1" dirty="0">
                <a:solidFill>
                  <a:srgbClr val="FF00FF"/>
                </a:solidFill>
                <a:latin typeface="Times New Roman" panose="02020603050405020304" pitchFamily="18" charset="0"/>
                <a:cs typeface="Times New Roman" panose="02020603050405020304" pitchFamily="18" charset="0"/>
              </a:rPr>
              <a:t>x=</a:t>
            </a:r>
            <a:r>
              <a:rPr lang="en-US" altLang="zh-CN" sz="1700" dirty="0">
                <a:solidFill>
                  <a:srgbClr val="FF00FF"/>
                </a:solidFill>
                <a:latin typeface="Times New Roman" panose="02020603050405020304" pitchFamily="18" charset="0"/>
                <a:cs typeface="Times New Roman" panose="02020603050405020304" pitchFamily="18" charset="0"/>
              </a:rPr>
              <a:t>76800,</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zh-CN" altLang="zh-CN" sz="1700" dirty="0">
                <a:solidFill>
                  <a:srgbClr val="FF00FF"/>
                </a:solidFill>
                <a:latin typeface="Times New Roman" panose="02020603050405020304" pitchFamily="18" charset="0"/>
                <a:cs typeface="Times New Roman" panose="02020603050405020304" pitchFamily="18" charset="0"/>
              </a:rPr>
              <a:t>解得</a:t>
            </a:r>
            <a:r>
              <a:rPr lang="en-US" altLang="zh-CN" sz="1700" i="1" dirty="0">
                <a:solidFill>
                  <a:srgbClr val="FF00FF"/>
                </a:solidFill>
                <a:latin typeface="Times New Roman" panose="02020603050405020304" pitchFamily="18" charset="0"/>
                <a:cs typeface="Times New Roman" panose="02020603050405020304" pitchFamily="18" charset="0"/>
              </a:rPr>
              <a:t>x</a:t>
            </a:r>
            <a:r>
              <a:rPr lang="en-US" altLang="zh-CN" sz="1700" baseline="-25000" dirty="0">
                <a:solidFill>
                  <a:srgbClr val="FF00FF"/>
                </a:solidFill>
                <a:latin typeface="Times New Roman" panose="02020603050405020304" pitchFamily="18" charset="0"/>
                <a:cs typeface="Times New Roman" panose="02020603050405020304" pitchFamily="18" charset="0"/>
              </a:rPr>
              <a:t>1</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80,</a:t>
            </a:r>
            <a:r>
              <a:rPr lang="en-US" altLang="zh-CN" sz="1700" i="1" dirty="0">
                <a:solidFill>
                  <a:srgbClr val="FF00FF"/>
                </a:solidFill>
                <a:latin typeface="Times New Roman" panose="02020603050405020304" pitchFamily="18" charset="0"/>
                <a:cs typeface="Times New Roman" panose="02020603050405020304" pitchFamily="18" charset="0"/>
              </a:rPr>
              <a:t>x</a:t>
            </a:r>
            <a:r>
              <a:rPr lang="en-US" altLang="zh-CN" sz="1700" baseline="-25000" dirty="0">
                <a:solidFill>
                  <a:srgbClr val="FF00FF"/>
                </a:solidFill>
                <a:latin typeface="Times New Roman" panose="02020603050405020304" pitchFamily="18" charset="0"/>
                <a:cs typeface="Times New Roman" panose="02020603050405020304" pitchFamily="18" charset="0"/>
              </a:rPr>
              <a:t>2</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80(  </a:t>
            </a:r>
            <a:r>
              <a:rPr lang="zh-CN" altLang="zh-CN" sz="1700" dirty="0">
                <a:solidFill>
                  <a:srgbClr val="FF00FF"/>
                </a:solidFill>
                <a:latin typeface="Times New Roman" panose="02020603050405020304" pitchFamily="18" charset="0"/>
                <a:cs typeface="Times New Roman" panose="02020603050405020304" pitchFamily="18" charset="0"/>
              </a:rPr>
              <a:t>不合题意</a:t>
            </a:r>
            <a:r>
              <a:rPr lang="en-US" altLang="zh-CN" sz="1700" dirty="0">
                <a:solidFill>
                  <a:srgbClr val="FF00FF"/>
                </a:solidFill>
                <a:latin typeface="Times New Roman" panose="02020603050405020304" pitchFamily="18" charset="0"/>
                <a:cs typeface="Times New Roman" panose="02020603050405020304" pitchFamily="18" charset="0"/>
              </a:rPr>
              <a:t>,</a:t>
            </a:r>
            <a:r>
              <a:rPr lang="zh-CN" altLang="zh-CN" sz="1700" dirty="0">
                <a:solidFill>
                  <a:srgbClr val="FF00FF"/>
                </a:solidFill>
                <a:latin typeface="Times New Roman" panose="02020603050405020304" pitchFamily="18" charset="0"/>
                <a:cs typeface="Times New Roman" panose="02020603050405020304" pitchFamily="18" charset="0"/>
              </a:rPr>
              <a:t>舍去</a:t>
            </a:r>
            <a:r>
              <a:rPr lang="en-US" altLang="zh-CN" sz="1700" dirty="0">
                <a:solidFill>
                  <a:srgbClr val="FF00FF"/>
                </a:solidFill>
                <a:latin typeface="Times New Roman" panose="02020603050405020304" pitchFamily="18" charset="0"/>
                <a:cs typeface="Times New Roman" panose="02020603050405020304" pitchFamily="18" charset="0"/>
              </a:rPr>
              <a:t>  )</a:t>
            </a:r>
            <a:r>
              <a:rPr lang="en-US" altLang="zh-CN" sz="1700" i="1" dirty="0">
                <a:solidFill>
                  <a:srgbClr val="FF00FF"/>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zh-CN" altLang="zh-CN" sz="1700" i="1" dirty="0">
                <a:solidFill>
                  <a:srgbClr val="FF00FF"/>
                </a:solidFill>
                <a:latin typeface="NEU-BZ-S92"/>
                <a:cs typeface="宋体" panose="02010600030101010101" pitchFamily="2" charset="-122"/>
              </a:rPr>
              <a:t>∴</a:t>
            </a:r>
            <a:r>
              <a:rPr lang="zh-CN" altLang="zh-CN" sz="1700" dirty="0">
                <a:solidFill>
                  <a:srgbClr val="FF00FF"/>
                </a:solidFill>
                <a:latin typeface="Times New Roman" panose="02020603050405020304" pitchFamily="18" charset="0"/>
                <a:cs typeface="Times New Roman" panose="02020603050405020304" pitchFamily="18" charset="0"/>
              </a:rPr>
              <a:t>东西两侧道宽</a:t>
            </a:r>
            <a:r>
              <a:rPr lang="en-US" altLang="zh-CN" sz="1700" dirty="0">
                <a:solidFill>
                  <a:srgbClr val="FF00FF"/>
                </a:solidFill>
                <a:latin typeface="Times New Roman" panose="02020603050405020304" pitchFamily="18" charset="0"/>
                <a:cs typeface="Times New Roman" panose="02020603050405020304" pitchFamily="18" charset="0"/>
              </a:rPr>
              <a:t>:(  400</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4</a:t>
            </a:r>
            <a:r>
              <a:rPr lang="en-US" altLang="zh-CN" sz="1700" i="1" dirty="0">
                <a:solidFill>
                  <a:srgbClr val="FF00FF"/>
                </a:solidFill>
                <a:latin typeface="Times New Roman" panose="02020603050405020304" pitchFamily="18" charset="0"/>
                <a:cs typeface="Times New Roman" panose="02020603050405020304" pitchFamily="18" charset="0"/>
              </a:rPr>
              <a:t>x</a:t>
            </a:r>
            <a:r>
              <a:rPr lang="en-US" altLang="zh-CN" sz="1700" dirty="0">
                <a:solidFill>
                  <a:srgbClr val="FF00FF"/>
                </a:solidFill>
                <a:latin typeface="Times New Roman" panose="02020603050405020304" pitchFamily="18" charset="0"/>
                <a:cs typeface="Times New Roman" panose="02020603050405020304" pitchFamily="18" charset="0"/>
              </a:rPr>
              <a:t>  )</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2</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40 m,</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zh-CN" altLang="zh-CN" sz="1700" dirty="0">
                <a:solidFill>
                  <a:srgbClr val="FF00FF"/>
                </a:solidFill>
                <a:latin typeface="Times New Roman" panose="02020603050405020304" pitchFamily="18" charset="0"/>
                <a:cs typeface="Times New Roman" panose="02020603050405020304" pitchFamily="18" charset="0"/>
              </a:rPr>
              <a:t>南北两侧道宽</a:t>
            </a:r>
            <a:r>
              <a:rPr lang="en-US" altLang="zh-CN" sz="1700" dirty="0">
                <a:solidFill>
                  <a:srgbClr val="FF00FF"/>
                </a:solidFill>
                <a:latin typeface="Times New Roman" panose="02020603050405020304" pitchFamily="18" charset="0"/>
                <a:cs typeface="Times New Roman" panose="02020603050405020304" pitchFamily="18" charset="0"/>
              </a:rPr>
              <a:t>:(  300</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3</a:t>
            </a:r>
            <a:r>
              <a:rPr lang="en-US" altLang="zh-CN" sz="1700" i="1" dirty="0">
                <a:solidFill>
                  <a:srgbClr val="FF00FF"/>
                </a:solidFill>
                <a:latin typeface="Times New Roman" panose="02020603050405020304" pitchFamily="18" charset="0"/>
                <a:cs typeface="Times New Roman" panose="02020603050405020304" pitchFamily="18" charset="0"/>
              </a:rPr>
              <a:t>x</a:t>
            </a:r>
            <a:r>
              <a:rPr lang="en-US" altLang="zh-CN" sz="1700" dirty="0">
                <a:solidFill>
                  <a:srgbClr val="FF00FF"/>
                </a:solidFill>
                <a:latin typeface="Times New Roman" panose="02020603050405020304" pitchFamily="18" charset="0"/>
                <a:cs typeface="Times New Roman" panose="02020603050405020304" pitchFamily="18" charset="0"/>
              </a:rPr>
              <a:t>  )</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2</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30 m</a:t>
            </a:r>
            <a:r>
              <a:rPr lang="en-US" altLang="zh-CN" sz="1700" i="1" dirty="0">
                <a:solidFill>
                  <a:srgbClr val="FF00FF"/>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zh-CN" altLang="zh-CN" sz="1700" dirty="0">
                <a:solidFill>
                  <a:srgbClr val="FF00FF"/>
                </a:solidFill>
                <a:latin typeface="Times New Roman" panose="02020603050405020304" pitchFamily="18" charset="0"/>
                <a:cs typeface="Times New Roman" panose="02020603050405020304" pitchFamily="18" charset="0"/>
              </a:rPr>
              <a:t>答</a:t>
            </a:r>
            <a:r>
              <a:rPr lang="en-US" altLang="zh-CN" sz="1700" dirty="0">
                <a:solidFill>
                  <a:srgbClr val="FF00FF"/>
                </a:solidFill>
                <a:latin typeface="Times New Roman" panose="02020603050405020304" pitchFamily="18" charset="0"/>
                <a:cs typeface="Times New Roman" panose="02020603050405020304" pitchFamily="18" charset="0"/>
              </a:rPr>
              <a:t>:</a:t>
            </a:r>
            <a:r>
              <a:rPr lang="zh-CN" altLang="zh-CN" sz="1700" dirty="0">
                <a:solidFill>
                  <a:srgbClr val="FF00FF"/>
                </a:solidFill>
                <a:latin typeface="Times New Roman" panose="02020603050405020304" pitchFamily="18" charset="0"/>
                <a:cs typeface="Times New Roman" panose="02020603050405020304" pitchFamily="18" charset="0"/>
              </a:rPr>
              <a:t>小区的东西两侧道宽为</a:t>
            </a:r>
            <a:r>
              <a:rPr lang="en-US" altLang="zh-CN" sz="1700" dirty="0">
                <a:solidFill>
                  <a:srgbClr val="FF00FF"/>
                </a:solidFill>
                <a:latin typeface="Times New Roman" panose="02020603050405020304" pitchFamily="18" charset="0"/>
                <a:cs typeface="Times New Roman" panose="02020603050405020304" pitchFamily="18" charset="0"/>
              </a:rPr>
              <a:t>40 m,</a:t>
            </a:r>
            <a:r>
              <a:rPr lang="zh-CN" altLang="zh-CN" sz="1700" dirty="0">
                <a:solidFill>
                  <a:srgbClr val="FF00FF"/>
                </a:solidFill>
                <a:latin typeface="Times New Roman" panose="02020603050405020304" pitchFamily="18" charset="0"/>
                <a:cs typeface="Times New Roman" panose="02020603050405020304" pitchFamily="18" charset="0"/>
              </a:rPr>
              <a:t>南北两侧道宽为</a:t>
            </a:r>
            <a:r>
              <a:rPr lang="en-US" altLang="zh-CN" sz="1700" dirty="0">
                <a:solidFill>
                  <a:srgbClr val="FF00FF"/>
                </a:solidFill>
                <a:latin typeface="Times New Roman" panose="02020603050405020304" pitchFamily="18" charset="0"/>
                <a:cs typeface="Times New Roman" panose="02020603050405020304" pitchFamily="18" charset="0"/>
              </a:rPr>
              <a:t>30 m</a:t>
            </a:r>
            <a:r>
              <a:rPr lang="en-US" altLang="zh-CN" sz="1700" i="1" dirty="0">
                <a:solidFill>
                  <a:srgbClr val="FF00FF"/>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FF00FF"/>
                </a:solidFill>
                <a:latin typeface="Times New Roman" panose="02020603050405020304" pitchFamily="18" charset="0"/>
                <a:cs typeface="Times New Roman" panose="02020603050405020304" pitchFamily="18" charset="0"/>
              </a:rPr>
              <a:t>(  2  )</a:t>
            </a:r>
            <a:r>
              <a:rPr lang="zh-CN" altLang="zh-CN" sz="1700" dirty="0">
                <a:solidFill>
                  <a:srgbClr val="FF00FF"/>
                </a:solidFill>
                <a:latin typeface="Times New Roman" panose="02020603050405020304" pitchFamily="18" charset="0"/>
                <a:cs typeface="Times New Roman" panose="02020603050405020304" pitchFamily="18" charset="0"/>
              </a:rPr>
              <a:t>设小区道路的宽为</a:t>
            </a:r>
            <a:r>
              <a:rPr lang="en-US" altLang="zh-CN" sz="1700" i="1" dirty="0">
                <a:solidFill>
                  <a:srgbClr val="FF00FF"/>
                </a:solidFill>
                <a:latin typeface="Times New Roman" panose="02020603050405020304" pitchFamily="18" charset="0"/>
                <a:cs typeface="Times New Roman" panose="02020603050405020304" pitchFamily="18" charset="0"/>
              </a:rPr>
              <a:t>y</a:t>
            </a:r>
            <a:r>
              <a:rPr lang="en-US" altLang="zh-CN" sz="1700" dirty="0">
                <a:solidFill>
                  <a:srgbClr val="FF00FF"/>
                </a:solidFill>
                <a:latin typeface="Times New Roman" panose="02020603050405020304" pitchFamily="18" charset="0"/>
                <a:cs typeface="Times New Roman" panose="02020603050405020304" pitchFamily="18" charset="0"/>
              </a:rPr>
              <a:t> m,</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zh-CN" altLang="zh-CN" sz="1700" dirty="0">
                <a:solidFill>
                  <a:srgbClr val="FF00FF"/>
                </a:solidFill>
                <a:latin typeface="Times New Roman" panose="02020603050405020304" pitchFamily="18" charset="0"/>
                <a:cs typeface="Times New Roman" panose="02020603050405020304" pitchFamily="18" charset="0"/>
              </a:rPr>
              <a:t>根据题意</a:t>
            </a:r>
            <a:r>
              <a:rPr lang="en-US" altLang="zh-CN" sz="1700" dirty="0">
                <a:solidFill>
                  <a:srgbClr val="FF00FF"/>
                </a:solidFill>
                <a:latin typeface="Times New Roman" panose="02020603050405020304" pitchFamily="18" charset="0"/>
                <a:cs typeface="Times New Roman" panose="02020603050405020304" pitchFamily="18" charset="0"/>
              </a:rPr>
              <a:t>,</a:t>
            </a:r>
            <a:r>
              <a:rPr lang="zh-CN" altLang="zh-CN" sz="1700" dirty="0">
                <a:solidFill>
                  <a:srgbClr val="FF00FF"/>
                </a:solidFill>
                <a:latin typeface="Times New Roman" panose="02020603050405020304" pitchFamily="18" charset="0"/>
                <a:cs typeface="Times New Roman" panose="02020603050405020304" pitchFamily="18" charset="0"/>
              </a:rPr>
              <a:t>得</a:t>
            </a:r>
            <a:r>
              <a:rPr lang="en-US" altLang="zh-CN" sz="1700" dirty="0">
                <a:solidFill>
                  <a:srgbClr val="FF00FF"/>
                </a:solidFill>
                <a:latin typeface="Times New Roman" panose="02020603050405020304" pitchFamily="18" charset="0"/>
                <a:cs typeface="Times New Roman" panose="02020603050405020304" pitchFamily="18" charset="0"/>
              </a:rPr>
              <a:t>(  30</a:t>
            </a:r>
            <a:r>
              <a:rPr lang="en-US" altLang="zh-CN" sz="1700" i="1" dirty="0">
                <a:solidFill>
                  <a:srgbClr val="FF00FF"/>
                </a:solidFill>
                <a:latin typeface="Times New Roman" panose="02020603050405020304" pitchFamily="18" charset="0"/>
                <a:cs typeface="Times New Roman" panose="02020603050405020304" pitchFamily="18" charset="0"/>
              </a:rPr>
              <a:t>-y</a:t>
            </a:r>
            <a:r>
              <a:rPr lang="en-US" altLang="zh-CN" sz="1700" dirty="0">
                <a:solidFill>
                  <a:srgbClr val="FF00FF"/>
                </a:solidFill>
                <a:latin typeface="Times New Roman" panose="02020603050405020304" pitchFamily="18" charset="0"/>
                <a:cs typeface="Times New Roman" panose="02020603050405020304" pitchFamily="18" charset="0"/>
              </a:rPr>
              <a:t>  )</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300</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2</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  40</a:t>
            </a:r>
            <a:r>
              <a:rPr lang="en-US" altLang="zh-CN" sz="1700" i="1" dirty="0">
                <a:solidFill>
                  <a:srgbClr val="FF00FF"/>
                </a:solidFill>
                <a:latin typeface="Times New Roman" panose="02020603050405020304" pitchFamily="18" charset="0"/>
                <a:cs typeface="Times New Roman" panose="02020603050405020304" pitchFamily="18" charset="0"/>
              </a:rPr>
              <a:t>-y</a:t>
            </a:r>
            <a:r>
              <a:rPr lang="en-US" altLang="zh-CN" sz="1700" dirty="0">
                <a:solidFill>
                  <a:srgbClr val="FF00FF"/>
                </a:solidFill>
                <a:latin typeface="Times New Roman" panose="02020603050405020304" pitchFamily="18" charset="0"/>
                <a:cs typeface="Times New Roman" panose="02020603050405020304" pitchFamily="18" charset="0"/>
              </a:rPr>
              <a:t>  )</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200</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18000,</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zh-CN" altLang="zh-CN" sz="1700" dirty="0">
                <a:solidFill>
                  <a:srgbClr val="FF00FF"/>
                </a:solidFill>
                <a:latin typeface="Times New Roman" panose="02020603050405020304" pitchFamily="18" charset="0"/>
                <a:cs typeface="Times New Roman" panose="02020603050405020304" pitchFamily="18" charset="0"/>
              </a:rPr>
              <a:t>解得</a:t>
            </a:r>
            <a:r>
              <a:rPr lang="en-US" altLang="zh-CN" sz="1700" i="1" dirty="0">
                <a:solidFill>
                  <a:srgbClr val="FF00FF"/>
                </a:solidFill>
                <a:latin typeface="Times New Roman" panose="02020603050405020304" pitchFamily="18" charset="0"/>
                <a:cs typeface="Times New Roman" panose="02020603050405020304" pitchFamily="18" charset="0"/>
              </a:rPr>
              <a:t>y=</a:t>
            </a:r>
            <a:r>
              <a:rPr lang="en-US" altLang="zh-CN" sz="1700" dirty="0">
                <a:solidFill>
                  <a:srgbClr val="FF00FF"/>
                </a:solidFill>
                <a:latin typeface="Times New Roman" panose="02020603050405020304" pitchFamily="18" charset="0"/>
                <a:cs typeface="Times New Roman" panose="02020603050405020304" pitchFamily="18" charset="0"/>
              </a:rPr>
              <a:t>10</a:t>
            </a:r>
            <a:r>
              <a:rPr lang="en-US" altLang="zh-CN" sz="1700" i="1" dirty="0">
                <a:solidFill>
                  <a:srgbClr val="FF00FF"/>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zh-CN" altLang="zh-CN" sz="1700" dirty="0">
                <a:solidFill>
                  <a:srgbClr val="FF00FF"/>
                </a:solidFill>
                <a:latin typeface="Times New Roman" panose="02020603050405020304" pitchFamily="18" charset="0"/>
                <a:cs typeface="Times New Roman" panose="02020603050405020304" pitchFamily="18" charset="0"/>
              </a:rPr>
              <a:t>答</a:t>
            </a:r>
            <a:r>
              <a:rPr lang="en-US" altLang="zh-CN" sz="1700" dirty="0">
                <a:solidFill>
                  <a:srgbClr val="FF00FF"/>
                </a:solidFill>
                <a:latin typeface="Times New Roman" panose="02020603050405020304" pitchFamily="18" charset="0"/>
                <a:cs typeface="Times New Roman" panose="02020603050405020304" pitchFamily="18" charset="0"/>
              </a:rPr>
              <a:t>:</a:t>
            </a:r>
            <a:r>
              <a:rPr lang="zh-CN" altLang="zh-CN" sz="1700" dirty="0">
                <a:solidFill>
                  <a:srgbClr val="FF00FF"/>
                </a:solidFill>
                <a:latin typeface="Times New Roman" panose="02020603050405020304" pitchFamily="18" charset="0"/>
                <a:cs typeface="Times New Roman" panose="02020603050405020304" pitchFamily="18" charset="0"/>
              </a:rPr>
              <a:t>小区道路的宽度是</a:t>
            </a:r>
            <a:r>
              <a:rPr lang="en-US" altLang="zh-CN" sz="1700" dirty="0">
                <a:solidFill>
                  <a:srgbClr val="FF00FF"/>
                </a:solidFill>
                <a:latin typeface="Times New Roman" panose="02020603050405020304" pitchFamily="18" charset="0"/>
                <a:cs typeface="Times New Roman" panose="02020603050405020304" pitchFamily="18" charset="0"/>
              </a:rPr>
              <a:t>10 m</a:t>
            </a:r>
            <a:r>
              <a:rPr lang="en-US" altLang="zh-CN" sz="1700" i="1" dirty="0">
                <a:solidFill>
                  <a:srgbClr val="FF00FF"/>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85750" y="936616"/>
            <a:ext cx="8572500" cy="697114"/>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10</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在一块长</a:t>
            </a:r>
            <a:r>
              <a:rPr lang="en-US" altLang="zh-CN" sz="1700" dirty="0">
                <a:solidFill>
                  <a:srgbClr val="000000"/>
                </a:solidFill>
                <a:latin typeface="Times New Roman" panose="02020603050405020304" pitchFamily="18" charset="0"/>
                <a:cs typeface="Times New Roman" panose="02020603050405020304" pitchFamily="18" charset="0"/>
              </a:rPr>
              <a:t>16 m,</a:t>
            </a:r>
            <a:r>
              <a:rPr lang="zh-CN" altLang="zh-CN" sz="1700" dirty="0">
                <a:solidFill>
                  <a:srgbClr val="000000"/>
                </a:solidFill>
                <a:latin typeface="Times New Roman" panose="02020603050405020304" pitchFamily="18" charset="0"/>
                <a:cs typeface="Times New Roman" panose="02020603050405020304" pitchFamily="18" charset="0"/>
              </a:rPr>
              <a:t>宽</a:t>
            </a:r>
            <a:r>
              <a:rPr lang="en-US" altLang="zh-CN" sz="1700" dirty="0">
                <a:solidFill>
                  <a:srgbClr val="000000"/>
                </a:solidFill>
                <a:latin typeface="Times New Roman" panose="02020603050405020304" pitchFamily="18" charset="0"/>
                <a:cs typeface="Times New Roman" panose="02020603050405020304" pitchFamily="18" charset="0"/>
              </a:rPr>
              <a:t>12 m</a:t>
            </a:r>
            <a:r>
              <a:rPr lang="zh-CN" altLang="zh-CN" sz="1700" dirty="0">
                <a:solidFill>
                  <a:srgbClr val="000000"/>
                </a:solidFill>
                <a:latin typeface="Times New Roman" panose="02020603050405020304" pitchFamily="18" charset="0"/>
                <a:cs typeface="Times New Roman" panose="02020603050405020304" pitchFamily="18" charset="0"/>
              </a:rPr>
              <a:t>的矩形荒地上</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要建造一个花园</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要求花园所占面积为荒地面积的一半</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图</a:t>
            </a:r>
            <a:r>
              <a:rPr lang="en-US" altLang="zh-CN" sz="1700" dirty="0">
                <a:solidFill>
                  <a:srgbClr val="000000"/>
                </a:solidFill>
                <a:latin typeface="Times New Roman" panose="02020603050405020304" pitchFamily="18" charset="0"/>
                <a:cs typeface="Times New Roman" panose="02020603050405020304" pitchFamily="18" charset="0"/>
              </a:rPr>
              <a:t>1</a:t>
            </a:r>
            <a:r>
              <a:rPr lang="zh-CN" altLang="zh-CN" sz="1700" dirty="0">
                <a:solidFill>
                  <a:srgbClr val="000000"/>
                </a:solidFill>
                <a:latin typeface="Times New Roman" panose="02020603050405020304" pitchFamily="18" charset="0"/>
                <a:cs typeface="Times New Roman" panose="02020603050405020304" pitchFamily="18" charset="0"/>
              </a:rPr>
              <a:t>、图</a:t>
            </a:r>
            <a:r>
              <a:rPr lang="en-US" altLang="zh-CN" sz="1700" dirty="0">
                <a:solidFill>
                  <a:srgbClr val="000000"/>
                </a:solidFill>
                <a:latin typeface="Times New Roman" panose="02020603050405020304" pitchFamily="18" charset="0"/>
                <a:cs typeface="Times New Roman" panose="02020603050405020304" pitchFamily="18" charset="0"/>
              </a:rPr>
              <a:t>2</a:t>
            </a:r>
            <a:r>
              <a:rPr lang="zh-CN" altLang="zh-CN" sz="1700" dirty="0">
                <a:solidFill>
                  <a:srgbClr val="000000"/>
                </a:solidFill>
                <a:latin typeface="Times New Roman" panose="02020603050405020304" pitchFamily="18" charset="0"/>
                <a:cs typeface="Times New Roman" panose="02020603050405020304" pitchFamily="18" charset="0"/>
              </a:rPr>
              <a:t>分别是小明和小颖的设计方案</a:t>
            </a:r>
            <a:r>
              <a:rPr lang="en-US" altLang="zh-CN" sz="1700" i="1" dirty="0">
                <a:solidFill>
                  <a:srgbClr val="000000"/>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p:txBody>
      </p:sp>
      <p:pic>
        <p:nvPicPr>
          <p:cNvPr id="3" name="18ZKSJ143.EPS" descr="id:2147495845;FounderCES"/>
          <p:cNvPicPr/>
          <p:nvPr/>
        </p:nvPicPr>
        <p:blipFill>
          <a:blip r:embed="rId2" cstate="email"/>
          <a:stretch>
            <a:fillRect/>
          </a:stretch>
        </p:blipFill>
        <p:spPr>
          <a:xfrm>
            <a:off x="2713883" y="1590882"/>
            <a:ext cx="3716234" cy="1937972"/>
          </a:xfrm>
          <a:prstGeom prst="rect">
            <a:avLst/>
          </a:prstGeom>
        </p:spPr>
      </p:pic>
      <p:sp>
        <p:nvSpPr>
          <p:cNvPr id="4" name="矩形 3"/>
          <p:cNvSpPr>
            <a:spLocks noChangeAspect="1"/>
          </p:cNvSpPr>
          <p:nvPr/>
        </p:nvSpPr>
        <p:spPr>
          <a:xfrm>
            <a:off x="285749" y="3822887"/>
            <a:ext cx="8572500" cy="1011046"/>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  1  )</a:t>
            </a:r>
            <a:r>
              <a:rPr lang="zh-CN" altLang="zh-CN" sz="1700" dirty="0">
                <a:solidFill>
                  <a:srgbClr val="000000"/>
                </a:solidFill>
                <a:latin typeface="Times New Roman" panose="02020603050405020304" pitchFamily="18" charset="0"/>
                <a:cs typeface="Times New Roman" panose="02020603050405020304" pitchFamily="18" charset="0"/>
              </a:rPr>
              <a:t>你认为小明的结果对吗</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请说明理由</a:t>
            </a:r>
            <a:r>
              <a:rPr lang="en-US" altLang="zh-CN" sz="1700" i="1" dirty="0">
                <a:solidFill>
                  <a:srgbClr val="000000"/>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  2  )</a:t>
            </a:r>
            <a:r>
              <a:rPr lang="zh-CN" altLang="zh-CN" sz="1700" dirty="0">
                <a:solidFill>
                  <a:srgbClr val="000000"/>
                </a:solidFill>
                <a:latin typeface="Times New Roman" panose="02020603050405020304" pitchFamily="18" charset="0"/>
                <a:cs typeface="Times New Roman" panose="02020603050405020304" pitchFamily="18" charset="0"/>
              </a:rPr>
              <a:t>请你帮助小颖求出图中的</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精确到</a:t>
            </a:r>
            <a:r>
              <a:rPr lang="en-US" altLang="zh-CN" sz="1700" dirty="0">
                <a:solidFill>
                  <a:srgbClr val="000000"/>
                </a:solidFill>
                <a:latin typeface="Times New Roman" panose="02020603050405020304" pitchFamily="18" charset="0"/>
                <a:cs typeface="Times New Roman" panose="02020603050405020304" pitchFamily="18" charset="0"/>
              </a:rPr>
              <a:t>0</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1 m  )</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  3  )</a:t>
            </a:r>
            <a:r>
              <a:rPr lang="zh-CN" altLang="zh-CN" sz="1700" dirty="0">
                <a:solidFill>
                  <a:srgbClr val="000000"/>
                </a:solidFill>
                <a:latin typeface="Times New Roman" panose="02020603050405020304" pitchFamily="18" charset="0"/>
                <a:cs typeface="Times New Roman" panose="02020603050405020304" pitchFamily="18" charset="0"/>
              </a:rPr>
              <a:t>你还有其他的设计方案吗</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请在下图中画出你的设计草图</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并加以说明</a:t>
            </a:r>
            <a:r>
              <a:rPr lang="en-US" altLang="zh-CN" sz="1700" i="1" dirty="0">
                <a:solidFill>
                  <a:srgbClr val="000000"/>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p:txBody>
      </p:sp>
      <p:pic>
        <p:nvPicPr>
          <p:cNvPr id="5" name="18ZKSJ144.EPS" descr="id:2147495852;FounderCES"/>
          <p:cNvPicPr/>
          <p:nvPr/>
        </p:nvPicPr>
        <p:blipFill>
          <a:blip r:embed="rId3" cstate="email"/>
          <a:stretch>
            <a:fillRect/>
          </a:stretch>
        </p:blipFill>
        <p:spPr>
          <a:xfrm>
            <a:off x="7019393" y="1884916"/>
            <a:ext cx="1252410" cy="1039559"/>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对象 1"/>
          <p:cNvGraphicFramePr>
            <a:graphicFrameLocks noChangeAspect="1"/>
          </p:cNvGraphicFramePr>
          <p:nvPr/>
        </p:nvGraphicFramePr>
        <p:xfrm>
          <a:off x="1376289" y="823411"/>
          <a:ext cx="6096000" cy="3496679"/>
        </p:xfrm>
        <a:graphic>
          <a:graphicData uri="http://schemas.openxmlformats.org/presentationml/2006/ole">
            <mc:AlternateContent xmlns:mc="http://schemas.openxmlformats.org/markup-compatibility/2006">
              <mc:Choice xmlns:v="urn:schemas-microsoft-com:vml" Requires="v">
                <p:oleObj spid="_x0000_s1033" name="Document" r:id="rId3" imgW="3865245" imgH="2200910" progId="Word.Document.12">
                  <p:embed/>
                </p:oleObj>
              </mc:Choice>
              <mc:Fallback>
                <p:oleObj name="Document" r:id="rId3" imgW="3865245" imgH="2200910" progId="Word.Document.12">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6289" y="823411"/>
                        <a:ext cx="6096000" cy="34966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 name="18ZKSJ145.EPS" descr="id:2147495859;FounderCES"/>
          <p:cNvPicPr/>
          <p:nvPr/>
        </p:nvPicPr>
        <p:blipFill>
          <a:blip r:embed="rId5" cstate="email"/>
          <a:stretch>
            <a:fillRect/>
          </a:stretch>
        </p:blipFill>
        <p:spPr>
          <a:xfrm>
            <a:off x="3888682" y="3773378"/>
            <a:ext cx="1071215" cy="109342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85750" y="960262"/>
            <a:ext cx="8572500" cy="1638910"/>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zh-CN" altLang="zh-CN" sz="1700" dirty="0">
                <a:solidFill>
                  <a:srgbClr val="FF00FF"/>
                </a:solidFill>
                <a:latin typeface="Arial" panose="020B0604020202020204" pitchFamily="34" charset="0"/>
                <a:ea typeface="黑体" panose="02010609060101010101" pitchFamily="2" charset="-122"/>
                <a:cs typeface="Times New Roman" panose="02020603050405020304" pitchFamily="18" charset="0"/>
              </a:rPr>
              <a:t>知识点</a:t>
            </a:r>
            <a:r>
              <a:rPr lang="zh-CN" altLang="zh-CN" sz="1700" i="1" dirty="0">
                <a:solidFill>
                  <a:srgbClr val="FF00FF"/>
                </a:solidFill>
                <a:latin typeface="Times New Roman" panose="02020603050405020304" pitchFamily="18" charset="0"/>
                <a:cs typeface="Times New Roman" panose="02020603050405020304" pitchFamily="18" charset="0"/>
              </a:rPr>
              <a:t>　</a:t>
            </a:r>
            <a:r>
              <a:rPr lang="zh-CN" altLang="zh-CN" sz="1700" dirty="0">
                <a:solidFill>
                  <a:srgbClr val="FF00FF"/>
                </a:solidFill>
                <a:latin typeface="NEU-BZ-S92"/>
                <a:ea typeface="Arial" panose="020B0604020202020204" pitchFamily="34" charset="0"/>
                <a:cs typeface="Times New Roman" panose="02020603050405020304" pitchFamily="18" charset="0"/>
              </a:rPr>
              <a:t> </a:t>
            </a:r>
            <a:r>
              <a:rPr lang="zh-CN" altLang="zh-CN" sz="1700" i="1" dirty="0">
                <a:solidFill>
                  <a:srgbClr val="FF00FF"/>
                </a:solidFill>
                <a:latin typeface="Times New Roman" panose="02020603050405020304" pitchFamily="18" charset="0"/>
                <a:cs typeface="Times New Roman" panose="02020603050405020304" pitchFamily="18" charset="0"/>
              </a:rPr>
              <a:t>　</a:t>
            </a:r>
            <a:r>
              <a:rPr lang="zh-CN" altLang="zh-CN" sz="1700" dirty="0">
                <a:solidFill>
                  <a:srgbClr val="FF00FF"/>
                </a:solidFill>
                <a:latin typeface="Arial" panose="020B0604020202020204" pitchFamily="34" charset="0"/>
                <a:ea typeface="黑体" panose="02010609060101010101" pitchFamily="2" charset="-122"/>
                <a:cs typeface="Times New Roman" panose="02020603050405020304" pitchFamily="18" charset="0"/>
              </a:rPr>
              <a:t>一元二次方程的应用</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1</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如图</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张大叔从市场上买回一块矩形铁皮</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他将此矩形铁皮的四个角各剪去一个边长为</a:t>
            </a:r>
            <a:r>
              <a:rPr lang="en-US" altLang="zh-CN" sz="1700" dirty="0">
                <a:solidFill>
                  <a:srgbClr val="000000"/>
                </a:solidFill>
                <a:latin typeface="Times New Roman" panose="02020603050405020304" pitchFamily="18" charset="0"/>
                <a:cs typeface="Times New Roman" panose="02020603050405020304" pitchFamily="18" charset="0"/>
              </a:rPr>
              <a:t>1 m</a:t>
            </a:r>
            <a:r>
              <a:rPr lang="zh-CN" altLang="zh-CN" sz="1700" dirty="0">
                <a:solidFill>
                  <a:srgbClr val="000000"/>
                </a:solidFill>
                <a:latin typeface="Times New Roman" panose="02020603050405020304" pitchFamily="18" charset="0"/>
                <a:cs typeface="Times New Roman" panose="02020603050405020304" pitchFamily="18" charset="0"/>
              </a:rPr>
              <a:t>的正方形后</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剩下的部分刚好能围成一个容积为</a:t>
            </a:r>
            <a:r>
              <a:rPr lang="en-US" altLang="zh-CN" sz="1700" dirty="0">
                <a:solidFill>
                  <a:srgbClr val="000000"/>
                </a:solidFill>
                <a:latin typeface="Times New Roman" panose="02020603050405020304" pitchFamily="18" charset="0"/>
                <a:cs typeface="Times New Roman" panose="02020603050405020304" pitchFamily="18" charset="0"/>
              </a:rPr>
              <a:t>15 m</a:t>
            </a:r>
            <a:r>
              <a:rPr lang="en-US" altLang="zh-CN" sz="1700" baseline="30000" dirty="0">
                <a:solidFill>
                  <a:srgbClr val="000000"/>
                </a:solidFill>
                <a:latin typeface="Times New Roman" panose="02020603050405020304" pitchFamily="18" charset="0"/>
                <a:cs typeface="Times New Roman" panose="02020603050405020304" pitchFamily="18" charset="0"/>
              </a:rPr>
              <a:t>3</a:t>
            </a:r>
            <a:r>
              <a:rPr lang="zh-CN" altLang="zh-CN" sz="1700" dirty="0">
                <a:solidFill>
                  <a:srgbClr val="000000"/>
                </a:solidFill>
                <a:latin typeface="Times New Roman" panose="02020603050405020304" pitchFamily="18" charset="0"/>
                <a:cs typeface="Times New Roman" panose="02020603050405020304" pitchFamily="18" charset="0"/>
              </a:rPr>
              <a:t>的无盖长方体箱子</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且此长方体箱子的底面长比宽多</a:t>
            </a:r>
            <a:r>
              <a:rPr lang="en-US" altLang="zh-CN" sz="1700" dirty="0">
                <a:solidFill>
                  <a:srgbClr val="000000"/>
                </a:solidFill>
                <a:latin typeface="Times New Roman" panose="02020603050405020304" pitchFamily="18" charset="0"/>
                <a:cs typeface="Times New Roman" panose="02020603050405020304" pitchFamily="18" charset="0"/>
              </a:rPr>
              <a:t>2 m,</a:t>
            </a:r>
            <a:r>
              <a:rPr lang="zh-CN" altLang="zh-CN" sz="1700" dirty="0">
                <a:solidFill>
                  <a:srgbClr val="000000"/>
                </a:solidFill>
                <a:latin typeface="Times New Roman" panose="02020603050405020304" pitchFamily="18" charset="0"/>
                <a:cs typeface="Times New Roman" panose="02020603050405020304" pitchFamily="18" charset="0"/>
              </a:rPr>
              <a:t>现已知购买这种铁皮每平方米需</a:t>
            </a:r>
            <a:r>
              <a:rPr lang="en-US" altLang="zh-CN" sz="1700" dirty="0">
                <a:solidFill>
                  <a:srgbClr val="000000"/>
                </a:solidFill>
                <a:latin typeface="Times New Roman" panose="02020603050405020304" pitchFamily="18" charset="0"/>
                <a:cs typeface="Times New Roman" panose="02020603050405020304" pitchFamily="18" charset="0"/>
              </a:rPr>
              <a:t>20</a:t>
            </a:r>
            <a:r>
              <a:rPr lang="zh-CN" altLang="zh-CN" sz="1700" dirty="0">
                <a:solidFill>
                  <a:srgbClr val="000000"/>
                </a:solidFill>
                <a:latin typeface="Times New Roman" panose="02020603050405020304" pitchFamily="18" charset="0"/>
                <a:cs typeface="Times New Roman" panose="02020603050405020304" pitchFamily="18" charset="0"/>
              </a:rPr>
              <a:t>元钱</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问张大叔购回这张矩形铁皮共花了</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dirty="0">
                <a:solidFill>
                  <a:srgbClr val="FF00FF"/>
                </a:solidFill>
                <a:latin typeface="Times New Roman" panose="02020603050405020304" pitchFamily="18" charset="0"/>
                <a:cs typeface="Times New Roman" panose="02020603050405020304" pitchFamily="18" charset="0"/>
              </a:rPr>
              <a:t>C</a:t>
            </a: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p:txBody>
      </p:sp>
      <p:pic>
        <p:nvPicPr>
          <p:cNvPr id="3" name="19ZKSE86.EPS" descr="id:2147495782;FounderCES"/>
          <p:cNvPicPr/>
          <p:nvPr/>
        </p:nvPicPr>
        <p:blipFill>
          <a:blip r:embed="rId2" cstate="email"/>
          <a:stretch>
            <a:fillRect/>
          </a:stretch>
        </p:blipFill>
        <p:spPr>
          <a:xfrm>
            <a:off x="2338040" y="2571750"/>
            <a:ext cx="3908016" cy="794162"/>
          </a:xfrm>
          <a:prstGeom prst="rect">
            <a:avLst/>
          </a:prstGeom>
        </p:spPr>
      </p:pic>
      <p:sp>
        <p:nvSpPr>
          <p:cNvPr id="4" name="矩形 3"/>
          <p:cNvSpPr>
            <a:spLocks noChangeAspect="1"/>
          </p:cNvSpPr>
          <p:nvPr/>
        </p:nvSpPr>
        <p:spPr>
          <a:xfrm>
            <a:off x="285750" y="3713737"/>
            <a:ext cx="8572500" cy="697114"/>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A.500</a:t>
            </a:r>
            <a:r>
              <a:rPr lang="zh-CN" altLang="zh-CN" sz="1700" dirty="0">
                <a:solidFill>
                  <a:srgbClr val="000000"/>
                </a:solidFill>
                <a:latin typeface="Times New Roman" panose="02020603050405020304" pitchFamily="18" charset="0"/>
                <a:cs typeface="Times New Roman" panose="02020603050405020304" pitchFamily="18" charset="0"/>
              </a:rPr>
              <a:t>元</a:t>
            </a:r>
            <a:r>
              <a:rPr lang="en-US" altLang="zh-CN" sz="1700" dirty="0">
                <a:solidFill>
                  <a:srgbClr val="000000"/>
                </a:solidFill>
                <a:latin typeface="Times New Roman" panose="02020603050405020304" pitchFamily="18" charset="0"/>
                <a:cs typeface="Times New Roman" panose="02020603050405020304" pitchFamily="18" charset="0"/>
              </a:rPr>
              <a:t>	B.600</a:t>
            </a:r>
            <a:r>
              <a:rPr lang="zh-CN" altLang="zh-CN" sz="1700" dirty="0">
                <a:solidFill>
                  <a:srgbClr val="000000"/>
                </a:solidFill>
                <a:latin typeface="Times New Roman" panose="02020603050405020304" pitchFamily="18" charset="0"/>
                <a:cs typeface="Times New Roman" panose="02020603050405020304" pitchFamily="18" charset="0"/>
              </a:rPr>
              <a:t>元</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C.700</a:t>
            </a:r>
            <a:r>
              <a:rPr lang="zh-CN" altLang="zh-CN" sz="1700" dirty="0">
                <a:solidFill>
                  <a:srgbClr val="000000"/>
                </a:solidFill>
                <a:latin typeface="Times New Roman" panose="02020603050405020304" pitchFamily="18" charset="0"/>
                <a:cs typeface="Times New Roman" panose="02020603050405020304" pitchFamily="18" charset="0"/>
              </a:rPr>
              <a:t>元</a:t>
            </a:r>
            <a:r>
              <a:rPr lang="en-US" altLang="zh-CN" sz="1700" dirty="0">
                <a:solidFill>
                  <a:srgbClr val="000000"/>
                </a:solidFill>
                <a:latin typeface="Times New Roman" panose="02020603050405020304" pitchFamily="18" charset="0"/>
                <a:cs typeface="Times New Roman" panose="02020603050405020304" pitchFamily="18" charset="0"/>
              </a:rPr>
              <a:t>	D.800</a:t>
            </a:r>
            <a:r>
              <a:rPr lang="zh-CN" altLang="zh-CN" sz="1700" dirty="0">
                <a:solidFill>
                  <a:srgbClr val="000000"/>
                </a:solidFill>
                <a:latin typeface="Times New Roman" panose="02020603050405020304" pitchFamily="18" charset="0"/>
                <a:cs typeface="Times New Roman" panose="02020603050405020304" pitchFamily="18" charset="0"/>
              </a:rPr>
              <a:t>元</a:t>
            </a:r>
            <a:endParaRPr lang="zh-CN" altLang="zh-CN" sz="1700" dirty="0">
              <a:solidFill>
                <a:srgbClr val="000000"/>
              </a:solidFill>
              <a:latin typeface="NEU-BZ-S92"/>
              <a:ea typeface="方正书宋_GBK"/>
              <a:cs typeface="Times New Roman" panose="02020603050405020304" pitchFamily="18" charset="0"/>
            </a:endParaRPr>
          </a:p>
        </p:txBody>
      </p:sp>
      <p:sp>
        <p:nvSpPr>
          <p:cNvPr id="5" name="矩形 4"/>
          <p:cNvSpPr/>
          <p:nvPr/>
        </p:nvSpPr>
        <p:spPr>
          <a:xfrm>
            <a:off x="8492931" y="1948106"/>
            <a:ext cx="233387" cy="275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85750" y="953078"/>
            <a:ext cx="8572500" cy="1011046"/>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2</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在</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两学一做</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活动中</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某社区居民在一幅长</a:t>
            </a:r>
            <a:r>
              <a:rPr lang="en-US" altLang="zh-CN" sz="1700" dirty="0">
                <a:solidFill>
                  <a:srgbClr val="000000"/>
                </a:solidFill>
                <a:latin typeface="Times New Roman" panose="02020603050405020304" pitchFamily="18" charset="0"/>
                <a:cs typeface="Times New Roman" panose="02020603050405020304" pitchFamily="18" charset="0"/>
              </a:rPr>
              <a:t>90 cm,</a:t>
            </a:r>
            <a:r>
              <a:rPr lang="zh-CN" altLang="zh-CN" sz="1700" dirty="0">
                <a:solidFill>
                  <a:srgbClr val="000000"/>
                </a:solidFill>
                <a:latin typeface="Times New Roman" panose="02020603050405020304" pitchFamily="18" charset="0"/>
                <a:cs typeface="Times New Roman" panose="02020603050405020304" pitchFamily="18" charset="0"/>
              </a:rPr>
              <a:t>宽</a:t>
            </a:r>
            <a:r>
              <a:rPr lang="en-US" altLang="zh-CN" sz="1700" dirty="0">
                <a:solidFill>
                  <a:srgbClr val="000000"/>
                </a:solidFill>
                <a:latin typeface="Times New Roman" panose="02020603050405020304" pitchFamily="18" charset="0"/>
                <a:cs typeface="Times New Roman" panose="02020603050405020304" pitchFamily="18" charset="0"/>
              </a:rPr>
              <a:t>40 cm</a:t>
            </a:r>
            <a:r>
              <a:rPr lang="zh-CN" altLang="zh-CN" sz="1700" dirty="0">
                <a:solidFill>
                  <a:srgbClr val="000000"/>
                </a:solidFill>
                <a:latin typeface="Times New Roman" panose="02020603050405020304" pitchFamily="18" charset="0"/>
                <a:cs typeface="Times New Roman" panose="02020603050405020304" pitchFamily="18" charset="0"/>
              </a:rPr>
              <a:t>的矩形形状的宣传画的四周加上宽度相同的边框</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制成一幅挂图</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如图</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如果宣传画的面积占这个挂图面积的</a:t>
            </a:r>
            <a:r>
              <a:rPr lang="en-US" altLang="zh-CN" sz="1700" dirty="0">
                <a:solidFill>
                  <a:srgbClr val="000000"/>
                </a:solidFill>
                <a:latin typeface="Times New Roman" panose="02020603050405020304" pitchFamily="18" charset="0"/>
                <a:cs typeface="Times New Roman" panose="02020603050405020304" pitchFamily="18" charset="0"/>
              </a:rPr>
              <a:t>72%,</a:t>
            </a:r>
            <a:r>
              <a:rPr lang="zh-CN" altLang="zh-CN" sz="1700" dirty="0">
                <a:solidFill>
                  <a:srgbClr val="000000"/>
                </a:solidFill>
                <a:latin typeface="Times New Roman" panose="02020603050405020304" pitchFamily="18" charset="0"/>
                <a:cs typeface="Times New Roman" panose="02020603050405020304" pitchFamily="18" charset="0"/>
              </a:rPr>
              <a:t>所加边框的宽度为</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dirty="0">
                <a:solidFill>
                  <a:srgbClr val="000000"/>
                </a:solidFill>
                <a:latin typeface="Times New Roman" panose="02020603050405020304" pitchFamily="18" charset="0"/>
                <a:cs typeface="Times New Roman" panose="02020603050405020304" pitchFamily="18" charset="0"/>
              </a:rPr>
              <a:t> cm,</a:t>
            </a:r>
            <a:r>
              <a:rPr lang="zh-CN" altLang="zh-CN" sz="1700" dirty="0">
                <a:solidFill>
                  <a:srgbClr val="000000"/>
                </a:solidFill>
                <a:latin typeface="Times New Roman" panose="02020603050405020304" pitchFamily="18" charset="0"/>
                <a:cs typeface="Times New Roman" panose="02020603050405020304" pitchFamily="18" charset="0"/>
              </a:rPr>
              <a:t>则根据题意列出的方程是</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dirty="0">
                <a:solidFill>
                  <a:srgbClr val="FF00FF"/>
                </a:solidFill>
                <a:latin typeface="Times New Roman" panose="02020603050405020304" pitchFamily="18" charset="0"/>
                <a:cs typeface="Times New Roman" panose="02020603050405020304" pitchFamily="18" charset="0"/>
              </a:rPr>
              <a:t>C</a:t>
            </a: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p:txBody>
      </p:sp>
      <p:pic>
        <p:nvPicPr>
          <p:cNvPr id="3" name="18ZKSJ134.EPS" descr="id:2147495789;FounderCES"/>
          <p:cNvPicPr/>
          <p:nvPr/>
        </p:nvPicPr>
        <p:blipFill>
          <a:blip r:embed="rId2" cstate="email"/>
          <a:stretch>
            <a:fillRect/>
          </a:stretch>
        </p:blipFill>
        <p:spPr>
          <a:xfrm>
            <a:off x="3006034" y="2144728"/>
            <a:ext cx="2142741" cy="1253780"/>
          </a:xfrm>
          <a:prstGeom prst="rect">
            <a:avLst/>
          </a:prstGeom>
        </p:spPr>
      </p:pic>
      <p:sp>
        <p:nvSpPr>
          <p:cNvPr id="4" name="矩形 3"/>
          <p:cNvSpPr>
            <a:spLocks noChangeAspect="1"/>
          </p:cNvSpPr>
          <p:nvPr/>
        </p:nvSpPr>
        <p:spPr>
          <a:xfrm>
            <a:off x="190793" y="3631194"/>
            <a:ext cx="8572500" cy="1324978"/>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A</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  90</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dirty="0">
                <a:solidFill>
                  <a:srgbClr val="000000"/>
                </a:solidFill>
                <a:latin typeface="Times New Roman" panose="02020603050405020304" pitchFamily="18" charset="0"/>
                <a:cs typeface="Times New Roman" panose="02020603050405020304" pitchFamily="18" charset="0"/>
              </a:rPr>
              <a:t>  )(  40</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90</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40</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72%</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B</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  90</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2</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dirty="0">
                <a:solidFill>
                  <a:srgbClr val="000000"/>
                </a:solidFill>
                <a:latin typeface="Times New Roman" panose="02020603050405020304" pitchFamily="18" charset="0"/>
                <a:cs typeface="Times New Roman" panose="02020603050405020304" pitchFamily="18" charset="0"/>
              </a:rPr>
              <a:t>  )(  40</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2</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90</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40</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72%</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C</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  90</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2</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dirty="0">
                <a:solidFill>
                  <a:srgbClr val="000000"/>
                </a:solidFill>
                <a:latin typeface="Times New Roman" panose="02020603050405020304" pitchFamily="18" charset="0"/>
                <a:cs typeface="Times New Roman" panose="02020603050405020304" pitchFamily="18" charset="0"/>
              </a:rPr>
              <a:t>  )(  40</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2</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72%</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90</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40</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D</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  90</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dirty="0">
                <a:solidFill>
                  <a:srgbClr val="000000"/>
                </a:solidFill>
                <a:latin typeface="Times New Roman" panose="02020603050405020304" pitchFamily="18" charset="0"/>
                <a:cs typeface="Times New Roman" panose="02020603050405020304" pitchFamily="18" charset="0"/>
              </a:rPr>
              <a:t>  )(  40</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72%</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90</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40</a:t>
            </a:r>
            <a:endParaRPr lang="zh-CN" altLang="zh-CN" sz="1700" dirty="0">
              <a:solidFill>
                <a:srgbClr val="000000"/>
              </a:solidFill>
              <a:latin typeface="NEU-BZ-S92"/>
              <a:ea typeface="方正书宋_GBK"/>
              <a:cs typeface="Times New Roman" panose="02020603050405020304" pitchFamily="18" charset="0"/>
            </a:endParaRPr>
          </a:p>
        </p:txBody>
      </p:sp>
      <p:sp>
        <p:nvSpPr>
          <p:cNvPr id="5" name="矩形 4"/>
          <p:cNvSpPr/>
          <p:nvPr/>
        </p:nvSpPr>
        <p:spPr>
          <a:xfrm>
            <a:off x="3844018" y="1614656"/>
            <a:ext cx="233387" cy="275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85750" y="1052674"/>
            <a:ext cx="8572500" cy="697114"/>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3</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如图</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已知邻边不等的矩形花圃</a:t>
            </a:r>
            <a:r>
              <a:rPr lang="en-US" altLang="zh-CN" sz="1700" i="1" dirty="0">
                <a:solidFill>
                  <a:srgbClr val="000000"/>
                </a:solidFill>
                <a:latin typeface="Times New Roman" panose="02020603050405020304" pitchFamily="18" charset="0"/>
                <a:cs typeface="Times New Roman" panose="02020603050405020304" pitchFamily="18" charset="0"/>
              </a:rPr>
              <a:t>ABCD</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它的一边</a:t>
            </a:r>
            <a:r>
              <a:rPr lang="en-US" altLang="zh-CN" sz="1700" i="1" dirty="0">
                <a:solidFill>
                  <a:srgbClr val="000000"/>
                </a:solidFill>
                <a:latin typeface="Times New Roman" panose="02020603050405020304" pitchFamily="18" charset="0"/>
                <a:cs typeface="Times New Roman" panose="02020603050405020304" pitchFamily="18" charset="0"/>
              </a:rPr>
              <a:t>AD</a:t>
            </a:r>
            <a:r>
              <a:rPr lang="zh-CN" altLang="zh-CN" sz="1700" dirty="0">
                <a:solidFill>
                  <a:srgbClr val="000000"/>
                </a:solidFill>
                <a:latin typeface="Times New Roman" panose="02020603050405020304" pitchFamily="18" charset="0"/>
                <a:cs typeface="Times New Roman" panose="02020603050405020304" pitchFamily="18" charset="0"/>
              </a:rPr>
              <a:t>利用已有的围墙</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另外三边所围的栅栏的总长度是</a:t>
            </a:r>
            <a:r>
              <a:rPr lang="en-US" altLang="zh-CN" sz="1700" dirty="0">
                <a:solidFill>
                  <a:srgbClr val="000000"/>
                </a:solidFill>
                <a:latin typeface="Times New Roman" panose="02020603050405020304" pitchFamily="18" charset="0"/>
                <a:cs typeface="Times New Roman" panose="02020603050405020304" pitchFamily="18" charset="0"/>
              </a:rPr>
              <a:t>6 m</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若矩形的面积为</a:t>
            </a:r>
            <a:r>
              <a:rPr lang="en-US" altLang="zh-CN" sz="1700" dirty="0">
                <a:solidFill>
                  <a:srgbClr val="000000"/>
                </a:solidFill>
                <a:latin typeface="Times New Roman" panose="02020603050405020304" pitchFamily="18" charset="0"/>
                <a:cs typeface="Times New Roman" panose="02020603050405020304" pitchFamily="18" charset="0"/>
              </a:rPr>
              <a:t>4 m</a:t>
            </a:r>
            <a:r>
              <a:rPr lang="en-US" altLang="zh-CN" sz="1700" baseline="30000" dirty="0">
                <a:solidFill>
                  <a:srgbClr val="000000"/>
                </a:solidFill>
                <a:latin typeface="Times New Roman" panose="02020603050405020304" pitchFamily="18" charset="0"/>
                <a:cs typeface="Times New Roman" panose="02020603050405020304" pitchFamily="18" charset="0"/>
              </a:rPr>
              <a:t>2</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请你计算</a:t>
            </a:r>
            <a:r>
              <a:rPr lang="en-US" altLang="zh-CN" sz="1700" i="1" dirty="0">
                <a:solidFill>
                  <a:srgbClr val="000000"/>
                </a:solidFill>
                <a:latin typeface="Times New Roman" panose="02020603050405020304" pitchFamily="18" charset="0"/>
                <a:cs typeface="Times New Roman" panose="02020603050405020304" pitchFamily="18" charset="0"/>
              </a:rPr>
              <a:t>AB</a:t>
            </a:r>
            <a:r>
              <a:rPr lang="zh-CN" altLang="zh-CN" sz="1700" dirty="0">
                <a:solidFill>
                  <a:srgbClr val="000000"/>
                </a:solidFill>
                <a:latin typeface="Times New Roman" panose="02020603050405020304" pitchFamily="18" charset="0"/>
                <a:cs typeface="Times New Roman" panose="02020603050405020304" pitchFamily="18" charset="0"/>
              </a:rPr>
              <a:t>的长度</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可利用的围墙长度足够长</a:t>
            </a: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p:txBody>
      </p:sp>
      <p:pic>
        <p:nvPicPr>
          <p:cNvPr id="3" name="19ZKSE87.EPS" descr="id:2147495796;FounderCES"/>
          <p:cNvPicPr/>
          <p:nvPr/>
        </p:nvPicPr>
        <p:blipFill>
          <a:blip r:embed="rId3" cstate="email"/>
          <a:stretch>
            <a:fillRect/>
          </a:stretch>
        </p:blipFill>
        <p:spPr>
          <a:xfrm>
            <a:off x="2508885" y="1775644"/>
            <a:ext cx="2977515" cy="1222725"/>
          </a:xfrm>
          <a:prstGeom prst="rect">
            <a:avLst/>
          </a:prstGeom>
        </p:spPr>
      </p:pic>
      <p:sp>
        <p:nvSpPr>
          <p:cNvPr id="4" name="矩形 3"/>
          <p:cNvSpPr>
            <a:spLocks noChangeAspect="1"/>
          </p:cNvSpPr>
          <p:nvPr/>
        </p:nvSpPr>
        <p:spPr>
          <a:xfrm>
            <a:off x="285750" y="3436562"/>
            <a:ext cx="8572500" cy="1324978"/>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zh-CN" altLang="zh-CN" sz="1700" dirty="0">
                <a:solidFill>
                  <a:srgbClr val="FF00FF"/>
                </a:solidFill>
                <a:latin typeface="Times New Roman" panose="02020603050405020304" pitchFamily="18" charset="0"/>
                <a:cs typeface="Times New Roman" panose="02020603050405020304" pitchFamily="18" charset="0"/>
              </a:rPr>
              <a:t>解</a:t>
            </a:r>
            <a:r>
              <a:rPr lang="en-US" altLang="zh-CN" sz="1700" dirty="0">
                <a:solidFill>
                  <a:srgbClr val="FF00FF"/>
                </a:solidFill>
                <a:latin typeface="Times New Roman" panose="02020603050405020304" pitchFamily="18" charset="0"/>
                <a:cs typeface="Times New Roman" panose="02020603050405020304" pitchFamily="18" charset="0"/>
              </a:rPr>
              <a:t>:</a:t>
            </a:r>
            <a:r>
              <a:rPr lang="zh-CN" altLang="zh-CN" sz="1700" dirty="0">
                <a:solidFill>
                  <a:srgbClr val="FF00FF"/>
                </a:solidFill>
                <a:latin typeface="Times New Roman" panose="02020603050405020304" pitchFamily="18" charset="0"/>
                <a:cs typeface="Times New Roman" panose="02020603050405020304" pitchFamily="18" charset="0"/>
              </a:rPr>
              <a:t>设</a:t>
            </a:r>
            <a:r>
              <a:rPr lang="en-US" altLang="zh-CN" sz="1700" i="1" dirty="0">
                <a:solidFill>
                  <a:srgbClr val="FF00FF"/>
                </a:solidFill>
                <a:latin typeface="Times New Roman" panose="02020603050405020304" pitchFamily="18" charset="0"/>
                <a:cs typeface="Times New Roman" panose="02020603050405020304" pitchFamily="18" charset="0"/>
              </a:rPr>
              <a:t>AB=x</a:t>
            </a:r>
            <a:r>
              <a:rPr lang="en-US" altLang="zh-CN" sz="1700" dirty="0">
                <a:solidFill>
                  <a:srgbClr val="FF00FF"/>
                </a:solidFill>
                <a:latin typeface="Times New Roman" panose="02020603050405020304" pitchFamily="18" charset="0"/>
                <a:cs typeface="Times New Roman" panose="02020603050405020304" pitchFamily="18" charset="0"/>
              </a:rPr>
              <a:t> m,</a:t>
            </a:r>
            <a:r>
              <a:rPr lang="zh-CN" altLang="zh-CN" sz="1700" dirty="0">
                <a:solidFill>
                  <a:srgbClr val="FF00FF"/>
                </a:solidFill>
                <a:latin typeface="Times New Roman" panose="02020603050405020304" pitchFamily="18" charset="0"/>
                <a:cs typeface="Times New Roman" panose="02020603050405020304" pitchFamily="18" charset="0"/>
              </a:rPr>
              <a:t>则</a:t>
            </a:r>
            <a:r>
              <a:rPr lang="en-US" altLang="zh-CN" sz="1700" i="1" dirty="0">
                <a:solidFill>
                  <a:srgbClr val="FF00FF"/>
                </a:solidFill>
                <a:latin typeface="Times New Roman" panose="02020603050405020304" pitchFamily="18" charset="0"/>
                <a:cs typeface="Times New Roman" panose="02020603050405020304" pitchFamily="18" charset="0"/>
              </a:rPr>
              <a:t>BC=</a:t>
            </a:r>
            <a:r>
              <a:rPr lang="en-US" altLang="zh-CN" sz="1700" dirty="0">
                <a:solidFill>
                  <a:srgbClr val="FF00FF"/>
                </a:solidFill>
                <a:latin typeface="Times New Roman" panose="02020603050405020304" pitchFamily="18" charset="0"/>
                <a:cs typeface="Times New Roman" panose="02020603050405020304" pitchFamily="18" charset="0"/>
              </a:rPr>
              <a:t>(  6</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2</a:t>
            </a:r>
            <a:r>
              <a:rPr lang="en-US" altLang="zh-CN" sz="1700" i="1" dirty="0">
                <a:solidFill>
                  <a:srgbClr val="FF00FF"/>
                </a:solidFill>
                <a:latin typeface="Times New Roman" panose="02020603050405020304" pitchFamily="18" charset="0"/>
                <a:cs typeface="Times New Roman" panose="02020603050405020304" pitchFamily="18" charset="0"/>
              </a:rPr>
              <a:t>x</a:t>
            </a:r>
            <a:r>
              <a:rPr lang="en-US" altLang="zh-CN" sz="1700" dirty="0">
                <a:solidFill>
                  <a:srgbClr val="FF00FF"/>
                </a:solidFill>
                <a:latin typeface="Times New Roman" panose="02020603050405020304" pitchFamily="18" charset="0"/>
                <a:cs typeface="Times New Roman" panose="02020603050405020304" pitchFamily="18" charset="0"/>
              </a:rPr>
              <a:t>  ) m</a:t>
            </a:r>
            <a:r>
              <a:rPr lang="en-US" altLang="zh-CN" sz="1700" i="1" dirty="0">
                <a:solidFill>
                  <a:srgbClr val="FF00FF"/>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zh-CN" altLang="zh-CN" sz="1700" dirty="0">
                <a:solidFill>
                  <a:srgbClr val="FF00FF"/>
                </a:solidFill>
                <a:latin typeface="Times New Roman" panose="02020603050405020304" pitchFamily="18" charset="0"/>
                <a:cs typeface="Times New Roman" panose="02020603050405020304" pitchFamily="18" charset="0"/>
              </a:rPr>
              <a:t>根据题意</a:t>
            </a:r>
            <a:r>
              <a:rPr lang="en-US" altLang="zh-CN" sz="1700" dirty="0">
                <a:solidFill>
                  <a:srgbClr val="FF00FF"/>
                </a:solidFill>
                <a:latin typeface="Times New Roman" panose="02020603050405020304" pitchFamily="18" charset="0"/>
                <a:cs typeface="Times New Roman" panose="02020603050405020304" pitchFamily="18" charset="0"/>
              </a:rPr>
              <a:t>,</a:t>
            </a:r>
            <a:r>
              <a:rPr lang="zh-CN" altLang="zh-CN" sz="1700" dirty="0">
                <a:solidFill>
                  <a:srgbClr val="FF00FF"/>
                </a:solidFill>
                <a:latin typeface="Times New Roman" panose="02020603050405020304" pitchFamily="18" charset="0"/>
                <a:cs typeface="Times New Roman" panose="02020603050405020304" pitchFamily="18" charset="0"/>
              </a:rPr>
              <a:t>得</a:t>
            </a:r>
            <a:r>
              <a:rPr lang="en-US" altLang="zh-CN" sz="1700" i="1" dirty="0">
                <a:solidFill>
                  <a:srgbClr val="FF00FF"/>
                </a:solidFill>
                <a:latin typeface="Times New Roman" panose="02020603050405020304" pitchFamily="18" charset="0"/>
                <a:cs typeface="Times New Roman" panose="02020603050405020304" pitchFamily="18" charset="0"/>
              </a:rPr>
              <a:t>x</a:t>
            </a:r>
            <a:r>
              <a:rPr lang="en-US" altLang="zh-CN" sz="1700" dirty="0">
                <a:solidFill>
                  <a:srgbClr val="FF00FF"/>
                </a:solidFill>
                <a:latin typeface="Times New Roman" panose="02020603050405020304" pitchFamily="18" charset="0"/>
                <a:cs typeface="Times New Roman" panose="02020603050405020304" pitchFamily="18" charset="0"/>
              </a:rPr>
              <a:t>(  6</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2</a:t>
            </a:r>
            <a:r>
              <a:rPr lang="en-US" altLang="zh-CN" sz="1700" i="1" dirty="0">
                <a:solidFill>
                  <a:srgbClr val="FF00FF"/>
                </a:solidFill>
                <a:latin typeface="Times New Roman" panose="02020603050405020304" pitchFamily="18" charset="0"/>
                <a:cs typeface="Times New Roman" panose="02020603050405020304" pitchFamily="18" charset="0"/>
              </a:rPr>
              <a:t>x</a:t>
            </a:r>
            <a:r>
              <a:rPr lang="en-US" altLang="zh-CN" sz="1700" dirty="0">
                <a:solidFill>
                  <a:srgbClr val="FF00FF"/>
                </a:solidFill>
                <a:latin typeface="Times New Roman" panose="02020603050405020304" pitchFamily="18" charset="0"/>
                <a:cs typeface="Times New Roman" panose="02020603050405020304" pitchFamily="18" charset="0"/>
              </a:rPr>
              <a:t>  )</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4,</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zh-CN" altLang="zh-CN" sz="1700" dirty="0">
                <a:solidFill>
                  <a:srgbClr val="FF00FF"/>
                </a:solidFill>
                <a:latin typeface="Times New Roman" panose="02020603050405020304" pitchFamily="18" charset="0"/>
                <a:cs typeface="Times New Roman" panose="02020603050405020304" pitchFamily="18" charset="0"/>
              </a:rPr>
              <a:t>解得</a:t>
            </a:r>
            <a:r>
              <a:rPr lang="en-US" altLang="zh-CN" sz="1700" i="1" dirty="0">
                <a:solidFill>
                  <a:srgbClr val="FF00FF"/>
                </a:solidFill>
                <a:latin typeface="Times New Roman" panose="02020603050405020304" pitchFamily="18" charset="0"/>
                <a:cs typeface="Times New Roman" panose="02020603050405020304" pitchFamily="18" charset="0"/>
              </a:rPr>
              <a:t>x</a:t>
            </a:r>
            <a:r>
              <a:rPr lang="en-US" altLang="zh-CN" sz="1700" baseline="-25000" dirty="0">
                <a:solidFill>
                  <a:srgbClr val="FF00FF"/>
                </a:solidFill>
                <a:latin typeface="Times New Roman" panose="02020603050405020304" pitchFamily="18" charset="0"/>
                <a:cs typeface="Times New Roman" panose="02020603050405020304" pitchFamily="18" charset="0"/>
              </a:rPr>
              <a:t>1</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1,</a:t>
            </a:r>
            <a:r>
              <a:rPr lang="en-US" altLang="zh-CN" sz="1700" i="1" dirty="0">
                <a:solidFill>
                  <a:srgbClr val="FF00FF"/>
                </a:solidFill>
                <a:latin typeface="Times New Roman" panose="02020603050405020304" pitchFamily="18" charset="0"/>
                <a:cs typeface="Times New Roman" panose="02020603050405020304" pitchFamily="18" charset="0"/>
              </a:rPr>
              <a:t>x</a:t>
            </a:r>
            <a:r>
              <a:rPr lang="en-US" altLang="zh-CN" sz="1700" baseline="-25000" dirty="0">
                <a:solidFill>
                  <a:srgbClr val="FF00FF"/>
                </a:solidFill>
                <a:latin typeface="Times New Roman" panose="02020603050405020304" pitchFamily="18" charset="0"/>
                <a:cs typeface="Times New Roman" panose="02020603050405020304" pitchFamily="18" charset="0"/>
              </a:rPr>
              <a:t>2</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2(  </a:t>
            </a:r>
            <a:r>
              <a:rPr lang="zh-CN" altLang="zh-CN" sz="1700" dirty="0">
                <a:solidFill>
                  <a:srgbClr val="FF00FF"/>
                </a:solidFill>
                <a:latin typeface="Times New Roman" panose="02020603050405020304" pitchFamily="18" charset="0"/>
                <a:cs typeface="Times New Roman" panose="02020603050405020304" pitchFamily="18" charset="0"/>
              </a:rPr>
              <a:t>不合题意</a:t>
            </a:r>
            <a:r>
              <a:rPr lang="en-US" altLang="zh-CN" sz="1700" dirty="0">
                <a:solidFill>
                  <a:srgbClr val="FF00FF"/>
                </a:solidFill>
                <a:latin typeface="Times New Roman" panose="02020603050405020304" pitchFamily="18" charset="0"/>
                <a:cs typeface="Times New Roman" panose="02020603050405020304" pitchFamily="18" charset="0"/>
              </a:rPr>
              <a:t>,</a:t>
            </a:r>
            <a:r>
              <a:rPr lang="zh-CN" altLang="zh-CN" sz="1700" dirty="0">
                <a:solidFill>
                  <a:srgbClr val="FF00FF"/>
                </a:solidFill>
                <a:latin typeface="Times New Roman" panose="02020603050405020304" pitchFamily="18" charset="0"/>
                <a:cs typeface="Times New Roman" panose="02020603050405020304" pitchFamily="18" charset="0"/>
              </a:rPr>
              <a:t>舍去</a:t>
            </a:r>
            <a:r>
              <a:rPr lang="en-US" altLang="zh-CN" sz="1700" dirty="0">
                <a:solidFill>
                  <a:srgbClr val="FF00FF"/>
                </a:solidFill>
                <a:latin typeface="Times New Roman" panose="02020603050405020304" pitchFamily="18" charset="0"/>
                <a:cs typeface="Times New Roman" panose="02020603050405020304" pitchFamily="18" charset="0"/>
              </a:rPr>
              <a:t>  )</a:t>
            </a:r>
            <a:r>
              <a:rPr lang="en-US" altLang="zh-CN" sz="1700" i="1" dirty="0">
                <a:solidFill>
                  <a:srgbClr val="FF00FF"/>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zh-CN" altLang="zh-CN" sz="1700" dirty="0">
                <a:solidFill>
                  <a:srgbClr val="FF00FF"/>
                </a:solidFill>
                <a:latin typeface="Times New Roman" panose="02020603050405020304" pitchFamily="18" charset="0"/>
                <a:cs typeface="Times New Roman" panose="02020603050405020304" pitchFamily="18" charset="0"/>
              </a:rPr>
              <a:t>答</a:t>
            </a:r>
            <a:r>
              <a:rPr lang="en-US" altLang="zh-CN" sz="1700" dirty="0">
                <a:solidFill>
                  <a:srgbClr val="FF00FF"/>
                </a:solidFill>
                <a:latin typeface="Times New Roman" panose="02020603050405020304" pitchFamily="18" charset="0"/>
                <a:cs typeface="Times New Roman" panose="02020603050405020304" pitchFamily="18" charset="0"/>
              </a:rPr>
              <a:t>:</a:t>
            </a:r>
            <a:r>
              <a:rPr lang="en-US" altLang="zh-CN" sz="1700" i="1" dirty="0">
                <a:solidFill>
                  <a:srgbClr val="FF00FF"/>
                </a:solidFill>
                <a:latin typeface="Times New Roman" panose="02020603050405020304" pitchFamily="18" charset="0"/>
                <a:cs typeface="Times New Roman" panose="02020603050405020304" pitchFamily="18" charset="0"/>
              </a:rPr>
              <a:t>AB</a:t>
            </a:r>
            <a:r>
              <a:rPr lang="zh-CN" altLang="zh-CN" sz="1700" dirty="0">
                <a:solidFill>
                  <a:srgbClr val="FF00FF"/>
                </a:solidFill>
                <a:latin typeface="Times New Roman" panose="02020603050405020304" pitchFamily="18" charset="0"/>
                <a:cs typeface="Times New Roman" panose="02020603050405020304" pitchFamily="18" charset="0"/>
              </a:rPr>
              <a:t>的长为</a:t>
            </a:r>
            <a:r>
              <a:rPr lang="en-US" altLang="zh-CN" sz="1700" dirty="0">
                <a:solidFill>
                  <a:srgbClr val="FF00FF"/>
                </a:solidFill>
                <a:latin typeface="Times New Roman" panose="02020603050405020304" pitchFamily="18" charset="0"/>
                <a:cs typeface="Times New Roman" panose="02020603050405020304" pitchFamily="18" charset="0"/>
              </a:rPr>
              <a:t>1 m</a:t>
            </a:r>
            <a:r>
              <a:rPr lang="en-US" altLang="zh-CN" sz="1700" i="1" dirty="0">
                <a:solidFill>
                  <a:srgbClr val="FF00FF"/>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85750" y="953078"/>
            <a:ext cx="8572500" cy="1011046"/>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4</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白银中考</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如图</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某小区计划在一块长为</a:t>
            </a:r>
            <a:r>
              <a:rPr lang="en-US" altLang="zh-CN" sz="1700" dirty="0">
                <a:solidFill>
                  <a:srgbClr val="000000"/>
                </a:solidFill>
                <a:latin typeface="Times New Roman" panose="02020603050405020304" pitchFamily="18" charset="0"/>
                <a:cs typeface="Times New Roman" panose="02020603050405020304" pitchFamily="18" charset="0"/>
              </a:rPr>
              <a:t>32 m,</a:t>
            </a:r>
            <a:r>
              <a:rPr lang="zh-CN" altLang="zh-CN" sz="1700" dirty="0">
                <a:solidFill>
                  <a:srgbClr val="000000"/>
                </a:solidFill>
                <a:latin typeface="Times New Roman" panose="02020603050405020304" pitchFamily="18" charset="0"/>
                <a:cs typeface="Times New Roman" panose="02020603050405020304" pitchFamily="18" charset="0"/>
              </a:rPr>
              <a:t>宽为</a:t>
            </a:r>
            <a:r>
              <a:rPr lang="en-US" altLang="zh-CN" sz="1700" dirty="0">
                <a:solidFill>
                  <a:srgbClr val="000000"/>
                </a:solidFill>
                <a:latin typeface="Times New Roman" panose="02020603050405020304" pitchFamily="18" charset="0"/>
                <a:cs typeface="Times New Roman" panose="02020603050405020304" pitchFamily="18" charset="0"/>
              </a:rPr>
              <a:t>20 m</a:t>
            </a:r>
            <a:r>
              <a:rPr lang="zh-CN" altLang="zh-CN" sz="1700" dirty="0">
                <a:solidFill>
                  <a:srgbClr val="000000"/>
                </a:solidFill>
                <a:latin typeface="Times New Roman" panose="02020603050405020304" pitchFamily="18" charset="0"/>
                <a:cs typeface="Times New Roman" panose="02020603050405020304" pitchFamily="18" charset="0"/>
              </a:rPr>
              <a:t>的矩形空地上修建三条同样宽的道路</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剩余的空地上种植草坪</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使草坪的面积为</a:t>
            </a:r>
            <a:r>
              <a:rPr lang="en-US" altLang="zh-CN" sz="1700" dirty="0">
                <a:solidFill>
                  <a:srgbClr val="000000"/>
                </a:solidFill>
                <a:latin typeface="Times New Roman" panose="02020603050405020304" pitchFamily="18" charset="0"/>
                <a:cs typeface="Times New Roman" panose="02020603050405020304" pitchFamily="18" charset="0"/>
              </a:rPr>
              <a:t>570 m</a:t>
            </a:r>
            <a:r>
              <a:rPr lang="en-US" altLang="zh-CN" sz="1700" baseline="30000" dirty="0">
                <a:solidFill>
                  <a:srgbClr val="000000"/>
                </a:solidFill>
                <a:latin typeface="Times New Roman" panose="02020603050405020304" pitchFamily="18" charset="0"/>
                <a:cs typeface="Times New Roman" panose="02020603050405020304" pitchFamily="18" charset="0"/>
              </a:rPr>
              <a:t>2</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若设道路的宽为</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dirty="0">
                <a:solidFill>
                  <a:srgbClr val="000000"/>
                </a:solidFill>
                <a:latin typeface="Times New Roman" panose="02020603050405020304" pitchFamily="18" charset="0"/>
                <a:cs typeface="Times New Roman" panose="02020603050405020304" pitchFamily="18" charset="0"/>
              </a:rPr>
              <a:t> m,</a:t>
            </a:r>
            <a:r>
              <a:rPr lang="zh-CN" altLang="zh-CN" sz="1700" dirty="0">
                <a:solidFill>
                  <a:srgbClr val="000000"/>
                </a:solidFill>
                <a:latin typeface="Times New Roman" panose="02020603050405020304" pitchFamily="18" charset="0"/>
                <a:cs typeface="Times New Roman" panose="02020603050405020304" pitchFamily="18" charset="0"/>
              </a:rPr>
              <a:t>则下面所列方程正确的是</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dirty="0">
                <a:solidFill>
                  <a:srgbClr val="FF00FF"/>
                </a:solidFill>
                <a:latin typeface="Times New Roman" panose="02020603050405020304" pitchFamily="18" charset="0"/>
                <a:cs typeface="Times New Roman" panose="02020603050405020304" pitchFamily="18" charset="0"/>
              </a:rPr>
              <a:t>A</a:t>
            </a: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p:txBody>
      </p:sp>
      <p:pic>
        <p:nvPicPr>
          <p:cNvPr id="3" name="18ZKSJ137.EPS" descr="id:2147495810;FounderCES"/>
          <p:cNvPicPr/>
          <p:nvPr/>
        </p:nvPicPr>
        <p:blipFill>
          <a:blip r:embed="rId2" cstate="email"/>
          <a:stretch>
            <a:fillRect/>
          </a:stretch>
        </p:blipFill>
        <p:spPr>
          <a:xfrm>
            <a:off x="2818337" y="1835898"/>
            <a:ext cx="2446496" cy="1325074"/>
          </a:xfrm>
          <a:prstGeom prst="rect">
            <a:avLst/>
          </a:prstGeom>
        </p:spPr>
      </p:pic>
      <p:sp>
        <p:nvSpPr>
          <p:cNvPr id="4" name="矩形 3"/>
          <p:cNvSpPr>
            <a:spLocks noChangeAspect="1"/>
          </p:cNvSpPr>
          <p:nvPr/>
        </p:nvSpPr>
        <p:spPr>
          <a:xfrm>
            <a:off x="285750" y="3558591"/>
            <a:ext cx="8572500" cy="1324978"/>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A</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  32</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2</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dirty="0">
                <a:solidFill>
                  <a:srgbClr val="000000"/>
                </a:solidFill>
                <a:latin typeface="Times New Roman" panose="02020603050405020304" pitchFamily="18" charset="0"/>
                <a:cs typeface="Times New Roman" panose="02020603050405020304" pitchFamily="18" charset="0"/>
              </a:rPr>
              <a:t>  )(  20</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570</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B</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32</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dirty="0">
                <a:solidFill>
                  <a:srgbClr val="000000"/>
                </a:solidFill>
                <a:latin typeface="Times New Roman" panose="02020603050405020304" pitchFamily="18" charset="0"/>
                <a:cs typeface="Times New Roman" panose="02020603050405020304" pitchFamily="18" charset="0"/>
              </a:rPr>
              <a:t>2</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20</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dirty="0">
                <a:solidFill>
                  <a:srgbClr val="000000"/>
                </a:solidFill>
                <a:latin typeface="Times New Roman" panose="02020603050405020304" pitchFamily="18" charset="0"/>
                <a:cs typeface="Times New Roman" panose="02020603050405020304" pitchFamily="18" charset="0"/>
              </a:rPr>
              <a:t>32</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20</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570</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C</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  32</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dirty="0">
                <a:solidFill>
                  <a:srgbClr val="000000"/>
                </a:solidFill>
                <a:latin typeface="Times New Roman" panose="02020603050405020304" pitchFamily="18" charset="0"/>
                <a:cs typeface="Times New Roman" panose="02020603050405020304" pitchFamily="18" charset="0"/>
              </a:rPr>
              <a:t>  )(  20</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32</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20</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570</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D</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32</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dirty="0">
                <a:solidFill>
                  <a:srgbClr val="000000"/>
                </a:solidFill>
                <a:latin typeface="Times New Roman" panose="02020603050405020304" pitchFamily="18" charset="0"/>
                <a:cs typeface="Times New Roman" panose="02020603050405020304" pitchFamily="18" charset="0"/>
              </a:rPr>
              <a:t>2</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20</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dirty="0">
                <a:solidFill>
                  <a:srgbClr val="000000"/>
                </a:solidFill>
                <a:latin typeface="Times New Roman" panose="02020603050405020304" pitchFamily="18" charset="0"/>
                <a:cs typeface="Times New Roman" panose="02020603050405020304" pitchFamily="18" charset="0"/>
              </a:rPr>
              <a:t>2</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baseline="30000" dirty="0">
                <a:solidFill>
                  <a:srgbClr val="000000"/>
                </a:solidFill>
                <a:latin typeface="Times New Roman" panose="02020603050405020304" pitchFamily="18" charset="0"/>
                <a:cs typeface="Times New Roman" panose="02020603050405020304" pitchFamily="18" charset="0"/>
              </a:rPr>
              <a:t>2</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570</a:t>
            </a:r>
            <a:endParaRPr lang="zh-CN" altLang="zh-CN" sz="1700" dirty="0">
              <a:solidFill>
                <a:srgbClr val="000000"/>
              </a:solidFill>
              <a:latin typeface="NEU-BZ-S92"/>
              <a:ea typeface="方正书宋_GBK"/>
              <a:cs typeface="Times New Roman" panose="02020603050405020304" pitchFamily="18" charset="0"/>
            </a:endParaRPr>
          </a:p>
        </p:txBody>
      </p:sp>
      <p:sp>
        <p:nvSpPr>
          <p:cNvPr id="5" name="矩形 4"/>
          <p:cNvSpPr/>
          <p:nvPr/>
        </p:nvSpPr>
        <p:spPr>
          <a:xfrm>
            <a:off x="919948" y="1636223"/>
            <a:ext cx="233387" cy="275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190793" y="1084326"/>
            <a:ext cx="8572500" cy="697114"/>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5</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如图</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在长为</a:t>
            </a:r>
            <a:r>
              <a:rPr lang="en-US" altLang="zh-CN" sz="1700" dirty="0">
                <a:solidFill>
                  <a:srgbClr val="000000"/>
                </a:solidFill>
                <a:latin typeface="Times New Roman" panose="02020603050405020304" pitchFamily="18" charset="0"/>
                <a:cs typeface="Times New Roman" panose="02020603050405020304" pitchFamily="18" charset="0"/>
              </a:rPr>
              <a:t>100 m,</a:t>
            </a:r>
            <a:r>
              <a:rPr lang="zh-CN" altLang="zh-CN" sz="1700" dirty="0">
                <a:solidFill>
                  <a:srgbClr val="000000"/>
                </a:solidFill>
                <a:latin typeface="Times New Roman" panose="02020603050405020304" pitchFamily="18" charset="0"/>
                <a:cs typeface="Times New Roman" panose="02020603050405020304" pitchFamily="18" charset="0"/>
              </a:rPr>
              <a:t>宽为</a:t>
            </a:r>
            <a:r>
              <a:rPr lang="en-US" altLang="zh-CN" sz="1700" dirty="0">
                <a:solidFill>
                  <a:srgbClr val="000000"/>
                </a:solidFill>
                <a:latin typeface="Times New Roman" panose="02020603050405020304" pitchFamily="18" charset="0"/>
                <a:cs typeface="Times New Roman" panose="02020603050405020304" pitchFamily="18" charset="0"/>
              </a:rPr>
              <a:t>80 m</a:t>
            </a:r>
            <a:r>
              <a:rPr lang="zh-CN" altLang="zh-CN" sz="1700" dirty="0">
                <a:solidFill>
                  <a:srgbClr val="000000"/>
                </a:solidFill>
                <a:latin typeface="Times New Roman" panose="02020603050405020304" pitchFamily="18" charset="0"/>
                <a:cs typeface="Times New Roman" panose="02020603050405020304" pitchFamily="18" charset="0"/>
              </a:rPr>
              <a:t>的矩形场地上修建两条宽度相等且互相垂直的道路</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剩余部分进行绿化</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要使绿化面积为</a:t>
            </a:r>
            <a:r>
              <a:rPr lang="en-US" altLang="zh-CN" sz="1700" dirty="0">
                <a:solidFill>
                  <a:srgbClr val="000000"/>
                </a:solidFill>
                <a:latin typeface="Times New Roman" panose="02020603050405020304" pitchFamily="18" charset="0"/>
                <a:cs typeface="Times New Roman" panose="02020603050405020304" pitchFamily="18" charset="0"/>
              </a:rPr>
              <a:t>7644 m</a:t>
            </a:r>
            <a:r>
              <a:rPr lang="en-US" altLang="zh-CN" sz="1700" baseline="30000" dirty="0">
                <a:solidFill>
                  <a:srgbClr val="000000"/>
                </a:solidFill>
                <a:latin typeface="Times New Roman" panose="02020603050405020304" pitchFamily="18" charset="0"/>
                <a:cs typeface="Times New Roman" panose="02020603050405020304" pitchFamily="18" charset="0"/>
              </a:rPr>
              <a:t>2</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则道路的宽应为</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dirty="0">
                <a:solidFill>
                  <a:srgbClr val="FF00FF"/>
                </a:solidFill>
                <a:latin typeface="Times New Roman" panose="02020603050405020304" pitchFamily="18" charset="0"/>
                <a:cs typeface="Times New Roman" panose="02020603050405020304" pitchFamily="18" charset="0"/>
              </a:rPr>
              <a:t>C</a:t>
            </a: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p:txBody>
      </p:sp>
      <p:pic>
        <p:nvPicPr>
          <p:cNvPr id="3" name="19ZKSE88.EPS" descr="id:2147495817;FounderCES"/>
          <p:cNvPicPr/>
          <p:nvPr/>
        </p:nvPicPr>
        <p:blipFill>
          <a:blip r:embed="rId2" cstate="email"/>
          <a:stretch>
            <a:fillRect/>
          </a:stretch>
        </p:blipFill>
        <p:spPr>
          <a:xfrm>
            <a:off x="3228371" y="1958033"/>
            <a:ext cx="1962608" cy="1446876"/>
          </a:xfrm>
          <a:prstGeom prst="rect">
            <a:avLst/>
          </a:prstGeom>
        </p:spPr>
      </p:pic>
      <p:sp>
        <p:nvSpPr>
          <p:cNvPr id="4" name="矩形 3"/>
          <p:cNvSpPr>
            <a:spLocks noChangeAspect="1"/>
          </p:cNvSpPr>
          <p:nvPr/>
        </p:nvSpPr>
        <p:spPr>
          <a:xfrm>
            <a:off x="190793" y="3562386"/>
            <a:ext cx="8572500" cy="697114"/>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A.178 m	B.98 m</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C.2 m	D.78 m</a:t>
            </a:r>
            <a:endParaRPr lang="zh-CN" altLang="zh-CN" sz="1700" dirty="0">
              <a:solidFill>
                <a:srgbClr val="000000"/>
              </a:solidFill>
              <a:latin typeface="NEU-BZ-S92"/>
              <a:ea typeface="方正书宋_GBK"/>
              <a:cs typeface="Times New Roman" panose="02020603050405020304" pitchFamily="18" charset="0"/>
            </a:endParaRPr>
          </a:p>
        </p:txBody>
      </p:sp>
      <p:sp>
        <p:nvSpPr>
          <p:cNvPr id="5" name="矩形 4"/>
          <p:cNvSpPr/>
          <p:nvPr/>
        </p:nvSpPr>
        <p:spPr>
          <a:xfrm>
            <a:off x="4772101" y="1411458"/>
            <a:ext cx="233387" cy="275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85750" y="1576750"/>
            <a:ext cx="8572500" cy="2266774"/>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6</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小芳妈妈要给一幅长为</a:t>
            </a:r>
            <a:r>
              <a:rPr lang="en-US" altLang="zh-CN" sz="1700" dirty="0">
                <a:solidFill>
                  <a:srgbClr val="000000"/>
                </a:solidFill>
                <a:latin typeface="Times New Roman" panose="02020603050405020304" pitchFamily="18" charset="0"/>
                <a:cs typeface="Times New Roman" panose="02020603050405020304" pitchFamily="18" charset="0"/>
              </a:rPr>
              <a:t>60 cm,</a:t>
            </a:r>
            <a:r>
              <a:rPr lang="zh-CN" altLang="zh-CN" sz="1700" dirty="0">
                <a:solidFill>
                  <a:srgbClr val="000000"/>
                </a:solidFill>
                <a:latin typeface="Times New Roman" panose="02020603050405020304" pitchFamily="18" charset="0"/>
                <a:cs typeface="Times New Roman" panose="02020603050405020304" pitchFamily="18" charset="0"/>
              </a:rPr>
              <a:t>宽为</a:t>
            </a:r>
            <a:r>
              <a:rPr lang="en-US" altLang="zh-CN" sz="1700" dirty="0">
                <a:solidFill>
                  <a:srgbClr val="000000"/>
                </a:solidFill>
                <a:latin typeface="Times New Roman" panose="02020603050405020304" pitchFamily="18" charset="0"/>
                <a:cs typeface="Times New Roman" panose="02020603050405020304" pitchFamily="18" charset="0"/>
              </a:rPr>
              <a:t>40 cm</a:t>
            </a:r>
            <a:r>
              <a:rPr lang="zh-CN" altLang="zh-CN" sz="1700" dirty="0">
                <a:solidFill>
                  <a:srgbClr val="000000"/>
                </a:solidFill>
                <a:latin typeface="Times New Roman" panose="02020603050405020304" pitchFamily="18" charset="0"/>
                <a:cs typeface="Times New Roman" panose="02020603050405020304" pitchFamily="18" charset="0"/>
              </a:rPr>
              <a:t>的矩形十字绣的四周装裱一条宽度相同的金色边框制成一幅矩形挂图</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使整幅挂图面积是</a:t>
            </a:r>
            <a:r>
              <a:rPr lang="en-US" altLang="zh-CN" sz="1700" dirty="0">
                <a:solidFill>
                  <a:srgbClr val="000000"/>
                </a:solidFill>
                <a:latin typeface="Times New Roman" panose="02020603050405020304" pitchFamily="18" charset="0"/>
                <a:cs typeface="Times New Roman" panose="02020603050405020304" pitchFamily="18" charset="0"/>
              </a:rPr>
              <a:t>3400 cm</a:t>
            </a:r>
            <a:r>
              <a:rPr lang="en-US" altLang="zh-CN" sz="1700" baseline="30000" dirty="0">
                <a:solidFill>
                  <a:srgbClr val="000000"/>
                </a:solidFill>
                <a:latin typeface="Times New Roman" panose="02020603050405020304" pitchFamily="18" charset="0"/>
                <a:cs typeface="Times New Roman" panose="02020603050405020304" pitchFamily="18" charset="0"/>
              </a:rPr>
              <a:t>2</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设金色边框的宽度为</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dirty="0">
                <a:solidFill>
                  <a:srgbClr val="000000"/>
                </a:solidFill>
                <a:latin typeface="Times New Roman" panose="02020603050405020304" pitchFamily="18" charset="0"/>
                <a:cs typeface="Times New Roman" panose="02020603050405020304" pitchFamily="18" charset="0"/>
              </a:rPr>
              <a:t> cm,</a:t>
            </a:r>
            <a:r>
              <a:rPr lang="zh-CN" altLang="zh-CN" sz="1700" dirty="0">
                <a:solidFill>
                  <a:srgbClr val="000000"/>
                </a:solidFill>
                <a:latin typeface="Times New Roman" panose="02020603050405020304" pitchFamily="18" charset="0"/>
                <a:cs typeface="Times New Roman" panose="02020603050405020304" pitchFamily="18" charset="0"/>
              </a:rPr>
              <a:t>则</a:t>
            </a:r>
            <a:r>
              <a:rPr lang="en-US" altLang="zh-CN" sz="1700" i="1" dirty="0">
                <a:solidFill>
                  <a:srgbClr val="000000"/>
                </a:solidFill>
                <a:latin typeface="Times New Roman" panose="02020603050405020304" pitchFamily="18" charset="0"/>
                <a:cs typeface="Times New Roman" panose="02020603050405020304" pitchFamily="18" charset="0"/>
              </a:rPr>
              <a:t>x</a:t>
            </a:r>
            <a:r>
              <a:rPr lang="zh-CN" altLang="zh-CN" sz="1700" dirty="0">
                <a:solidFill>
                  <a:srgbClr val="000000"/>
                </a:solidFill>
                <a:latin typeface="Times New Roman" panose="02020603050405020304" pitchFamily="18" charset="0"/>
                <a:cs typeface="Times New Roman" panose="02020603050405020304" pitchFamily="18" charset="0"/>
              </a:rPr>
              <a:t>满足的方程是</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dirty="0">
                <a:solidFill>
                  <a:srgbClr val="FF00FF"/>
                </a:solidFill>
                <a:latin typeface="Times New Roman" panose="02020603050405020304" pitchFamily="18" charset="0"/>
                <a:cs typeface="Times New Roman" panose="02020603050405020304" pitchFamily="18" charset="0"/>
              </a:rPr>
              <a:t>D</a:t>
            </a: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A</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baseline="30000" dirty="0">
                <a:solidFill>
                  <a:srgbClr val="000000"/>
                </a:solidFill>
                <a:latin typeface="Times New Roman" panose="02020603050405020304" pitchFamily="18" charset="0"/>
                <a:cs typeface="Times New Roman" panose="02020603050405020304" pitchFamily="18" charset="0"/>
              </a:rPr>
              <a:t>2</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50</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dirty="0">
                <a:solidFill>
                  <a:srgbClr val="000000"/>
                </a:solidFill>
                <a:latin typeface="Times New Roman" panose="02020603050405020304" pitchFamily="18" charset="0"/>
                <a:cs typeface="Times New Roman" panose="02020603050405020304" pitchFamily="18" charset="0"/>
              </a:rPr>
              <a:t>1400</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0	</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B</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baseline="30000" dirty="0">
                <a:solidFill>
                  <a:srgbClr val="000000"/>
                </a:solidFill>
                <a:latin typeface="Times New Roman" panose="02020603050405020304" pitchFamily="18" charset="0"/>
                <a:cs typeface="Times New Roman" panose="02020603050405020304" pitchFamily="18" charset="0"/>
              </a:rPr>
              <a:t>2</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65</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dirty="0">
                <a:solidFill>
                  <a:srgbClr val="000000"/>
                </a:solidFill>
                <a:latin typeface="Times New Roman" panose="02020603050405020304" pitchFamily="18" charset="0"/>
                <a:cs typeface="Times New Roman" panose="02020603050405020304" pitchFamily="18" charset="0"/>
              </a:rPr>
              <a:t>250</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0</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C</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baseline="30000" dirty="0">
                <a:solidFill>
                  <a:srgbClr val="000000"/>
                </a:solidFill>
                <a:latin typeface="Times New Roman" panose="02020603050405020304" pitchFamily="18" charset="0"/>
                <a:cs typeface="Times New Roman" panose="02020603050405020304" pitchFamily="18" charset="0"/>
              </a:rPr>
              <a:t>2</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30</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dirty="0">
                <a:solidFill>
                  <a:srgbClr val="000000"/>
                </a:solidFill>
                <a:latin typeface="Times New Roman" panose="02020603050405020304" pitchFamily="18" charset="0"/>
                <a:cs typeface="Times New Roman" panose="02020603050405020304" pitchFamily="18" charset="0"/>
              </a:rPr>
              <a:t>1400</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0	</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D</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baseline="30000" dirty="0">
                <a:solidFill>
                  <a:srgbClr val="000000"/>
                </a:solidFill>
                <a:latin typeface="Times New Roman" panose="02020603050405020304" pitchFamily="18" charset="0"/>
                <a:cs typeface="Times New Roman" panose="02020603050405020304" pitchFamily="18" charset="0"/>
              </a:rPr>
              <a:t>2</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50</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dirty="0">
                <a:solidFill>
                  <a:srgbClr val="000000"/>
                </a:solidFill>
                <a:latin typeface="Times New Roman" panose="02020603050405020304" pitchFamily="18" charset="0"/>
                <a:cs typeface="Times New Roman" panose="02020603050405020304" pitchFamily="18" charset="0"/>
              </a:rPr>
              <a:t>250</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0</a:t>
            </a:r>
            <a:endParaRPr lang="zh-CN" altLang="zh-CN" sz="1700" dirty="0">
              <a:solidFill>
                <a:srgbClr val="000000"/>
              </a:solidFill>
              <a:latin typeface="NEU-BZ-S92"/>
              <a:ea typeface="方正书宋_GBK"/>
              <a:cs typeface="Times New Roman" panose="02020603050405020304" pitchFamily="18" charset="0"/>
            </a:endParaRPr>
          </a:p>
        </p:txBody>
      </p:sp>
      <p:sp>
        <p:nvSpPr>
          <p:cNvPr id="3" name="矩形 2"/>
          <p:cNvSpPr/>
          <p:nvPr/>
        </p:nvSpPr>
        <p:spPr>
          <a:xfrm>
            <a:off x="496795" y="2234814"/>
            <a:ext cx="233387" cy="275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85750" y="1480616"/>
            <a:ext cx="8572500" cy="1011046"/>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7</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为喜迎</a:t>
            </a:r>
            <a:r>
              <a:rPr lang="en-US" altLang="zh-CN" sz="1700" dirty="0">
                <a:solidFill>
                  <a:srgbClr val="000000"/>
                </a:solidFill>
                <a:latin typeface="Times New Roman" panose="02020603050405020304" pitchFamily="18" charset="0"/>
                <a:cs typeface="Times New Roman" panose="02020603050405020304" pitchFamily="18" charset="0"/>
              </a:rPr>
              <a:t>G20,</a:t>
            </a:r>
            <a:r>
              <a:rPr lang="zh-CN" altLang="zh-CN" sz="1700" dirty="0">
                <a:solidFill>
                  <a:srgbClr val="000000"/>
                </a:solidFill>
                <a:latin typeface="Times New Roman" panose="02020603050405020304" pitchFamily="18" charset="0"/>
                <a:cs typeface="Times New Roman" panose="02020603050405020304" pitchFamily="18" charset="0"/>
              </a:rPr>
              <a:t>某校团委举办了以</a:t>
            </a:r>
            <a:r>
              <a:rPr lang="en-US" altLang="zh-CN" sz="1700" dirty="0">
                <a:solidFill>
                  <a:srgbClr val="000000"/>
                </a:solidFill>
                <a:latin typeface="Times New Roman" panose="02020603050405020304" pitchFamily="18" charset="0"/>
                <a:cs typeface="Times New Roman" panose="02020603050405020304" pitchFamily="18" charset="0"/>
              </a:rPr>
              <a:t>“G20”</a:t>
            </a:r>
            <a:r>
              <a:rPr lang="zh-CN" altLang="zh-CN" sz="1700" dirty="0">
                <a:solidFill>
                  <a:srgbClr val="000000"/>
                </a:solidFill>
                <a:latin typeface="Times New Roman" panose="02020603050405020304" pitchFamily="18" charset="0"/>
                <a:cs typeface="Times New Roman" panose="02020603050405020304" pitchFamily="18" charset="0"/>
              </a:rPr>
              <a:t>为主题的学生绘画展览</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为美化画面</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要在长为</a:t>
            </a:r>
            <a:r>
              <a:rPr lang="en-US" altLang="zh-CN" sz="1700" dirty="0">
                <a:solidFill>
                  <a:srgbClr val="000000"/>
                </a:solidFill>
                <a:latin typeface="Times New Roman" panose="02020603050405020304" pitchFamily="18" charset="0"/>
                <a:cs typeface="Times New Roman" panose="02020603050405020304" pitchFamily="18" charset="0"/>
              </a:rPr>
              <a:t>30 cm</a:t>
            </a:r>
            <a:r>
              <a:rPr lang="zh-CN" altLang="zh-CN" sz="1700" dirty="0">
                <a:solidFill>
                  <a:srgbClr val="000000"/>
                </a:solidFill>
                <a:latin typeface="Times New Roman" panose="02020603050405020304" pitchFamily="18" charset="0"/>
                <a:cs typeface="Times New Roman" panose="02020603050405020304" pitchFamily="18" charset="0"/>
              </a:rPr>
              <a:t>、宽为</a:t>
            </a:r>
            <a:r>
              <a:rPr lang="en-US" altLang="zh-CN" sz="1700" dirty="0">
                <a:solidFill>
                  <a:srgbClr val="000000"/>
                </a:solidFill>
                <a:latin typeface="Times New Roman" panose="02020603050405020304" pitchFamily="18" charset="0"/>
                <a:cs typeface="Times New Roman" panose="02020603050405020304" pitchFamily="18" charset="0"/>
              </a:rPr>
              <a:t>20 cm</a:t>
            </a:r>
            <a:r>
              <a:rPr lang="zh-CN" altLang="zh-CN" sz="1700" dirty="0">
                <a:solidFill>
                  <a:srgbClr val="000000"/>
                </a:solidFill>
                <a:latin typeface="Times New Roman" panose="02020603050405020304" pitchFamily="18" charset="0"/>
                <a:cs typeface="Times New Roman" panose="02020603050405020304" pitchFamily="18" charset="0"/>
              </a:rPr>
              <a:t>的矩形画面四周镶上宽度相等的彩纸</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并使彩纸的面积恰好与原画面面积相等</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如图</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若设彩纸的宽度为</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dirty="0">
                <a:solidFill>
                  <a:srgbClr val="000000"/>
                </a:solidFill>
                <a:latin typeface="Times New Roman" panose="02020603050405020304" pitchFamily="18" charset="0"/>
                <a:cs typeface="Times New Roman" panose="02020603050405020304" pitchFamily="18" charset="0"/>
              </a:rPr>
              <a:t> cm,</a:t>
            </a:r>
            <a:r>
              <a:rPr lang="zh-CN" altLang="zh-CN" sz="1700" dirty="0">
                <a:solidFill>
                  <a:srgbClr val="000000"/>
                </a:solidFill>
                <a:latin typeface="Times New Roman" panose="02020603050405020304" pitchFamily="18" charset="0"/>
                <a:cs typeface="Times New Roman" panose="02020603050405020304" pitchFamily="18" charset="0"/>
              </a:rPr>
              <a:t>根据题意可列方程为</a:t>
            </a:r>
            <a:r>
              <a:rPr lang="zh-CN" altLang="zh-CN" sz="1700" i="1" dirty="0">
                <a:solidFill>
                  <a:srgbClr val="FF00FF"/>
                </a:solidFill>
                <a:latin typeface="Times New Roman" panose="02020603050405020304" pitchFamily="18" charset="0"/>
                <a:cs typeface="Times New Roman" panose="02020603050405020304" pitchFamily="18" charset="0"/>
              </a:rPr>
              <a:t>　</a:t>
            </a:r>
            <a:r>
              <a:rPr lang="en-US" altLang="zh-CN" sz="1700" dirty="0">
                <a:solidFill>
                  <a:srgbClr val="FF00FF"/>
                </a:solidFill>
                <a:latin typeface="Times New Roman" panose="02020603050405020304" pitchFamily="18" charset="0"/>
                <a:cs typeface="Times New Roman" panose="02020603050405020304" pitchFamily="18" charset="0"/>
              </a:rPr>
              <a:t>(  30</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2</a:t>
            </a:r>
            <a:r>
              <a:rPr lang="en-US" altLang="zh-CN" sz="1700" i="1" dirty="0">
                <a:solidFill>
                  <a:srgbClr val="FF00FF"/>
                </a:solidFill>
                <a:latin typeface="Times New Roman" panose="02020603050405020304" pitchFamily="18" charset="0"/>
                <a:cs typeface="Times New Roman" panose="02020603050405020304" pitchFamily="18" charset="0"/>
              </a:rPr>
              <a:t>x</a:t>
            </a:r>
            <a:r>
              <a:rPr lang="en-US" altLang="zh-CN" sz="1700" dirty="0">
                <a:solidFill>
                  <a:srgbClr val="FF00FF"/>
                </a:solidFill>
                <a:latin typeface="Times New Roman" panose="02020603050405020304" pitchFamily="18" charset="0"/>
                <a:cs typeface="Times New Roman" panose="02020603050405020304" pitchFamily="18" charset="0"/>
              </a:rPr>
              <a:t>  )(  20</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2</a:t>
            </a:r>
            <a:r>
              <a:rPr lang="en-US" altLang="zh-CN" sz="1700" i="1" dirty="0">
                <a:solidFill>
                  <a:srgbClr val="FF00FF"/>
                </a:solidFill>
                <a:latin typeface="Times New Roman" panose="02020603050405020304" pitchFamily="18" charset="0"/>
                <a:cs typeface="Times New Roman" panose="02020603050405020304" pitchFamily="18" charset="0"/>
              </a:rPr>
              <a:t>x</a:t>
            </a:r>
            <a:r>
              <a:rPr lang="en-US" altLang="zh-CN" sz="1700" dirty="0">
                <a:solidFill>
                  <a:srgbClr val="FF00FF"/>
                </a:solidFill>
                <a:latin typeface="Times New Roman" panose="02020603050405020304" pitchFamily="18" charset="0"/>
                <a:cs typeface="Times New Roman" panose="02020603050405020304" pitchFamily="18" charset="0"/>
              </a:rPr>
              <a:t>  )</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1200</a:t>
            </a:r>
            <a:r>
              <a:rPr lang="zh-CN" altLang="zh-CN" sz="1700" i="1" dirty="0">
                <a:solidFill>
                  <a:srgbClr val="FF00FF"/>
                </a:solidFill>
                <a:latin typeface="Times New Roman" panose="02020603050405020304" pitchFamily="18" charset="0"/>
                <a:cs typeface="Times New Roman" panose="02020603050405020304" pitchFamily="18" charset="0"/>
              </a:rPr>
              <a:t>　</a:t>
            </a:r>
            <a:r>
              <a:rPr lang="en-US" altLang="zh-CN" sz="1700" i="1"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p:txBody>
      </p:sp>
      <p:pic>
        <p:nvPicPr>
          <p:cNvPr id="3" name="18ZKSJ139.EPS" descr="id:2147495824;FounderCES"/>
          <p:cNvPicPr/>
          <p:nvPr/>
        </p:nvPicPr>
        <p:blipFill>
          <a:blip r:embed="rId2" cstate="email"/>
          <a:stretch>
            <a:fillRect/>
          </a:stretch>
        </p:blipFill>
        <p:spPr>
          <a:xfrm>
            <a:off x="3219248" y="2893834"/>
            <a:ext cx="1824020" cy="1243709"/>
          </a:xfrm>
          <a:prstGeom prst="rect">
            <a:avLst/>
          </a:prstGeom>
        </p:spPr>
      </p:pic>
      <p:sp>
        <p:nvSpPr>
          <p:cNvPr id="4" name="矩形 3"/>
          <p:cNvSpPr/>
          <p:nvPr/>
        </p:nvSpPr>
        <p:spPr>
          <a:xfrm>
            <a:off x="4934968" y="2115766"/>
            <a:ext cx="2616128" cy="3238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cxnSp>
        <p:nvCxnSpPr>
          <p:cNvPr id="5" name="直接连接符 4"/>
          <p:cNvCxnSpPr/>
          <p:nvPr/>
        </p:nvCxnSpPr>
        <p:spPr>
          <a:xfrm>
            <a:off x="4934968" y="2439581"/>
            <a:ext cx="26161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85750" y="1090238"/>
            <a:ext cx="8572500" cy="1011046"/>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8</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深圳中考</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已知一个矩形周长为</a:t>
            </a:r>
            <a:r>
              <a:rPr lang="en-US" altLang="zh-CN" sz="1700" dirty="0">
                <a:solidFill>
                  <a:srgbClr val="000000"/>
                </a:solidFill>
                <a:latin typeface="Times New Roman" panose="02020603050405020304" pitchFamily="18" charset="0"/>
                <a:cs typeface="Times New Roman" panose="02020603050405020304" pitchFamily="18" charset="0"/>
              </a:rPr>
              <a:t>56 cm</a:t>
            </a:r>
            <a:r>
              <a:rPr lang="en-US" altLang="zh-CN" sz="1700" i="1" dirty="0">
                <a:solidFill>
                  <a:srgbClr val="000000"/>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  1  )</a:t>
            </a:r>
            <a:r>
              <a:rPr lang="zh-CN" altLang="zh-CN" sz="1700" dirty="0">
                <a:solidFill>
                  <a:srgbClr val="000000"/>
                </a:solidFill>
                <a:latin typeface="Times New Roman" panose="02020603050405020304" pitchFamily="18" charset="0"/>
                <a:cs typeface="Times New Roman" panose="02020603050405020304" pitchFamily="18" charset="0"/>
              </a:rPr>
              <a:t>当矩形面积为</a:t>
            </a:r>
            <a:r>
              <a:rPr lang="en-US" altLang="zh-CN" sz="1700" dirty="0">
                <a:solidFill>
                  <a:srgbClr val="000000"/>
                </a:solidFill>
                <a:latin typeface="Times New Roman" panose="02020603050405020304" pitchFamily="18" charset="0"/>
                <a:cs typeface="Times New Roman" panose="02020603050405020304" pitchFamily="18" charset="0"/>
              </a:rPr>
              <a:t>180 cm</a:t>
            </a:r>
            <a:r>
              <a:rPr lang="en-US" altLang="zh-CN" sz="1700" baseline="30000" dirty="0">
                <a:solidFill>
                  <a:srgbClr val="000000"/>
                </a:solidFill>
                <a:latin typeface="Times New Roman" panose="02020603050405020304" pitchFamily="18" charset="0"/>
                <a:cs typeface="Times New Roman" panose="02020603050405020304" pitchFamily="18" charset="0"/>
              </a:rPr>
              <a:t>2</a:t>
            </a:r>
            <a:r>
              <a:rPr lang="zh-CN" altLang="zh-CN" sz="1700" dirty="0">
                <a:solidFill>
                  <a:srgbClr val="000000"/>
                </a:solidFill>
                <a:latin typeface="Times New Roman" panose="02020603050405020304" pitchFamily="18" charset="0"/>
                <a:cs typeface="Times New Roman" panose="02020603050405020304" pitchFamily="18" charset="0"/>
              </a:rPr>
              <a:t>时</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矩形的长和宽分别为多少</a:t>
            </a:r>
            <a:r>
              <a:rPr lang="en-US" altLang="zh-CN" sz="1700" dirty="0">
                <a:solidFill>
                  <a:srgbClr val="000000"/>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  2  )</a:t>
            </a:r>
            <a:r>
              <a:rPr lang="zh-CN" altLang="zh-CN" sz="1700" dirty="0">
                <a:solidFill>
                  <a:srgbClr val="000000"/>
                </a:solidFill>
                <a:latin typeface="Times New Roman" panose="02020603050405020304" pitchFamily="18" charset="0"/>
                <a:cs typeface="Times New Roman" panose="02020603050405020304" pitchFamily="18" charset="0"/>
              </a:rPr>
              <a:t>这个矩形的面积能是</a:t>
            </a:r>
            <a:r>
              <a:rPr lang="en-US" altLang="zh-CN" sz="1700" dirty="0">
                <a:solidFill>
                  <a:srgbClr val="000000"/>
                </a:solidFill>
                <a:latin typeface="Times New Roman" panose="02020603050405020304" pitchFamily="18" charset="0"/>
                <a:cs typeface="Times New Roman" panose="02020603050405020304" pitchFamily="18" charset="0"/>
              </a:rPr>
              <a:t>200 cm</a:t>
            </a:r>
            <a:r>
              <a:rPr lang="en-US" altLang="zh-CN" sz="1700" baseline="30000" dirty="0">
                <a:solidFill>
                  <a:srgbClr val="000000"/>
                </a:solidFill>
                <a:latin typeface="Times New Roman" panose="02020603050405020304" pitchFamily="18" charset="0"/>
                <a:cs typeface="Times New Roman" panose="02020603050405020304" pitchFamily="18" charset="0"/>
              </a:rPr>
              <a:t>2</a:t>
            </a:r>
            <a:r>
              <a:rPr lang="zh-CN" altLang="zh-CN" sz="1700" dirty="0">
                <a:solidFill>
                  <a:srgbClr val="000000"/>
                </a:solidFill>
                <a:latin typeface="Times New Roman" panose="02020603050405020304" pitchFamily="18" charset="0"/>
                <a:cs typeface="Times New Roman" panose="02020603050405020304" pitchFamily="18" charset="0"/>
              </a:rPr>
              <a:t>吗</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请说明理由</a:t>
            </a:r>
            <a:r>
              <a:rPr lang="en-US" altLang="zh-CN" sz="1700" i="1" dirty="0">
                <a:solidFill>
                  <a:srgbClr val="000000"/>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p:txBody>
      </p:sp>
      <p:sp>
        <p:nvSpPr>
          <p:cNvPr id="3" name="矩形 2"/>
          <p:cNvSpPr>
            <a:spLocks noChangeAspect="1"/>
          </p:cNvSpPr>
          <p:nvPr/>
        </p:nvSpPr>
        <p:spPr>
          <a:xfrm>
            <a:off x="454562" y="2049202"/>
            <a:ext cx="8572500" cy="2894639"/>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zh-CN" altLang="zh-CN" sz="1700" dirty="0">
                <a:solidFill>
                  <a:srgbClr val="FF00FF"/>
                </a:solidFill>
                <a:latin typeface="Times New Roman" panose="02020603050405020304" pitchFamily="18" charset="0"/>
                <a:cs typeface="Times New Roman" panose="02020603050405020304" pitchFamily="18" charset="0"/>
              </a:rPr>
              <a:t>解</a:t>
            </a:r>
            <a:r>
              <a:rPr lang="en-US" altLang="zh-CN" sz="1700" dirty="0">
                <a:solidFill>
                  <a:srgbClr val="FF00FF"/>
                </a:solidFill>
                <a:latin typeface="Times New Roman" panose="02020603050405020304" pitchFamily="18" charset="0"/>
                <a:cs typeface="Times New Roman" panose="02020603050405020304" pitchFamily="18" charset="0"/>
              </a:rPr>
              <a:t>:(  1  )</a:t>
            </a:r>
            <a:r>
              <a:rPr lang="zh-CN" altLang="zh-CN" sz="1700" dirty="0">
                <a:solidFill>
                  <a:srgbClr val="FF00FF"/>
                </a:solidFill>
                <a:latin typeface="Times New Roman" panose="02020603050405020304" pitchFamily="18" charset="0"/>
                <a:cs typeface="Times New Roman" panose="02020603050405020304" pitchFamily="18" charset="0"/>
              </a:rPr>
              <a:t>设矩形的长为</a:t>
            </a:r>
            <a:r>
              <a:rPr lang="en-US" altLang="zh-CN" sz="1700" i="1" dirty="0">
                <a:solidFill>
                  <a:srgbClr val="FF00FF"/>
                </a:solidFill>
                <a:latin typeface="Times New Roman" panose="02020603050405020304" pitchFamily="18" charset="0"/>
                <a:cs typeface="Times New Roman" panose="02020603050405020304" pitchFamily="18" charset="0"/>
              </a:rPr>
              <a:t>x</a:t>
            </a:r>
            <a:r>
              <a:rPr lang="en-US" altLang="zh-CN" sz="1700" dirty="0">
                <a:solidFill>
                  <a:srgbClr val="FF00FF"/>
                </a:solidFill>
                <a:latin typeface="Times New Roman" panose="02020603050405020304" pitchFamily="18" charset="0"/>
                <a:cs typeface="Times New Roman" panose="02020603050405020304" pitchFamily="18" charset="0"/>
              </a:rPr>
              <a:t> cm,</a:t>
            </a:r>
            <a:r>
              <a:rPr lang="zh-CN" altLang="zh-CN" sz="1700" dirty="0">
                <a:solidFill>
                  <a:srgbClr val="FF00FF"/>
                </a:solidFill>
                <a:latin typeface="Times New Roman" panose="02020603050405020304" pitchFamily="18" charset="0"/>
                <a:cs typeface="Times New Roman" panose="02020603050405020304" pitchFamily="18" charset="0"/>
              </a:rPr>
              <a:t>则另一边长为</a:t>
            </a:r>
            <a:r>
              <a:rPr lang="en-US" altLang="zh-CN" sz="1700" dirty="0">
                <a:solidFill>
                  <a:srgbClr val="FF00FF"/>
                </a:solidFill>
                <a:latin typeface="Times New Roman" panose="02020603050405020304" pitchFamily="18" charset="0"/>
                <a:cs typeface="Times New Roman" panose="02020603050405020304" pitchFamily="18" charset="0"/>
              </a:rPr>
              <a:t>(  28</a:t>
            </a:r>
            <a:r>
              <a:rPr lang="en-US" altLang="zh-CN" sz="1700" i="1" dirty="0">
                <a:solidFill>
                  <a:srgbClr val="FF00FF"/>
                </a:solidFill>
                <a:latin typeface="Times New Roman" panose="02020603050405020304" pitchFamily="18" charset="0"/>
                <a:cs typeface="Times New Roman" panose="02020603050405020304" pitchFamily="18" charset="0"/>
              </a:rPr>
              <a:t>-x</a:t>
            </a:r>
            <a:r>
              <a:rPr lang="en-US" altLang="zh-CN" sz="1700" dirty="0">
                <a:solidFill>
                  <a:srgbClr val="FF00FF"/>
                </a:solidFill>
                <a:latin typeface="Times New Roman" panose="02020603050405020304" pitchFamily="18" charset="0"/>
                <a:cs typeface="Times New Roman" panose="02020603050405020304" pitchFamily="18" charset="0"/>
              </a:rPr>
              <a:t>  ) cm,</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zh-CN" altLang="zh-CN" sz="1700" dirty="0">
                <a:solidFill>
                  <a:srgbClr val="FF00FF"/>
                </a:solidFill>
                <a:latin typeface="Times New Roman" panose="02020603050405020304" pitchFamily="18" charset="0"/>
                <a:cs typeface="Times New Roman" panose="02020603050405020304" pitchFamily="18" charset="0"/>
              </a:rPr>
              <a:t>依题意有</a:t>
            </a:r>
            <a:r>
              <a:rPr lang="en-US" altLang="zh-CN" sz="1700" i="1" dirty="0">
                <a:solidFill>
                  <a:srgbClr val="FF00FF"/>
                </a:solidFill>
                <a:latin typeface="Times New Roman" panose="02020603050405020304" pitchFamily="18" charset="0"/>
                <a:cs typeface="Times New Roman" panose="02020603050405020304" pitchFamily="18" charset="0"/>
              </a:rPr>
              <a:t>x</a:t>
            </a:r>
            <a:r>
              <a:rPr lang="en-US" altLang="zh-CN" sz="1700" dirty="0">
                <a:solidFill>
                  <a:srgbClr val="FF00FF"/>
                </a:solidFill>
                <a:latin typeface="Times New Roman" panose="02020603050405020304" pitchFamily="18" charset="0"/>
                <a:cs typeface="Times New Roman" panose="02020603050405020304" pitchFamily="18" charset="0"/>
              </a:rPr>
              <a:t>(  28</a:t>
            </a:r>
            <a:r>
              <a:rPr lang="en-US" altLang="zh-CN" sz="1700" i="1" dirty="0">
                <a:solidFill>
                  <a:srgbClr val="FF00FF"/>
                </a:solidFill>
                <a:latin typeface="Times New Roman" panose="02020603050405020304" pitchFamily="18" charset="0"/>
                <a:cs typeface="Times New Roman" panose="02020603050405020304" pitchFamily="18" charset="0"/>
              </a:rPr>
              <a:t>-x</a:t>
            </a:r>
            <a:r>
              <a:rPr lang="en-US" altLang="zh-CN" sz="1700" dirty="0">
                <a:solidFill>
                  <a:srgbClr val="FF00FF"/>
                </a:solidFill>
                <a:latin typeface="Times New Roman" panose="02020603050405020304" pitchFamily="18" charset="0"/>
                <a:cs typeface="Times New Roman" panose="02020603050405020304" pitchFamily="18" charset="0"/>
              </a:rPr>
              <a:t>  )</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180,</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zh-CN" altLang="zh-CN" sz="1700" dirty="0">
                <a:solidFill>
                  <a:srgbClr val="FF00FF"/>
                </a:solidFill>
                <a:latin typeface="Times New Roman" panose="02020603050405020304" pitchFamily="18" charset="0"/>
                <a:cs typeface="Times New Roman" panose="02020603050405020304" pitchFamily="18" charset="0"/>
              </a:rPr>
              <a:t>解得</a:t>
            </a:r>
            <a:r>
              <a:rPr lang="en-US" altLang="zh-CN" sz="1700" i="1" dirty="0">
                <a:solidFill>
                  <a:srgbClr val="FF00FF"/>
                </a:solidFill>
                <a:latin typeface="Times New Roman" panose="02020603050405020304" pitchFamily="18" charset="0"/>
                <a:cs typeface="Times New Roman" panose="02020603050405020304" pitchFamily="18" charset="0"/>
              </a:rPr>
              <a:t>x</a:t>
            </a:r>
            <a:r>
              <a:rPr lang="en-US" altLang="zh-CN" sz="1700" baseline="-25000" dirty="0">
                <a:solidFill>
                  <a:srgbClr val="FF00FF"/>
                </a:solidFill>
                <a:latin typeface="Times New Roman" panose="02020603050405020304" pitchFamily="18" charset="0"/>
                <a:cs typeface="Times New Roman" panose="02020603050405020304" pitchFamily="18" charset="0"/>
              </a:rPr>
              <a:t>1</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10(  </a:t>
            </a:r>
            <a:r>
              <a:rPr lang="zh-CN" altLang="zh-CN" sz="1700" dirty="0">
                <a:solidFill>
                  <a:srgbClr val="FF00FF"/>
                </a:solidFill>
                <a:latin typeface="Times New Roman" panose="02020603050405020304" pitchFamily="18" charset="0"/>
                <a:cs typeface="Times New Roman" panose="02020603050405020304" pitchFamily="18" charset="0"/>
              </a:rPr>
              <a:t>舍去</a:t>
            </a:r>
            <a:r>
              <a:rPr lang="en-US" altLang="zh-CN" sz="1700" dirty="0">
                <a:solidFill>
                  <a:srgbClr val="FF00FF"/>
                </a:solidFill>
                <a:latin typeface="Times New Roman" panose="02020603050405020304" pitchFamily="18" charset="0"/>
                <a:cs typeface="Times New Roman" panose="02020603050405020304" pitchFamily="18" charset="0"/>
              </a:rPr>
              <a:t>  ),</a:t>
            </a:r>
            <a:r>
              <a:rPr lang="en-US" altLang="zh-CN" sz="1700" i="1" dirty="0">
                <a:solidFill>
                  <a:srgbClr val="FF00FF"/>
                </a:solidFill>
                <a:latin typeface="Times New Roman" panose="02020603050405020304" pitchFamily="18" charset="0"/>
                <a:cs typeface="Times New Roman" panose="02020603050405020304" pitchFamily="18" charset="0"/>
              </a:rPr>
              <a:t>x</a:t>
            </a:r>
            <a:r>
              <a:rPr lang="en-US" altLang="zh-CN" sz="1700" baseline="-25000" dirty="0">
                <a:solidFill>
                  <a:srgbClr val="FF00FF"/>
                </a:solidFill>
                <a:latin typeface="Times New Roman" panose="02020603050405020304" pitchFamily="18" charset="0"/>
                <a:cs typeface="Times New Roman" panose="02020603050405020304" pitchFamily="18" charset="0"/>
              </a:rPr>
              <a:t>2</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18,</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FF00FF"/>
                </a:solidFill>
                <a:latin typeface="Times New Roman" panose="02020603050405020304" pitchFamily="18" charset="0"/>
                <a:cs typeface="Times New Roman" panose="02020603050405020304" pitchFamily="18" charset="0"/>
              </a:rPr>
              <a:t>28</a:t>
            </a:r>
            <a:r>
              <a:rPr lang="en-US" altLang="zh-CN" sz="1700" i="1" dirty="0">
                <a:solidFill>
                  <a:srgbClr val="FF00FF"/>
                </a:solidFill>
                <a:latin typeface="Times New Roman" panose="02020603050405020304" pitchFamily="18" charset="0"/>
                <a:cs typeface="Times New Roman" panose="02020603050405020304" pitchFamily="18" charset="0"/>
              </a:rPr>
              <a:t>-x=</a:t>
            </a:r>
            <a:r>
              <a:rPr lang="en-US" altLang="zh-CN" sz="1700" dirty="0">
                <a:solidFill>
                  <a:srgbClr val="FF00FF"/>
                </a:solidFill>
                <a:latin typeface="Times New Roman" panose="02020603050405020304" pitchFamily="18" charset="0"/>
                <a:cs typeface="Times New Roman" panose="02020603050405020304" pitchFamily="18" charset="0"/>
              </a:rPr>
              <a:t>28</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18</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10 cm</a:t>
            </a:r>
            <a:r>
              <a:rPr lang="en-US" altLang="zh-CN" sz="1700" i="1" dirty="0">
                <a:solidFill>
                  <a:srgbClr val="FF00FF"/>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zh-CN" altLang="zh-CN" sz="1700" dirty="0">
                <a:solidFill>
                  <a:srgbClr val="FF00FF"/>
                </a:solidFill>
                <a:latin typeface="Times New Roman" panose="02020603050405020304" pitchFamily="18" charset="0"/>
                <a:cs typeface="Times New Roman" panose="02020603050405020304" pitchFamily="18" charset="0"/>
              </a:rPr>
              <a:t>故这个矩形的长为</a:t>
            </a:r>
            <a:r>
              <a:rPr lang="en-US" altLang="zh-CN" sz="1700" dirty="0">
                <a:solidFill>
                  <a:srgbClr val="FF00FF"/>
                </a:solidFill>
                <a:latin typeface="Times New Roman" panose="02020603050405020304" pitchFamily="18" charset="0"/>
                <a:cs typeface="Times New Roman" panose="02020603050405020304" pitchFamily="18" charset="0"/>
              </a:rPr>
              <a:t>18 cm,</a:t>
            </a:r>
            <a:r>
              <a:rPr lang="zh-CN" altLang="zh-CN" sz="1700" dirty="0">
                <a:solidFill>
                  <a:srgbClr val="FF00FF"/>
                </a:solidFill>
                <a:latin typeface="Times New Roman" panose="02020603050405020304" pitchFamily="18" charset="0"/>
                <a:cs typeface="Times New Roman" panose="02020603050405020304" pitchFamily="18" charset="0"/>
              </a:rPr>
              <a:t>宽为</a:t>
            </a:r>
            <a:r>
              <a:rPr lang="en-US" altLang="zh-CN" sz="1700" dirty="0">
                <a:solidFill>
                  <a:srgbClr val="FF00FF"/>
                </a:solidFill>
                <a:latin typeface="Times New Roman" panose="02020603050405020304" pitchFamily="18" charset="0"/>
                <a:cs typeface="Times New Roman" panose="02020603050405020304" pitchFamily="18" charset="0"/>
              </a:rPr>
              <a:t>10 cm</a:t>
            </a:r>
            <a:r>
              <a:rPr lang="en-US" altLang="zh-CN" sz="1700" i="1" dirty="0">
                <a:solidFill>
                  <a:srgbClr val="FF00FF"/>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FF00FF"/>
                </a:solidFill>
                <a:latin typeface="Times New Roman" panose="02020603050405020304" pitchFamily="18" charset="0"/>
                <a:cs typeface="Times New Roman" panose="02020603050405020304" pitchFamily="18" charset="0"/>
              </a:rPr>
              <a:t>(  2  )</a:t>
            </a:r>
            <a:r>
              <a:rPr lang="zh-CN" altLang="zh-CN" sz="1700" dirty="0">
                <a:solidFill>
                  <a:srgbClr val="FF00FF"/>
                </a:solidFill>
                <a:latin typeface="Times New Roman" panose="02020603050405020304" pitchFamily="18" charset="0"/>
                <a:cs typeface="Times New Roman" panose="02020603050405020304" pitchFamily="18" charset="0"/>
              </a:rPr>
              <a:t>设矩形的长为</a:t>
            </a:r>
            <a:r>
              <a:rPr lang="en-US" altLang="zh-CN" sz="1700" i="1" dirty="0">
                <a:solidFill>
                  <a:srgbClr val="FF00FF"/>
                </a:solidFill>
                <a:latin typeface="Times New Roman" panose="02020603050405020304" pitchFamily="18" charset="0"/>
                <a:cs typeface="Times New Roman" panose="02020603050405020304" pitchFamily="18" charset="0"/>
              </a:rPr>
              <a:t>x</a:t>
            </a:r>
            <a:r>
              <a:rPr lang="en-US" altLang="zh-CN" sz="1700" dirty="0">
                <a:solidFill>
                  <a:srgbClr val="FF00FF"/>
                </a:solidFill>
                <a:latin typeface="Times New Roman" panose="02020603050405020304" pitchFamily="18" charset="0"/>
                <a:cs typeface="Times New Roman" panose="02020603050405020304" pitchFamily="18" charset="0"/>
              </a:rPr>
              <a:t> cm,</a:t>
            </a:r>
            <a:r>
              <a:rPr lang="zh-CN" altLang="zh-CN" sz="1700" dirty="0">
                <a:solidFill>
                  <a:srgbClr val="FF00FF"/>
                </a:solidFill>
                <a:latin typeface="Times New Roman" panose="02020603050405020304" pitchFamily="18" charset="0"/>
                <a:cs typeface="Times New Roman" panose="02020603050405020304" pitchFamily="18" charset="0"/>
              </a:rPr>
              <a:t>则宽为</a:t>
            </a:r>
            <a:r>
              <a:rPr lang="en-US" altLang="zh-CN" sz="1700" dirty="0">
                <a:solidFill>
                  <a:srgbClr val="FF00FF"/>
                </a:solidFill>
                <a:latin typeface="Times New Roman" panose="02020603050405020304" pitchFamily="18" charset="0"/>
                <a:cs typeface="Times New Roman" panose="02020603050405020304" pitchFamily="18" charset="0"/>
              </a:rPr>
              <a:t>(  28</a:t>
            </a:r>
            <a:r>
              <a:rPr lang="en-US" altLang="zh-CN" sz="1700" i="1" dirty="0">
                <a:solidFill>
                  <a:srgbClr val="FF00FF"/>
                </a:solidFill>
                <a:latin typeface="Times New Roman" panose="02020603050405020304" pitchFamily="18" charset="0"/>
                <a:cs typeface="Times New Roman" panose="02020603050405020304" pitchFamily="18" charset="0"/>
              </a:rPr>
              <a:t>-x</a:t>
            </a:r>
            <a:r>
              <a:rPr lang="en-US" altLang="zh-CN" sz="1700" dirty="0">
                <a:solidFill>
                  <a:srgbClr val="FF00FF"/>
                </a:solidFill>
                <a:latin typeface="Times New Roman" panose="02020603050405020304" pitchFamily="18" charset="0"/>
                <a:cs typeface="Times New Roman" panose="02020603050405020304" pitchFamily="18" charset="0"/>
              </a:rPr>
              <a:t>  ) cm,</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zh-CN" altLang="zh-CN" sz="1700" dirty="0">
                <a:solidFill>
                  <a:srgbClr val="FF00FF"/>
                </a:solidFill>
                <a:latin typeface="Times New Roman" panose="02020603050405020304" pitchFamily="18" charset="0"/>
                <a:cs typeface="Times New Roman" panose="02020603050405020304" pitchFamily="18" charset="0"/>
              </a:rPr>
              <a:t>依题意有</a:t>
            </a:r>
            <a:r>
              <a:rPr lang="en-US" altLang="zh-CN" sz="1700" i="1" dirty="0">
                <a:solidFill>
                  <a:srgbClr val="FF00FF"/>
                </a:solidFill>
                <a:latin typeface="Times New Roman" panose="02020603050405020304" pitchFamily="18" charset="0"/>
                <a:cs typeface="Times New Roman" panose="02020603050405020304" pitchFamily="18" charset="0"/>
              </a:rPr>
              <a:t>x</a:t>
            </a:r>
            <a:r>
              <a:rPr lang="en-US" altLang="zh-CN" sz="1700" dirty="0">
                <a:solidFill>
                  <a:srgbClr val="FF00FF"/>
                </a:solidFill>
                <a:latin typeface="Times New Roman" panose="02020603050405020304" pitchFamily="18" charset="0"/>
                <a:cs typeface="Times New Roman" panose="02020603050405020304" pitchFamily="18" charset="0"/>
              </a:rPr>
              <a:t>(  28</a:t>
            </a:r>
            <a:r>
              <a:rPr lang="en-US" altLang="zh-CN" sz="1700" i="1" dirty="0">
                <a:solidFill>
                  <a:srgbClr val="FF00FF"/>
                </a:solidFill>
                <a:latin typeface="Times New Roman" panose="02020603050405020304" pitchFamily="18" charset="0"/>
                <a:cs typeface="Times New Roman" panose="02020603050405020304" pitchFamily="18" charset="0"/>
              </a:rPr>
              <a:t>-x</a:t>
            </a:r>
            <a:r>
              <a:rPr lang="en-US" altLang="zh-CN" sz="1700" dirty="0">
                <a:solidFill>
                  <a:srgbClr val="FF00FF"/>
                </a:solidFill>
                <a:latin typeface="Times New Roman" panose="02020603050405020304" pitchFamily="18" charset="0"/>
                <a:cs typeface="Times New Roman" panose="02020603050405020304" pitchFamily="18" charset="0"/>
              </a:rPr>
              <a:t>  )</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200,</a:t>
            </a:r>
            <a:r>
              <a:rPr lang="zh-CN" altLang="zh-CN" sz="1700" dirty="0">
                <a:solidFill>
                  <a:srgbClr val="FF00FF"/>
                </a:solidFill>
                <a:latin typeface="Times New Roman" panose="02020603050405020304" pitchFamily="18" charset="0"/>
                <a:cs typeface="Times New Roman" panose="02020603050405020304" pitchFamily="18" charset="0"/>
              </a:rPr>
              <a:t>即</a:t>
            </a:r>
            <a:r>
              <a:rPr lang="en-US" altLang="zh-CN" sz="1700" i="1" dirty="0">
                <a:solidFill>
                  <a:srgbClr val="FF00FF"/>
                </a:solidFill>
                <a:latin typeface="Times New Roman" panose="02020603050405020304" pitchFamily="18" charset="0"/>
                <a:cs typeface="Times New Roman" panose="02020603050405020304" pitchFamily="18" charset="0"/>
              </a:rPr>
              <a:t>x</a:t>
            </a:r>
            <a:r>
              <a:rPr lang="en-US" altLang="zh-CN" sz="1700" baseline="30000" dirty="0">
                <a:solidFill>
                  <a:srgbClr val="FF00FF"/>
                </a:solidFill>
                <a:latin typeface="Times New Roman" panose="02020603050405020304" pitchFamily="18" charset="0"/>
                <a:cs typeface="Times New Roman" panose="02020603050405020304" pitchFamily="18" charset="0"/>
              </a:rPr>
              <a:t>2</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28</a:t>
            </a:r>
            <a:r>
              <a:rPr lang="en-US" altLang="zh-CN" sz="1700" i="1" dirty="0">
                <a:solidFill>
                  <a:srgbClr val="FF00FF"/>
                </a:solidFill>
                <a:latin typeface="Times New Roman" panose="02020603050405020304" pitchFamily="18" charset="0"/>
                <a:cs typeface="Times New Roman" panose="02020603050405020304" pitchFamily="18" charset="0"/>
              </a:rPr>
              <a:t>x+</a:t>
            </a:r>
            <a:r>
              <a:rPr lang="en-US" altLang="zh-CN" sz="1700" dirty="0">
                <a:solidFill>
                  <a:srgbClr val="FF00FF"/>
                </a:solidFill>
                <a:latin typeface="Times New Roman" panose="02020603050405020304" pitchFamily="18" charset="0"/>
                <a:cs typeface="Times New Roman" panose="02020603050405020304" pitchFamily="18" charset="0"/>
              </a:rPr>
              <a:t>200</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0,</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zh-CN" altLang="zh-CN" sz="1700" dirty="0">
                <a:solidFill>
                  <a:srgbClr val="FF00FF"/>
                </a:solidFill>
                <a:latin typeface="Times New Roman" panose="02020603050405020304" pitchFamily="18" charset="0"/>
                <a:cs typeface="Times New Roman" panose="02020603050405020304" pitchFamily="18" charset="0"/>
              </a:rPr>
              <a:t>则</a:t>
            </a:r>
            <a:r>
              <a:rPr lang="en-US" altLang="zh-CN" sz="1700" i="1" dirty="0">
                <a:solidFill>
                  <a:srgbClr val="FF00FF"/>
                </a:solidFill>
                <a:latin typeface="Times New Roman" panose="02020603050405020304" pitchFamily="18" charset="0"/>
                <a:cs typeface="Times New Roman" panose="02020603050405020304" pitchFamily="18" charset="0"/>
              </a:rPr>
              <a:t>Δ=</a:t>
            </a:r>
            <a:r>
              <a:rPr lang="en-US" altLang="zh-CN" sz="1700" dirty="0">
                <a:solidFill>
                  <a:srgbClr val="FF00FF"/>
                </a:solidFill>
                <a:latin typeface="Times New Roman" panose="02020603050405020304" pitchFamily="18" charset="0"/>
                <a:cs typeface="Times New Roman" panose="02020603050405020304" pitchFamily="18" charset="0"/>
              </a:rPr>
              <a:t>28</a:t>
            </a:r>
            <a:r>
              <a:rPr lang="en-US" altLang="zh-CN" sz="1700" baseline="30000" dirty="0">
                <a:solidFill>
                  <a:srgbClr val="FF00FF"/>
                </a:solidFill>
                <a:latin typeface="Times New Roman" panose="02020603050405020304" pitchFamily="18" charset="0"/>
                <a:cs typeface="Times New Roman" panose="02020603050405020304" pitchFamily="18" charset="0"/>
              </a:rPr>
              <a:t>2</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4</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200</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784</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800</a:t>
            </a:r>
            <a:r>
              <a:rPr lang="en-US" altLang="zh-CN" sz="1700" i="1" dirty="0">
                <a:solidFill>
                  <a:srgbClr val="FF00FF"/>
                </a:solidFill>
                <a:latin typeface="Times New Roman" panose="02020603050405020304" pitchFamily="18" charset="0"/>
                <a:cs typeface="Times New Roman" panose="02020603050405020304" pitchFamily="18" charset="0"/>
              </a:rPr>
              <a:t>&lt;</a:t>
            </a:r>
            <a:r>
              <a:rPr lang="en-US" altLang="zh-CN" sz="1700" dirty="0">
                <a:solidFill>
                  <a:srgbClr val="FF00FF"/>
                </a:solidFill>
                <a:latin typeface="Times New Roman" panose="02020603050405020304" pitchFamily="18" charset="0"/>
                <a:cs typeface="Times New Roman" panose="02020603050405020304" pitchFamily="18" charset="0"/>
              </a:rPr>
              <a:t>0,</a:t>
            </a:r>
            <a:r>
              <a:rPr lang="zh-CN" altLang="zh-CN" sz="1700" dirty="0">
                <a:solidFill>
                  <a:srgbClr val="FF00FF"/>
                </a:solidFill>
                <a:latin typeface="Times New Roman" panose="02020603050405020304" pitchFamily="18" charset="0"/>
                <a:cs typeface="Times New Roman" panose="02020603050405020304" pitchFamily="18" charset="0"/>
              </a:rPr>
              <a:t>原方程无解</a:t>
            </a:r>
            <a:r>
              <a:rPr lang="en-US" altLang="zh-CN" sz="1700" i="1" dirty="0">
                <a:solidFill>
                  <a:srgbClr val="FF00FF"/>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zh-CN" altLang="zh-CN" sz="1700" dirty="0">
                <a:solidFill>
                  <a:srgbClr val="FF00FF"/>
                </a:solidFill>
                <a:latin typeface="Times New Roman" panose="02020603050405020304" pitchFamily="18" charset="0"/>
                <a:cs typeface="Times New Roman" panose="02020603050405020304" pitchFamily="18" charset="0"/>
              </a:rPr>
              <a:t>故这个矩形的面积不能是</a:t>
            </a:r>
            <a:r>
              <a:rPr lang="en-US" altLang="zh-CN" sz="1700" dirty="0">
                <a:solidFill>
                  <a:srgbClr val="FF00FF"/>
                </a:solidFill>
                <a:latin typeface="Times New Roman" panose="02020603050405020304" pitchFamily="18" charset="0"/>
                <a:cs typeface="Times New Roman" panose="02020603050405020304" pitchFamily="18" charset="0"/>
              </a:rPr>
              <a:t>200 cm</a:t>
            </a:r>
            <a:r>
              <a:rPr lang="en-US" altLang="zh-CN" sz="1700" baseline="30000" dirty="0">
                <a:solidFill>
                  <a:srgbClr val="FF00FF"/>
                </a:solidFill>
                <a:latin typeface="Times New Roman" panose="02020603050405020304" pitchFamily="18" charset="0"/>
                <a:cs typeface="Times New Roman" panose="02020603050405020304" pitchFamily="18" charset="0"/>
              </a:rPr>
              <a:t>2</a:t>
            </a:r>
            <a:r>
              <a:rPr lang="en-US" altLang="zh-CN" sz="1700" i="1" dirty="0">
                <a:solidFill>
                  <a:srgbClr val="FF00FF"/>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数学模板</Template>
  <TotalTime>0</TotalTime>
  <Words>1050</Words>
  <Application>Microsoft Office PowerPoint</Application>
  <PresentationFormat>全屏显示(16:9)</PresentationFormat>
  <Paragraphs>63</Paragraphs>
  <Slides>13</Slides>
  <Notes>1</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26" baseType="lpstr">
      <vt:lpstr>Adobe 黑体 Std R</vt:lpstr>
      <vt:lpstr>NEU-BZ-S92</vt:lpstr>
      <vt:lpstr>方正书宋_GBK</vt:lpstr>
      <vt:lpstr>黑体</vt:lpstr>
      <vt:lpstr>楷体</vt:lpstr>
      <vt:lpstr>宋体</vt:lpstr>
      <vt:lpstr>微软雅黑</vt:lpstr>
      <vt:lpstr>Arial</vt:lpstr>
      <vt:lpstr>Calibri</vt:lpstr>
      <vt:lpstr>Calibri Light</vt:lpstr>
      <vt:lpstr>Times New Roman</vt:lpstr>
      <vt:lpstr>WWW.2PPT.COM
</vt:lpstr>
      <vt:lpstr>Document</vt:lpstr>
      <vt:lpstr>用公式法求解一元二次方程</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2019-05-05T03:44:00Z</dcterms:created>
  <dcterms:modified xsi:type="dcterms:W3CDTF">2023-01-16T16:01:23Z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E5ED156417FF47639DBB2E27D2990F98</vt:lpwstr>
  </property>
  <property fmtid="{A09F084E-AD41-489F-8076-AA5BE3082BCA}" pid="100">
    <vt:ui4>5</vt:ui4>
  </property>
  <property fmtid="{64440492-4C8B-11D1-8B70-080036B11A03}" pid="11">
    <vt:lpwstr>www.2ppt.com-爱PPT提供资源下载</vt:lpwstr>
  </property>
</Properties>
</file>