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77" r:id="rId2"/>
    <p:sldId id="273" r:id="rId3"/>
    <p:sldId id="279" r:id="rId4"/>
    <p:sldId id="274" r:id="rId5"/>
    <p:sldId id="275" r:id="rId6"/>
    <p:sldId id="257" r:id="rId7"/>
    <p:sldId id="280" r:id="rId8"/>
    <p:sldId id="276" r:id="rId9"/>
    <p:sldId id="282" r:id="rId10"/>
    <p:sldId id="283" r:id="rId11"/>
    <p:sldId id="269" r:id="rId12"/>
    <p:sldId id="260" r:id="rId13"/>
    <p:sldId id="263" r:id="rId14"/>
    <p:sldId id="261" r:id="rId15"/>
    <p:sldId id="268" r:id="rId16"/>
    <p:sldId id="264" r:id="rId17"/>
    <p:sldId id="284" r:id="rId18"/>
  </p:sldIdLst>
  <p:sldSz cx="9144000" cy="5143500" type="screen16x9"/>
  <p:notesSz cx="6858000" cy="9144000"/>
  <p:custShowLst>
    <p:custShow name="自定义放映 1" id="0">
      <p:sldLst>
        <p:sld r:id="rId6"/>
      </p:sldLst>
    </p:custShow>
    <p:custShow name="自定义放映 2" id="1">
      <p:sldLst>
        <p:sld r:id="rId4"/>
      </p:sldLst>
    </p:custShow>
    <p:custShow name="自定义放映 3" id="2">
      <p:sldLst>
        <p:sld r:id="rId9"/>
      </p:sldLst>
    </p:custShow>
    <p:custShow name="自定义放映 4" id="3">
      <p:sldLst>
        <p:sld r:id="rId12"/>
      </p:sldLst>
    </p:custShow>
    <p:custShow name="自定义放映 5" id="4">
      <p:sldLst>
        <p:sld r:id="rId13"/>
      </p:sldLst>
    </p:custShow>
    <p:custShow name="自定义放映 6" id="5">
      <p:sldLst>
        <p:sld r:id="rId14"/>
      </p:sldLst>
    </p:custShow>
    <p:custShow name="自定义放映 7" id="6">
      <p:sldLst>
        <p:sld r:id="rId14"/>
      </p:sldLst>
    </p:custShow>
    <p:custShow name="自定义放映 8" id="7">
      <p:sldLst>
        <p:sld r:id="rId15"/>
      </p:sldLst>
    </p:custShow>
    <p:custShow name="自定义放映 9" id="8">
      <p:sldLst>
        <p:sld r:id="rId16"/>
      </p:sldLst>
    </p:custShow>
    <p:custShow name="自定义放映 10" id="9">
      <p:sldLst>
        <p:sld r:id="rId17"/>
      </p:sldLst>
    </p:custShow>
    <p:custShow name="自定义放映 11" id="10">
      <p:sldLst>
        <p:sld r:id="rId17"/>
      </p:sldLst>
    </p:custShow>
    <p:custShow name="自定义放映 12" id="11">
      <p:sldLst>
        <p:sld r:id="rId17"/>
      </p:sldLst>
    </p:custShow>
    <p:custShow name="自定义放映 13" id="12">
      <p:sldLst>
        <p:sld r:id="rId17"/>
      </p:sldLst>
    </p:custShow>
    <p:custShow name="自定义放映 14" id="13">
      <p:sldLst>
        <p:sld r:id="rId17"/>
      </p:sldLst>
    </p:custShow>
    <p:custShow name="自定义放映 15" id="14">
      <p:sldLst>
        <p:sld r:id="rId17"/>
      </p:sldLst>
    </p:custShow>
    <p:custShow name="自定义放映 16" id="15">
      <p:sldLst>
        <p:sld r:id="rId17"/>
      </p:sldLst>
    </p:custShow>
    <p:custShow name="自定义放映 17" id="16">
      <p:sldLst>
        <p:sld r:id="rId17"/>
      </p:sldLst>
    </p:custShow>
    <p:custShow name="自定义放映 18" id="17">
      <p:sldLst>
        <p:sld r:id="rId17"/>
      </p:sldLst>
    </p:custShow>
    <p:custShow name="自定义放映 19" id="18">
      <p:sldLst>
        <p:sld r:id="rId17"/>
      </p:sldLst>
    </p:custShow>
    <p:custShow name="自定义放映 20" id="19">
      <p:sldLst>
        <p:sld r:id="rId17"/>
      </p:sldLst>
    </p:custShow>
    <p:custShow name="自定义放映 21" id="20">
      <p:sldLst/>
    </p:custShow>
    <p:custShow name="自定义放映 22" id="21">
      <p:sldLst>
        <p:sld r:id="rId14"/>
      </p:sldLst>
    </p:custShow>
  </p:custShow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F2F2"/>
    <a:srgbClr val="3366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2" autoAdjust="0"/>
    <p:restoredTop sz="94660"/>
  </p:normalViewPr>
  <p:slideViewPr>
    <p:cSldViewPr>
      <p:cViewPr>
        <p:scale>
          <a:sx n="100" d="100"/>
          <a:sy n="100" d="100"/>
        </p:scale>
        <p:origin x="-222" y="-8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8" d="100"/>
        <a:sy n="1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3E8942D-3B7D-4C69-B07B-C5476EE7689C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C157E06-9258-44C6-A0BF-F89741B0429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C157E06-9258-44C6-A0BF-F89741B0429D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DBF0B-9712-4AD6-9C07-37209BC6CFE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1DCDE-4322-4BEB-9DE0-F1AE7039D51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3441B8-4D07-4463-9F97-CE9871AAEB3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0DF794-D359-4045-ADFB-1028EB66FB3B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FA550-B004-4875-AB01-8243B93E767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91E27-8640-4395-85D8-50B075464FC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26D0F-DBA3-4EC5-8616-AE3289A4184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C88F2-D5F7-4648-9222-1B83BAD322C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9EB36B-B666-46D5-8071-FF700444DB5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76458-C4C9-45DA-8249-5AFCA443D5C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04B64A-A322-4E54-8D58-BE8A5A2A2B2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F648536-F7EF-413E-860D-128D6663B37A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3" Type="http://schemas.openxmlformats.org/officeDocument/2006/relationships/image" Target="../media/image45.jpeg"/><Relationship Id="rId7" Type="http://schemas.openxmlformats.org/officeDocument/2006/relationships/image" Target="../media/image47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6.jpeg"/><Relationship Id="rId4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5" descr="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7505" y="0"/>
            <a:ext cx="903649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8"/>
          <p:cNvSpPr txBox="1">
            <a:spLocks noChangeArrowheads="1"/>
          </p:cNvSpPr>
          <p:nvPr/>
        </p:nvSpPr>
        <p:spPr bwMode="auto">
          <a:xfrm>
            <a:off x="467544" y="267494"/>
            <a:ext cx="691356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dirty="0"/>
              <a:t>Lesson 2</a:t>
            </a:r>
          </a:p>
        </p:txBody>
      </p:sp>
      <p:sp>
        <p:nvSpPr>
          <p:cNvPr id="2" name="矩形 1"/>
          <p:cNvSpPr/>
          <p:nvPr/>
        </p:nvSpPr>
        <p:spPr>
          <a:xfrm>
            <a:off x="539552" y="1347614"/>
            <a:ext cx="8208912" cy="646331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zh-CN" sz="3600" b="1" kern="10" dirty="0" smtClean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隶书" panose="02010509060101010101" charset="-122"/>
                <a:cs typeface="Times New Roman" panose="02020603050405020304" pitchFamily="18" charset="0"/>
              </a:rPr>
              <a:t>There is an old building in my school.</a:t>
            </a:r>
            <a:endParaRPr lang="zh-CN" alt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隶书" panose="02010509060101010101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4371950"/>
            <a:ext cx="9144000" cy="497205"/>
          </a:xfrm>
          <a:prstGeom prst="rect">
            <a:avLst/>
          </a:prstGeom>
          <a:solidFill>
            <a:srgbClr val="F2F2F2">
              <a:alpha val="60000"/>
            </a:srgbClr>
          </a:solidFill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4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4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tre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3" y="778670"/>
            <a:ext cx="1268413" cy="356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5" descr="tre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3" y="742952"/>
            <a:ext cx="1268413" cy="3564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6" descr="d29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67000" y="3600451"/>
            <a:ext cx="9525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d18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34200" y="1092994"/>
            <a:ext cx="666750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8" descr="d18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481763" y="1092994"/>
            <a:ext cx="666750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d18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24650" y="1321594"/>
            <a:ext cx="666750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ectangle 10"/>
          <p:cNvSpPr>
            <a:spLocks noChangeArrowheads="1"/>
          </p:cNvSpPr>
          <p:nvPr/>
        </p:nvSpPr>
        <p:spPr bwMode="auto">
          <a:xfrm>
            <a:off x="3048000" y="1028700"/>
            <a:ext cx="1143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51515"/>
                </a:solidFill>
                <a:latin typeface="Times New Roman" panose="02020603050405020304" pitchFamily="18" charset="0"/>
              </a:rPr>
              <a:t>tree</a:t>
            </a:r>
          </a:p>
        </p:txBody>
      </p:sp>
      <p:sp>
        <p:nvSpPr>
          <p:cNvPr id="12297" name="Rectangle 12"/>
          <p:cNvSpPr>
            <a:spLocks noChangeArrowheads="1"/>
          </p:cNvSpPr>
          <p:nvPr/>
        </p:nvSpPr>
        <p:spPr bwMode="auto">
          <a:xfrm>
            <a:off x="3200400" y="3829050"/>
            <a:ext cx="10668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51515"/>
                </a:solidFill>
                <a:latin typeface="Times New Roman" panose="02020603050405020304" pitchFamily="18" charset="0"/>
              </a:rPr>
              <a:t>cat</a:t>
            </a:r>
          </a:p>
        </p:txBody>
      </p:sp>
      <p:sp>
        <p:nvSpPr>
          <p:cNvPr id="33802" name="Rectangle 13"/>
          <p:cNvSpPr>
            <a:spLocks noChangeArrowheads="1"/>
          </p:cNvSpPr>
          <p:nvPr/>
        </p:nvSpPr>
        <p:spPr bwMode="auto">
          <a:xfrm>
            <a:off x="1219200" y="4514850"/>
            <a:ext cx="3429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</a:rPr>
              <a:t>There is a cat under the tree.</a:t>
            </a:r>
          </a:p>
        </p:txBody>
      </p:sp>
      <p:sp>
        <p:nvSpPr>
          <p:cNvPr id="33803" name="Rectangle 14"/>
          <p:cNvSpPr>
            <a:spLocks noChangeArrowheads="1"/>
          </p:cNvSpPr>
          <p:nvPr/>
        </p:nvSpPr>
        <p:spPr bwMode="auto">
          <a:xfrm>
            <a:off x="5257800" y="4514850"/>
            <a:ext cx="3886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2000" b="1">
                <a:latin typeface="Times New Roman" panose="02020603050405020304" pitchFamily="18" charset="0"/>
              </a:rPr>
              <a:t>There are three bird</a:t>
            </a:r>
            <a:r>
              <a:rPr lang="en-US" altLang="zh-CN" sz="2000" b="1">
                <a:solidFill>
                  <a:srgbClr val="FF3300"/>
                </a:solidFill>
                <a:latin typeface="Times New Roman" panose="02020603050405020304" pitchFamily="18" charset="0"/>
              </a:rPr>
              <a:t>s</a:t>
            </a:r>
            <a:r>
              <a:rPr lang="en-US" altLang="zh-CN" sz="2000" b="1">
                <a:latin typeface="Times New Roman" panose="02020603050405020304" pitchFamily="18" charset="0"/>
              </a:rPr>
              <a:t> in the tree.</a:t>
            </a:r>
          </a:p>
        </p:txBody>
      </p:sp>
      <p:sp>
        <p:nvSpPr>
          <p:cNvPr id="12300" name="Rectangle 15"/>
          <p:cNvSpPr>
            <a:spLocks noChangeArrowheads="1"/>
          </p:cNvSpPr>
          <p:nvPr/>
        </p:nvSpPr>
        <p:spPr bwMode="auto">
          <a:xfrm>
            <a:off x="7543800" y="1371600"/>
            <a:ext cx="11430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>
              <a:buFont typeface="Arial" panose="020B0604020202020204" pitchFamily="34" charset="0"/>
              <a:buNone/>
            </a:pPr>
            <a:r>
              <a:rPr lang="en-US" altLang="zh-CN" sz="3200" b="1">
                <a:solidFill>
                  <a:srgbClr val="F51515"/>
                </a:solidFill>
                <a:latin typeface="Times New Roman" panose="02020603050405020304" pitchFamily="18" charset="0"/>
              </a:rPr>
              <a:t>bird</a:t>
            </a:r>
          </a:p>
        </p:txBody>
      </p:sp>
      <p:sp>
        <p:nvSpPr>
          <p:cNvPr id="12301" name="Rectangle 16"/>
          <p:cNvSpPr>
            <a:spLocks noGrp="1" noChangeArrowheads="1"/>
          </p:cNvSpPr>
          <p:nvPr>
            <p:ph type="title" idx="4294967295"/>
          </p:nvPr>
        </p:nvSpPr>
        <p:spPr>
          <a:xfrm>
            <a:off x="865187" y="347739"/>
            <a:ext cx="7212013" cy="458390"/>
          </a:xfrm>
          <a:noFill/>
        </p:spPr>
        <p:txBody>
          <a:bodyPr lIns="92075" tIns="46038" rIns="92075" bIns="46038"/>
          <a:lstStyle/>
          <a:p>
            <a:pPr eaLnBrk="1" hangingPunct="1"/>
            <a:r>
              <a:rPr lang="zh-CN" altLang="en-US" sz="4000" dirty="0" smtClean="0"/>
              <a:t>请使用</a:t>
            </a:r>
            <a:r>
              <a:rPr lang="en-US" altLang="zh-CN" sz="4000" dirty="0" smtClean="0"/>
              <a:t>There be--- </a:t>
            </a:r>
            <a:r>
              <a:rPr lang="zh-CN" altLang="en-US" sz="4000" dirty="0" smtClean="0"/>
              <a:t>描述下图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2" grpId="0" autoUpdateAnimBg="0"/>
      <p:bldP spid="33803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" y="0"/>
            <a:ext cx="5040313" cy="2483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41686"/>
            <a:ext cx="41402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1763713" y="2571751"/>
            <a:ext cx="31686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/>
              <a:t> building</a:t>
            </a:r>
          </a:p>
        </p:txBody>
      </p:sp>
      <p:sp>
        <p:nvSpPr>
          <p:cNvPr id="13317" name="Text Box 7"/>
          <p:cNvSpPr txBox="1">
            <a:spLocks noChangeArrowheads="1"/>
          </p:cNvSpPr>
          <p:nvPr/>
        </p:nvSpPr>
        <p:spPr bwMode="auto">
          <a:xfrm>
            <a:off x="6300788" y="2680097"/>
            <a:ext cx="208756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588128" y="2625330"/>
            <a:ext cx="25558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/>
              <a:t> building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0" y="2571751"/>
            <a:ext cx="20510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/>
              <a:t>an old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4932363" y="2625330"/>
            <a:ext cx="2087562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/>
              <a:t>a new</a:t>
            </a:r>
          </a:p>
        </p:txBody>
      </p:sp>
      <p:sp>
        <p:nvSpPr>
          <p:cNvPr id="16395" name="Line 11"/>
          <p:cNvSpPr>
            <a:spLocks noChangeShapeType="1"/>
          </p:cNvSpPr>
          <p:nvPr/>
        </p:nvSpPr>
        <p:spPr bwMode="auto">
          <a:xfrm>
            <a:off x="2700341" y="2247901"/>
            <a:ext cx="1366837" cy="156567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 flipH="1">
            <a:off x="4067175" y="1924051"/>
            <a:ext cx="2089150" cy="1889522"/>
          </a:xfrm>
          <a:prstGeom prst="line">
            <a:avLst/>
          </a:prstGeom>
          <a:noFill/>
          <a:ln w="28575">
            <a:solidFill>
              <a:srgbClr val="3366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397" name="Text Box 13"/>
          <p:cNvSpPr txBox="1">
            <a:spLocks noChangeArrowheads="1"/>
          </p:cNvSpPr>
          <p:nvPr/>
        </p:nvSpPr>
        <p:spPr bwMode="auto">
          <a:xfrm>
            <a:off x="2843216" y="3868342"/>
            <a:ext cx="34575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</a:rPr>
              <a:t>buildings</a:t>
            </a:r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0" y="4407695"/>
            <a:ext cx="65532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/>
              <a:t>There </a:t>
            </a:r>
            <a:r>
              <a:rPr lang="en-US" altLang="zh-CN" sz="4400" b="1">
                <a:solidFill>
                  <a:srgbClr val="FF0000"/>
                </a:solidFill>
              </a:rPr>
              <a:t>are</a:t>
            </a:r>
            <a:r>
              <a:rPr lang="en-US" altLang="zh-CN" sz="4400" b="1"/>
              <a:t> two </a:t>
            </a:r>
            <a:r>
              <a:rPr lang="en-US" altLang="zh-CN" sz="4400" b="1">
                <a:solidFill>
                  <a:srgbClr val="FF0000"/>
                </a:solidFill>
              </a:rPr>
              <a:t>buildings.</a:t>
            </a:r>
          </a:p>
        </p:txBody>
      </p:sp>
      <p:sp>
        <p:nvSpPr>
          <p:cNvPr id="16399" name="Text Box 15"/>
          <p:cNvSpPr txBox="1">
            <a:spLocks noChangeArrowheads="1"/>
          </p:cNvSpPr>
          <p:nvPr/>
        </p:nvSpPr>
        <p:spPr bwMode="auto">
          <a:xfrm>
            <a:off x="3" y="3165873"/>
            <a:ext cx="648017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/>
              <a:t>There </a:t>
            </a:r>
            <a:r>
              <a:rPr lang="en-US" altLang="zh-CN" sz="4400" b="1">
                <a:solidFill>
                  <a:srgbClr val="FF0000"/>
                </a:solidFill>
              </a:rPr>
              <a:t>is</a:t>
            </a:r>
            <a:r>
              <a:rPr lang="en-US" altLang="zh-CN" sz="4400" b="1"/>
              <a:t> an old building.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/>
      <p:bldP spid="16393" grpId="0"/>
      <p:bldP spid="16394" grpId="0"/>
      <p:bldP spid="16395" grpId="0" animBg="1"/>
      <p:bldP spid="16396" grpId="0" animBg="1"/>
      <p:bldP spid="16397" grpId="0"/>
      <p:bldP spid="16397" grpId="1"/>
      <p:bldP spid="16398" grpId="0"/>
      <p:bldP spid="1639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shu"/>
          <p:cNvPicPr>
            <a:picLocks noChangeAspect="1" noChangeArrowheads="1"/>
          </p:cNvPicPr>
          <p:nvPr/>
        </p:nvPicPr>
        <p:blipFill>
          <a:blip r:embed="rId2" cstate="email"/>
          <a:srcRect r="-1268"/>
          <a:stretch>
            <a:fillRect/>
          </a:stretch>
        </p:blipFill>
        <p:spPr bwMode="auto">
          <a:xfrm>
            <a:off x="0" y="2"/>
            <a:ext cx="2916238" cy="2680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shu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63941" y="1491854"/>
            <a:ext cx="485933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132138" y="411957"/>
            <a:ext cx="48958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/>
              <a:t>There </a:t>
            </a:r>
            <a:r>
              <a:rPr lang="en-US" altLang="zh-CN" sz="4400" b="1">
                <a:solidFill>
                  <a:srgbClr val="FF0000"/>
                </a:solidFill>
              </a:rPr>
              <a:t>is</a:t>
            </a:r>
            <a:r>
              <a:rPr lang="en-US" altLang="zh-CN" sz="4400" b="1"/>
              <a:t> </a:t>
            </a:r>
            <a:r>
              <a:rPr lang="en-US" altLang="zh-CN" sz="4400" b="1">
                <a:solidFill>
                  <a:srgbClr val="FF0000"/>
                </a:solidFill>
              </a:rPr>
              <a:t>              </a:t>
            </a:r>
            <a:r>
              <a:rPr lang="en-US" altLang="zh-CN" sz="4400" b="1"/>
              <a:t>.</a:t>
            </a:r>
          </a:p>
        </p:txBody>
      </p:sp>
      <p:sp>
        <p:nvSpPr>
          <p:cNvPr id="14341" name="Text Box 7"/>
          <p:cNvSpPr txBox="1">
            <a:spLocks noChangeArrowheads="1"/>
          </p:cNvSpPr>
          <p:nvPr/>
        </p:nvSpPr>
        <p:spPr bwMode="auto">
          <a:xfrm>
            <a:off x="6443666" y="411957"/>
            <a:ext cx="151288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</a:rPr>
              <a:t>tree</a:t>
            </a: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3419478" y="4354117"/>
            <a:ext cx="352901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/>
              <a:t>many </a:t>
            </a:r>
            <a:r>
              <a:rPr lang="en-US" altLang="zh-CN" sz="4400" b="1">
                <a:solidFill>
                  <a:srgbClr val="FF0000"/>
                </a:solidFill>
              </a:rPr>
              <a:t>trees</a:t>
            </a:r>
          </a:p>
        </p:txBody>
      </p:sp>
      <p:sp>
        <p:nvSpPr>
          <p:cNvPr id="6154" name="Text Box 10"/>
          <p:cNvSpPr txBox="1">
            <a:spLocks noChangeArrowheads="1"/>
          </p:cNvSpPr>
          <p:nvPr/>
        </p:nvSpPr>
        <p:spPr bwMode="auto">
          <a:xfrm>
            <a:off x="5508625" y="411957"/>
            <a:ext cx="8636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>
                <a:solidFill>
                  <a:srgbClr val="FF0000"/>
                </a:solidFill>
              </a:rPr>
              <a:t>a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95288" y="4354117"/>
            <a:ext cx="69850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/>
              <a:t>There </a:t>
            </a:r>
            <a:r>
              <a:rPr lang="en-US" altLang="zh-CN" sz="4400" b="1">
                <a:solidFill>
                  <a:srgbClr val="FF0000"/>
                </a:solidFill>
              </a:rPr>
              <a:t>are                         </a:t>
            </a:r>
            <a:r>
              <a:rPr lang="en-US" altLang="zh-CN" sz="4400" b="1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6152" grpId="0"/>
      <p:bldP spid="6154" grpId="0"/>
      <p:bldP spid="615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" y="0"/>
            <a:ext cx="36353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492500" y="3003948"/>
            <a:ext cx="597535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/>
              <a:t>There___a library</a:t>
            </a:r>
            <a:r>
              <a:rPr lang="en-US" altLang="zh-CN"/>
              <a:t>.</a:t>
            </a:r>
          </a:p>
        </p:txBody>
      </p:sp>
      <p:pic>
        <p:nvPicPr>
          <p:cNvPr id="15364" name="Picture 6" descr="1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378" y="0"/>
            <a:ext cx="4824413" cy="2807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708403" y="4462464"/>
            <a:ext cx="5148263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/>
              <a:t>I like reading there</a:t>
            </a:r>
            <a:r>
              <a:rPr lang="en-US" altLang="zh-CN"/>
              <a:t>.</a:t>
            </a:r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563938" y="3813574"/>
            <a:ext cx="536416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/>
              <a:t>There ___many books in it.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4716463" y="3706417"/>
            <a:ext cx="14398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>
                <a:solidFill>
                  <a:srgbClr val="FF0000"/>
                </a:solidFill>
              </a:rPr>
              <a:t>are</a:t>
            </a:r>
            <a:r>
              <a:rPr lang="en-US" altLang="zh-CN" sz="4000" b="1">
                <a:solidFill>
                  <a:srgbClr val="FF0000"/>
                </a:solidFill>
              </a:rPr>
              <a:t>  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5292725" y="3003948"/>
            <a:ext cx="6111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>
                <a:solidFill>
                  <a:srgbClr val="FF0000"/>
                </a:solidFill>
              </a:rPr>
              <a:t>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10249" grpId="0"/>
      <p:bldP spid="10252" grpId="0"/>
      <p:bldP spid="1025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6985000" cy="3854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395288" y="3813573"/>
            <a:ext cx="6769100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/>
              <a:t>There ___ a new          .</a:t>
            </a:r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4932363" y="3759995"/>
            <a:ext cx="215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/>
              <a:t>gym</a:t>
            </a:r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539750" y="4354117"/>
            <a:ext cx="61928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400" b="1"/>
              <a:t>I like doing sports.</a:t>
            </a:r>
          </a:p>
        </p:txBody>
      </p:sp>
      <p:sp>
        <p:nvSpPr>
          <p:cNvPr id="7177" name="Text Box 9"/>
          <p:cNvSpPr txBox="1">
            <a:spLocks noChangeArrowheads="1"/>
          </p:cNvSpPr>
          <p:nvPr/>
        </p:nvSpPr>
        <p:spPr bwMode="auto">
          <a:xfrm>
            <a:off x="2195513" y="3759995"/>
            <a:ext cx="863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>
                <a:solidFill>
                  <a:srgbClr val="FF0000"/>
                </a:solidFill>
              </a:rPr>
              <a:t>is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6" grpId="0"/>
      <p:bldP spid="71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lanq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0322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6" descr="shu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11638" y="0"/>
            <a:ext cx="44640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7" descr="猫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2950370"/>
            <a:ext cx="3706813" cy="2193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8" descr="hu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643438" y="2356249"/>
            <a:ext cx="3986212" cy="2787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16" descr="shu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64388" y="250031"/>
            <a:ext cx="1655762" cy="27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17" descr="lanq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466" y="411957"/>
            <a:ext cx="1728787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15" descr="hua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84438" y="573881"/>
            <a:ext cx="1727200" cy="2430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4" descr="猫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9388" y="897732"/>
            <a:ext cx="1657350" cy="204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5" descr="men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79388" y="195264"/>
            <a:ext cx="1828800" cy="289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" descr="men4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11413" y="195264"/>
            <a:ext cx="1828800" cy="289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men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716463" y="195264"/>
            <a:ext cx="1828800" cy="289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men4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948488" y="195264"/>
            <a:ext cx="1828800" cy="2893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84216" y="3219451"/>
            <a:ext cx="11525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/>
              <a:t>A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484438" y="3274220"/>
            <a:ext cx="12239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/>
              <a:t>         </a:t>
            </a:r>
            <a:r>
              <a:rPr lang="en-US" altLang="zh-CN" sz="4800" b="1"/>
              <a:t>B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5219700" y="3274220"/>
            <a:ext cx="1079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/>
              <a:t>C</a:t>
            </a:r>
          </a:p>
        </p:txBody>
      </p:sp>
      <p:sp>
        <p:nvSpPr>
          <p:cNvPr id="18445" name="Text Box 12"/>
          <p:cNvSpPr txBox="1">
            <a:spLocks noChangeArrowheads="1"/>
          </p:cNvSpPr>
          <p:nvPr/>
        </p:nvSpPr>
        <p:spPr bwMode="auto">
          <a:xfrm>
            <a:off x="7235828" y="3165873"/>
            <a:ext cx="16922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/>
              <a:t>  D</a:t>
            </a:r>
          </a:p>
        </p:txBody>
      </p:sp>
      <p:sp>
        <p:nvSpPr>
          <p:cNvPr id="18446" name="Text Box 13"/>
          <p:cNvSpPr txBox="1">
            <a:spLocks noChangeArrowheads="1"/>
          </p:cNvSpPr>
          <p:nvPr/>
        </p:nvSpPr>
        <p:spPr bwMode="auto">
          <a:xfrm>
            <a:off x="827091" y="4083845"/>
            <a:ext cx="58324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800" b="1"/>
              <a:t>There is/are…in it?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2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2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图片 1" descr="QQ截图20170903101433.pn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65191" y="411510"/>
            <a:ext cx="7595241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070813185411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1686"/>
            <a:ext cx="1728788" cy="172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 descr="20092618421203778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68541" y="141686"/>
            <a:ext cx="1957387" cy="172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AutoShape 4" descr="u=1919468417,408181829&amp;fm=23&amp;gp=0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1" name="AutoShape 5" descr="u=1919468417,408181829&amp;fm=23&amp;gp=0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2" name="AutoShape 6" descr="u=1919468417,408181829&amp;fm=23&amp;gp=0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3" name="AutoShape 7" descr="u=1919468417,408181829&amp;fm=23&amp;gp=0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4" name="AutoShape 8" descr="u=1919468417,408181829&amp;fm=23&amp;gp=0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105" name="AutoShape 9" descr="u=1919468417,408181829&amp;fm=23&amp;gp=0"/>
          <p:cNvSpPr>
            <a:spLocks noChangeAspect="1" noChangeArrowheads="1"/>
          </p:cNvSpPr>
          <p:nvPr/>
        </p:nvSpPr>
        <p:spPr bwMode="auto">
          <a:xfrm>
            <a:off x="4419600" y="245745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106" name="Picture 10" descr="B000000816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141686"/>
            <a:ext cx="2049462" cy="1674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1" descr="bki-20100129121620-130514563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7050" y="86917"/>
            <a:ext cx="2266950" cy="162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2" descr="2010052609342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291" y="3003947"/>
            <a:ext cx="183673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20090209151821661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484438" y="3003949"/>
            <a:ext cx="1943100" cy="1268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4" descr="20100817090331853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643438" y="2950370"/>
            <a:ext cx="1949450" cy="129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5" descr="B000000616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877053" y="3003949"/>
            <a:ext cx="2016125" cy="129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20" name="Text Box 16"/>
          <p:cNvSpPr txBox="1">
            <a:spLocks noChangeArrowheads="1"/>
          </p:cNvSpPr>
          <p:nvPr/>
        </p:nvSpPr>
        <p:spPr bwMode="auto">
          <a:xfrm>
            <a:off x="179391" y="2085976"/>
            <a:ext cx="2232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/>
              <a:t>English</a:t>
            </a:r>
          </a:p>
        </p:txBody>
      </p:sp>
      <p:sp>
        <p:nvSpPr>
          <p:cNvPr id="21521" name="Text Box 17"/>
          <p:cNvSpPr txBox="1">
            <a:spLocks noChangeArrowheads="1"/>
          </p:cNvSpPr>
          <p:nvPr/>
        </p:nvSpPr>
        <p:spPr bwMode="auto">
          <a:xfrm>
            <a:off x="4716463" y="2031207"/>
            <a:ext cx="2232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/>
              <a:t>maths</a:t>
            </a:r>
          </a:p>
        </p:txBody>
      </p:sp>
      <p:sp>
        <p:nvSpPr>
          <p:cNvPr id="21522" name="Text Box 18"/>
          <p:cNvSpPr txBox="1">
            <a:spLocks noChangeArrowheads="1"/>
          </p:cNvSpPr>
          <p:nvPr/>
        </p:nvSpPr>
        <p:spPr bwMode="auto">
          <a:xfrm>
            <a:off x="6911978" y="2085976"/>
            <a:ext cx="2232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/>
              <a:t>science</a:t>
            </a:r>
          </a:p>
        </p:txBody>
      </p:sp>
      <p:sp>
        <p:nvSpPr>
          <p:cNvPr id="21523" name="Text Box 19"/>
          <p:cNvSpPr txBox="1">
            <a:spLocks noChangeArrowheads="1"/>
          </p:cNvSpPr>
          <p:nvPr/>
        </p:nvSpPr>
        <p:spPr bwMode="auto">
          <a:xfrm>
            <a:off x="4859338" y="4300538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/>
              <a:t>PE</a:t>
            </a:r>
          </a:p>
        </p:txBody>
      </p:sp>
      <p:sp>
        <p:nvSpPr>
          <p:cNvPr id="21524" name="Text Box 20"/>
          <p:cNvSpPr txBox="1">
            <a:spLocks noChangeArrowheads="1"/>
          </p:cNvSpPr>
          <p:nvPr/>
        </p:nvSpPr>
        <p:spPr bwMode="auto">
          <a:xfrm>
            <a:off x="2411416" y="4300538"/>
            <a:ext cx="2232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/>
              <a:t>music</a:t>
            </a:r>
          </a:p>
        </p:txBody>
      </p:sp>
      <p:sp>
        <p:nvSpPr>
          <p:cNvPr id="21525" name="Text Box 21"/>
          <p:cNvSpPr txBox="1">
            <a:spLocks noChangeArrowheads="1"/>
          </p:cNvSpPr>
          <p:nvPr/>
        </p:nvSpPr>
        <p:spPr bwMode="auto">
          <a:xfrm>
            <a:off x="250828" y="4300538"/>
            <a:ext cx="2232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/>
              <a:t>art</a:t>
            </a:r>
          </a:p>
        </p:txBody>
      </p:sp>
      <p:sp>
        <p:nvSpPr>
          <p:cNvPr id="21526" name="Text Box 22"/>
          <p:cNvSpPr txBox="1">
            <a:spLocks noChangeArrowheads="1"/>
          </p:cNvSpPr>
          <p:nvPr/>
        </p:nvSpPr>
        <p:spPr bwMode="auto">
          <a:xfrm>
            <a:off x="6443663" y="4354117"/>
            <a:ext cx="298926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/>
              <a:t>computer</a:t>
            </a:r>
          </a:p>
        </p:txBody>
      </p:sp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2268541" y="2085976"/>
            <a:ext cx="22320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/>
              <a:t>Chinese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1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20" grpId="0"/>
      <p:bldP spid="21521" grpId="0"/>
      <p:bldP spid="21522" grpId="0"/>
      <p:bldP spid="21523" grpId="0"/>
      <p:bldP spid="21524" grpId="0"/>
      <p:bldP spid="21525" grpId="0"/>
      <p:bldP spid="21526" grpId="0"/>
      <p:bldP spid="215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9" descr="01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4663" y="2571751"/>
            <a:ext cx="3016250" cy="1710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5" descr="02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614" y="357189"/>
            <a:ext cx="2663825" cy="140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 descr="03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" y="195264"/>
            <a:ext cx="2519363" cy="124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02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4666" y="411958"/>
            <a:ext cx="2592387" cy="12418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8" descr="01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195514" y="2733676"/>
            <a:ext cx="2808287" cy="162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10" descr="012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705600" y="303610"/>
            <a:ext cx="24384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11" descr="026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30988" y="2518174"/>
            <a:ext cx="2513012" cy="1845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250827" y="1653780"/>
            <a:ext cx="201771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draw pictures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2555878" y="1815704"/>
            <a:ext cx="2017713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CN" sz="3600" b="1"/>
              <a:t>play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CN" sz="3600" b="1"/>
              <a:t>football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4932363" y="1815704"/>
            <a:ext cx="2017712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CN" sz="3600" b="1"/>
              <a:t>skip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7126288" y="1815704"/>
            <a:ext cx="2017712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CN" sz="3600" b="1"/>
              <a:t>dance</a:t>
            </a:r>
          </a:p>
        </p:txBody>
      </p:sp>
      <p:sp>
        <p:nvSpPr>
          <p:cNvPr id="27665" name="Text Box 17"/>
          <p:cNvSpPr txBox="1">
            <a:spLocks noChangeArrowheads="1"/>
          </p:cNvSpPr>
          <p:nvPr/>
        </p:nvSpPr>
        <p:spPr bwMode="auto">
          <a:xfrm>
            <a:off x="2627313" y="4083845"/>
            <a:ext cx="2303462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CN" sz="3600" b="1"/>
              <a:t>play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CN" sz="3600" b="1"/>
              <a:t>the piano</a:t>
            </a:r>
          </a:p>
        </p:txBody>
      </p:sp>
      <p:sp>
        <p:nvSpPr>
          <p:cNvPr id="27666" name="Text Box 18"/>
          <p:cNvSpPr txBox="1">
            <a:spLocks noChangeArrowheads="1"/>
          </p:cNvSpPr>
          <p:nvPr/>
        </p:nvSpPr>
        <p:spPr bwMode="auto">
          <a:xfrm>
            <a:off x="5076827" y="4030267"/>
            <a:ext cx="2016125" cy="1144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CN" sz="3600" b="1"/>
              <a:t>play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CN" sz="3600" b="1"/>
              <a:t>the erhu</a:t>
            </a:r>
          </a:p>
        </p:txBody>
      </p:sp>
      <p:sp>
        <p:nvSpPr>
          <p:cNvPr id="27667" name="Text Box 19"/>
          <p:cNvSpPr txBox="1">
            <a:spLocks noChangeArrowheads="1"/>
          </p:cNvSpPr>
          <p:nvPr/>
        </p:nvSpPr>
        <p:spPr bwMode="auto">
          <a:xfrm>
            <a:off x="7235828" y="4354117"/>
            <a:ext cx="2017713" cy="480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ct val="50000"/>
              </a:spcBef>
            </a:pPr>
            <a:r>
              <a:rPr lang="en-US" altLang="zh-CN" sz="3600" b="1"/>
              <a:t>sing</a:t>
            </a:r>
          </a:p>
        </p:txBody>
      </p:sp>
      <p:pic>
        <p:nvPicPr>
          <p:cNvPr id="5136" name="Picture 20" descr="002564ba9bf10f3183c00d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323850" y="2787253"/>
            <a:ext cx="2376488" cy="144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3" y="4250533"/>
            <a:ext cx="277177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/>
              <a:t>watch the films</a:t>
            </a:r>
            <a:r>
              <a:rPr lang="en-US" altLang="zh-CN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7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0" grpId="0"/>
      <p:bldP spid="27661" grpId="0"/>
      <p:bldP spid="27662" grpId="0"/>
      <p:bldP spid="27663" grpId="0"/>
      <p:bldP spid="27665" grpId="0"/>
      <p:bldP spid="27666" grpId="0"/>
      <p:bldP spid="27667" grpId="0"/>
      <p:bldP spid="2766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20120522201647_Q8LU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"/>
            <a:ext cx="9144000" cy="5056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11188" y="897732"/>
            <a:ext cx="80645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/>
              <a:t>What subjects does Lucy have?</a:t>
            </a: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468316" y="1869283"/>
            <a:ext cx="77041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>
                <a:solidFill>
                  <a:srgbClr val="FF3300"/>
                </a:solidFill>
              </a:rPr>
              <a:t>She has science, </a:t>
            </a:r>
            <a:r>
              <a:rPr lang="en-US" altLang="zh-CN" sz="3600" b="1" dirty="0" err="1">
                <a:solidFill>
                  <a:srgbClr val="FF3300"/>
                </a:solidFill>
              </a:rPr>
              <a:t>maths</a:t>
            </a:r>
            <a:r>
              <a:rPr lang="en-US" altLang="zh-CN" sz="3600" b="1" dirty="0">
                <a:solidFill>
                  <a:srgbClr val="FF3300"/>
                </a:solidFill>
              </a:rPr>
              <a:t>, art, reading  and French.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3"/>
          <p:cNvSpPr txBox="1">
            <a:spLocks noChangeArrowheads="1"/>
          </p:cNvSpPr>
          <p:nvPr/>
        </p:nvSpPr>
        <p:spPr bwMode="auto">
          <a:xfrm>
            <a:off x="611188" y="519113"/>
            <a:ext cx="85328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4000" b="1" dirty="0">
                <a:solidFill>
                  <a:srgbClr val="FF3300"/>
                </a:solidFill>
              </a:rPr>
              <a:t>What does she do after school?</a:t>
            </a:r>
          </a:p>
        </p:txBody>
      </p:sp>
      <p:pic>
        <p:nvPicPr>
          <p:cNvPr id="23556" name="Picture 4" descr="0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" y="3274219"/>
            <a:ext cx="3311525" cy="1565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0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6238" y="3327798"/>
            <a:ext cx="2944812" cy="1512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7" descr="002564ba9bf10f3183c00d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24525" y="3165874"/>
            <a:ext cx="2808288" cy="1706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395291" y="1168005"/>
            <a:ext cx="83534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/>
              <a:t>She often draws pictures</a:t>
            </a:r>
            <a:r>
              <a:rPr lang="en-US" altLang="zh-CN" dirty="0"/>
              <a:t>.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250825" y="1815705"/>
            <a:ext cx="64087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/>
              <a:t>Sometimes she plays the piano.</a:t>
            </a:r>
          </a:p>
        </p:txBody>
      </p:sp>
      <p:sp>
        <p:nvSpPr>
          <p:cNvPr id="7176" name="Text Box 10"/>
          <p:cNvSpPr txBox="1">
            <a:spLocks noChangeArrowheads="1"/>
          </p:cNvSpPr>
          <p:nvPr/>
        </p:nvSpPr>
        <p:spPr bwMode="auto">
          <a:xfrm>
            <a:off x="250825" y="2463404"/>
            <a:ext cx="57594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23563" name="Text Box 11"/>
          <p:cNvSpPr txBox="1">
            <a:spLocks noChangeArrowheads="1"/>
          </p:cNvSpPr>
          <p:nvPr/>
        </p:nvSpPr>
        <p:spPr bwMode="auto">
          <a:xfrm>
            <a:off x="250826" y="2409826"/>
            <a:ext cx="669766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 dirty="0"/>
              <a:t>Sometimes she watches films</a:t>
            </a:r>
            <a:r>
              <a:rPr lang="en-US" altLang="zh-CN" sz="2800" dirty="0"/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0" grpId="0"/>
      <p:bldP spid="23561" grpId="0"/>
      <p:bldP spid="235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95264"/>
            <a:ext cx="8058150" cy="4698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23850" y="3706417"/>
            <a:ext cx="2952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/>
              <a:t>This is Lucy</a:t>
            </a:r>
            <a:r>
              <a:rPr lang="en-US" altLang="zh-CN"/>
              <a:t>.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5148266" y="3651649"/>
            <a:ext cx="32400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/>
              <a:t>This is LiMing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7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611188" y="681038"/>
            <a:ext cx="73453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/>
              <a:t>What’s Lucy’s new school like ?</a:t>
            </a:r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11191" y="1545432"/>
            <a:ext cx="74882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>
                <a:solidFill>
                  <a:srgbClr val="FF0000"/>
                </a:solidFill>
              </a:rPr>
              <a:t>It’s not big ,but very beautiful.</a:t>
            </a:r>
          </a:p>
        </p:txBody>
      </p:sp>
      <p:pic>
        <p:nvPicPr>
          <p:cNvPr id="9220" name="Picture 6" descr="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838" y="2247901"/>
            <a:ext cx="4824412" cy="2768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4"/>
          <p:cNvSpPr txBox="1">
            <a:spLocks noChangeArrowheads="1"/>
          </p:cNvSpPr>
          <p:nvPr/>
        </p:nvSpPr>
        <p:spPr bwMode="auto">
          <a:xfrm>
            <a:off x="684216" y="357188"/>
            <a:ext cx="705643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600" b="1" dirty="0"/>
              <a:t>What’s in the school?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430216" y="1059657"/>
            <a:ext cx="871378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 b="1">
                <a:solidFill>
                  <a:srgbClr val="FF0000"/>
                </a:solidFill>
              </a:rPr>
              <a:t>There is an old building in my school.</a:t>
            </a: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68316" y="1600201"/>
            <a:ext cx="64087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</a:rPr>
              <a:t>There is a library.</a:t>
            </a:r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468313" y="2193132"/>
            <a:ext cx="65516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</a:rPr>
              <a:t>There is a new gym in my school</a:t>
            </a:r>
            <a:r>
              <a:rPr lang="en-US" altLang="zh-CN" sz="3200"/>
              <a:t> .</a:t>
            </a: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539750" y="2787255"/>
            <a:ext cx="57594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</a:rPr>
              <a:t>There are many books in it</a:t>
            </a:r>
            <a:r>
              <a:rPr lang="en-US" altLang="zh-CN" sz="3200"/>
              <a:t> .</a:t>
            </a:r>
          </a:p>
        </p:txBody>
      </p:sp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4716463" y="4192191"/>
            <a:ext cx="34925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zh-CN" altLang="zh-CN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539750" y="3381376"/>
            <a:ext cx="655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3200">
                <a:solidFill>
                  <a:srgbClr val="FF0000"/>
                </a:solidFill>
              </a:rPr>
              <a:t>There are many trees and flowers</a:t>
            </a:r>
            <a:r>
              <a:rPr lang="en-US" altLang="zh-CN"/>
              <a:t> .</a:t>
            </a:r>
          </a:p>
        </p:txBody>
      </p:sp>
      <p:pic>
        <p:nvPicPr>
          <p:cNvPr id="10249" name="Picture 12" descr="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491" y="1437086"/>
            <a:ext cx="1944687" cy="1115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3" y="3813573"/>
            <a:ext cx="1871663" cy="1291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4" descr="18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948491" y="2680098"/>
            <a:ext cx="2016125" cy="1112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15" descr="1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77050" y="3927873"/>
            <a:ext cx="2089150" cy="121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16" descr="shu1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116013" y="3846910"/>
            <a:ext cx="2305050" cy="1296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4582" grpId="0"/>
      <p:bldP spid="24583" grpId="0"/>
      <p:bldP spid="24584" grpId="0"/>
      <p:bldP spid="2458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544" y="184051"/>
            <a:ext cx="7593013" cy="404813"/>
          </a:xfrm>
        </p:spPr>
        <p:txBody>
          <a:bodyPr lIns="92075" tIns="46038" rIns="92075" bIns="46038"/>
          <a:lstStyle/>
          <a:p>
            <a:pPr marL="1117600" indent="-1117600" algn="l" eaLnBrk="1" hangingPunct="1"/>
            <a:r>
              <a:rPr lang="en-US" altLang="zh-CN" sz="4000" dirty="0" smtClean="0"/>
              <a:t>        There be--- </a:t>
            </a:r>
            <a:r>
              <a:rPr lang="zh-CN" altLang="en-US" sz="4000" dirty="0" smtClean="0"/>
              <a:t>的构成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789386"/>
            <a:ext cx="8227640" cy="982265"/>
          </a:xfrm>
        </p:spPr>
        <p:txBody>
          <a:bodyPr/>
          <a:lstStyle/>
          <a:p>
            <a:pPr eaLnBrk="1" hangingPunct="1"/>
            <a:r>
              <a:rPr lang="en-US" altLang="zh-CN" sz="2800" dirty="0" smtClean="0">
                <a:solidFill>
                  <a:schemeClr val="hlink"/>
                </a:solidFill>
              </a:rPr>
              <a:t>    There be  </a:t>
            </a:r>
            <a:r>
              <a:rPr lang="en-US" altLang="zh-CN" sz="2800" b="1" dirty="0" smtClean="0">
                <a:solidFill>
                  <a:schemeClr val="hlink"/>
                </a:solidFill>
              </a:rPr>
              <a:t>+</a:t>
            </a:r>
            <a:r>
              <a:rPr lang="en-US" altLang="zh-CN" sz="2800" dirty="0" smtClean="0">
                <a:solidFill>
                  <a:schemeClr val="hlink"/>
                </a:solidFill>
              </a:rPr>
              <a:t> </a:t>
            </a:r>
            <a:r>
              <a:rPr lang="zh-CN" altLang="en-US" sz="2800" dirty="0" smtClean="0">
                <a:solidFill>
                  <a:schemeClr val="hlink"/>
                </a:solidFill>
              </a:rPr>
              <a:t>某物 </a:t>
            </a:r>
            <a:r>
              <a:rPr lang="en-US" altLang="zh-CN" sz="2800" b="1" dirty="0" smtClean="0">
                <a:solidFill>
                  <a:schemeClr val="hlink"/>
                </a:solidFill>
              </a:rPr>
              <a:t>/ </a:t>
            </a:r>
            <a:r>
              <a:rPr lang="zh-CN" altLang="en-US" sz="2800" dirty="0" smtClean="0">
                <a:solidFill>
                  <a:schemeClr val="hlink"/>
                </a:solidFill>
              </a:rPr>
              <a:t>某人 </a:t>
            </a:r>
            <a:r>
              <a:rPr lang="en-US" altLang="zh-CN" sz="2800" b="1" dirty="0" smtClean="0">
                <a:solidFill>
                  <a:schemeClr val="hlink"/>
                </a:solidFill>
              </a:rPr>
              <a:t>+</a:t>
            </a:r>
            <a:r>
              <a:rPr lang="en-US" altLang="zh-CN" sz="2800" dirty="0" smtClean="0">
                <a:solidFill>
                  <a:schemeClr val="hlink"/>
                </a:solidFill>
              </a:rPr>
              <a:t> </a:t>
            </a:r>
            <a:r>
              <a:rPr lang="zh-CN" altLang="en-US" sz="2800" dirty="0" smtClean="0">
                <a:solidFill>
                  <a:schemeClr val="hlink"/>
                </a:solidFill>
              </a:rPr>
              <a:t>某地　</a:t>
            </a:r>
          </a:p>
          <a:p>
            <a:pPr eaLnBrk="1" hangingPunct="1"/>
            <a:r>
              <a:rPr lang="zh-CN" altLang="en-US" sz="2800" dirty="0" smtClean="0">
                <a:solidFill>
                  <a:schemeClr val="hlink"/>
                </a:solidFill>
              </a:rPr>
              <a:t>    </a:t>
            </a:r>
            <a:r>
              <a:rPr lang="zh-CN" altLang="en-US" sz="2800" b="1" dirty="0" smtClean="0">
                <a:solidFill>
                  <a:schemeClr val="hlink"/>
                </a:solidFill>
              </a:rPr>
              <a:t>表示：某地</a:t>
            </a:r>
            <a:r>
              <a:rPr lang="zh-CN" altLang="en-US" sz="2800" b="1" dirty="0" smtClean="0">
                <a:solidFill>
                  <a:srgbClr val="0000FF"/>
                </a:solidFill>
              </a:rPr>
              <a:t>有</a:t>
            </a:r>
            <a:r>
              <a:rPr lang="zh-CN" altLang="en-US" sz="2800" b="1" dirty="0" smtClean="0">
                <a:solidFill>
                  <a:schemeClr val="hlink"/>
                </a:solidFill>
              </a:rPr>
              <a:t>某物或某人</a:t>
            </a:r>
            <a:endParaRPr lang="en-US" sz="2800" b="1" dirty="0" smtClean="0">
              <a:solidFill>
                <a:schemeClr val="hlink"/>
              </a:solidFill>
            </a:endParaRPr>
          </a:p>
          <a:p>
            <a:pPr eaLnBrk="1" hangingPunct="1"/>
            <a:r>
              <a:rPr lang="en-US" sz="2800" b="1" dirty="0" smtClean="0">
                <a:solidFill>
                  <a:schemeClr val="hlink"/>
                </a:solidFill>
              </a:rPr>
              <a:t>             </a:t>
            </a:r>
            <a:r>
              <a:rPr lang="en-US" altLang="zh-CN" sz="2800" b="1" dirty="0" smtClean="0">
                <a:solidFill>
                  <a:schemeClr val="hlink"/>
                </a:solidFill>
              </a:rPr>
              <a:t>There be+ </a:t>
            </a:r>
            <a:r>
              <a:rPr lang="en-US" altLang="zh-CN" sz="2800" b="1" dirty="0" err="1" smtClean="0">
                <a:solidFill>
                  <a:schemeClr val="hlink"/>
                </a:solidFill>
              </a:rPr>
              <a:t>sb+sw</a:t>
            </a:r>
            <a:r>
              <a:rPr lang="en-US" altLang="zh-CN" sz="2800" b="1" dirty="0" smtClean="0">
                <a:solidFill>
                  <a:schemeClr val="hlink"/>
                </a:solidFill>
              </a:rPr>
              <a:t> </a:t>
            </a:r>
            <a:endParaRPr lang="zh-CN" altLang="en-US" sz="2800" b="1" dirty="0" smtClean="0">
              <a:solidFill>
                <a:schemeClr val="hlink"/>
              </a:solidFill>
            </a:endParaRP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1155706" y="2146698"/>
            <a:ext cx="7453313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n-US" altLang="zh-CN" dirty="0"/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</a:rPr>
              <a:t>1:</a:t>
            </a:r>
            <a:r>
              <a:rPr lang="en-US" altLang="zh-CN" sz="2400" b="1" dirty="0"/>
              <a:t> There</a:t>
            </a:r>
            <a:r>
              <a:rPr lang="en-US" altLang="zh-CN" sz="2400" b="1" dirty="0">
                <a:solidFill>
                  <a:schemeClr val="bg2"/>
                </a:solidFill>
              </a:rPr>
              <a:t> </a:t>
            </a:r>
            <a:r>
              <a:rPr lang="en-US" altLang="zh-CN" sz="2400" b="1" i="1" dirty="0">
                <a:solidFill>
                  <a:srgbClr val="FF3300"/>
                </a:solidFill>
              </a:rPr>
              <a:t>is</a:t>
            </a:r>
            <a:r>
              <a:rPr lang="en-US" altLang="zh-CN" sz="2400" b="1" dirty="0"/>
              <a:t> </a:t>
            </a:r>
            <a:r>
              <a:rPr lang="en-US" altLang="zh-CN" sz="2400" b="1" dirty="0">
                <a:solidFill>
                  <a:srgbClr val="0000FF"/>
                </a:solidFill>
              </a:rPr>
              <a:t>a girl</a:t>
            </a:r>
            <a:r>
              <a:rPr lang="en-US" altLang="zh-CN" sz="2400" b="1" dirty="0"/>
              <a:t> and two boys in the picture.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zh-CN" sz="2400" b="1" dirty="0">
                <a:solidFill>
                  <a:srgbClr val="0000FF"/>
                </a:solidFill>
              </a:rPr>
              <a:t>2:</a:t>
            </a:r>
            <a:r>
              <a:rPr lang="en-US" altLang="zh-CN" sz="2400" b="1" dirty="0"/>
              <a:t> There </a:t>
            </a:r>
            <a:r>
              <a:rPr lang="en-US" altLang="zh-CN" sz="2400" b="1" i="1" dirty="0">
                <a:solidFill>
                  <a:srgbClr val="FF3300"/>
                </a:solidFill>
              </a:rPr>
              <a:t>are</a:t>
            </a:r>
            <a:r>
              <a:rPr lang="en-US" altLang="zh-CN" sz="2400" b="1" dirty="0"/>
              <a:t> </a:t>
            </a:r>
            <a:r>
              <a:rPr lang="en-US" altLang="zh-CN" sz="2400" b="1" dirty="0">
                <a:solidFill>
                  <a:srgbClr val="0000FF"/>
                </a:solidFill>
              </a:rPr>
              <a:t>two boys</a:t>
            </a:r>
            <a:r>
              <a:rPr lang="en-US" altLang="zh-CN" sz="2400" b="1" dirty="0"/>
              <a:t> and a girl in the picture.</a:t>
            </a:r>
          </a:p>
          <a:p>
            <a:pPr>
              <a:buFont typeface="Arial" panose="020B0604020202020204" pitchFamily="34" charset="0"/>
              <a:buNone/>
            </a:pPr>
            <a:endParaRPr lang="en-US" altLang="zh-CN" sz="2400" dirty="0"/>
          </a:p>
        </p:txBody>
      </p:sp>
      <p:sp>
        <p:nvSpPr>
          <p:cNvPr id="32773" name="Rectangle 7"/>
          <p:cNvSpPr>
            <a:spLocks noChangeArrowheads="1"/>
          </p:cNvSpPr>
          <p:nvPr/>
        </p:nvSpPr>
        <p:spPr bwMode="auto">
          <a:xfrm>
            <a:off x="107504" y="3771900"/>
            <a:ext cx="85332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buFont typeface="Arial" panose="020B0604020202020204" pitchFamily="34" charset="0"/>
              <a:buNone/>
            </a:pPr>
            <a:r>
              <a:rPr lang="en-US" altLang="zh-CN" dirty="0">
                <a:solidFill>
                  <a:schemeClr val="hlink"/>
                </a:solidFill>
              </a:rPr>
              <a:t>              </a:t>
            </a:r>
            <a:r>
              <a:rPr lang="zh-CN" altLang="en-US" sz="3200" b="1" dirty="0">
                <a:solidFill>
                  <a:schemeClr val="hlink"/>
                </a:solidFill>
              </a:rPr>
              <a:t>就近原则</a:t>
            </a:r>
            <a:endParaRPr lang="zh-CN" altLang="en-US" sz="3200" b="1" dirty="0"/>
          </a:p>
          <a:p>
            <a:pPr marL="457200" indent="-457200">
              <a:buFont typeface="Arial" panose="020B0604020202020204" pitchFamily="34" charset="0"/>
              <a:buNone/>
            </a:pPr>
            <a:r>
              <a:rPr lang="zh-CN" altLang="en-US" sz="2400" b="1" dirty="0"/>
              <a:t>      </a:t>
            </a:r>
            <a:r>
              <a:rPr lang="en-US" altLang="zh-CN" sz="2000" b="1" dirty="0"/>
              <a:t>be</a:t>
            </a:r>
            <a:r>
              <a:rPr lang="zh-CN" altLang="en-US" sz="2000" b="1" dirty="0"/>
              <a:t>动词单复数形式要跟</a:t>
            </a:r>
            <a:r>
              <a:rPr lang="en-US" altLang="zh-CN" sz="2000" b="1" dirty="0"/>
              <a:t>there be</a:t>
            </a:r>
            <a:r>
              <a:rPr lang="zh-CN" altLang="en-US" sz="2000" b="1" dirty="0"/>
              <a:t>之后的第一个主语保持一致，如果第一个主语是单数或不可数名词用</a:t>
            </a:r>
            <a:r>
              <a:rPr lang="en-US" altLang="zh-CN" sz="2000" b="1" dirty="0"/>
              <a:t>is</a:t>
            </a:r>
            <a:r>
              <a:rPr lang="zh-CN" altLang="en-US" sz="2000" b="1" dirty="0"/>
              <a:t>，如果第一个主语是复数用</a:t>
            </a:r>
            <a:r>
              <a:rPr lang="en-US" altLang="zh-CN" sz="2000" b="1" dirty="0"/>
              <a:t>are</a:t>
            </a:r>
            <a:r>
              <a:rPr lang="zh-CN" altLang="en-US" sz="2000" b="1" dirty="0"/>
              <a:t>。</a:t>
            </a:r>
            <a:endParaRPr lang="zh-CN" altLang="en-US" sz="2000" b="1" dirty="0">
              <a:latin typeface="宋体" panose="02010600030101010101" pitchFamily="2" charset="-122"/>
            </a:endParaRPr>
          </a:p>
          <a:p>
            <a:pPr marL="457200" indent="-457200">
              <a:buFont typeface="Arial" panose="020B0604020202020204" pitchFamily="34" charset="0"/>
              <a:buNone/>
            </a:pPr>
            <a:endParaRPr lang="en-US" b="1" dirty="0">
              <a:latin typeface="宋体" panose="02010600030101010101" pitchFamily="2" charset="-122"/>
            </a:endParaRPr>
          </a:p>
        </p:txBody>
      </p:sp>
      <p:sp>
        <p:nvSpPr>
          <p:cNvPr id="11270" name="AutoShape 9"/>
          <p:cNvSpPr>
            <a:spLocks noChangeArrowheads="1"/>
          </p:cNvSpPr>
          <p:nvPr/>
        </p:nvSpPr>
        <p:spPr bwMode="auto">
          <a:xfrm>
            <a:off x="539552" y="171450"/>
            <a:ext cx="381000" cy="28575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2000">
              <a:latin typeface="Times New Roman" panose="02020603050405020304" pitchFamily="18" charset="0"/>
            </a:endParaRPr>
          </a:p>
        </p:txBody>
      </p:sp>
      <p:sp>
        <p:nvSpPr>
          <p:cNvPr id="32775" name="AutoShape 10"/>
          <p:cNvSpPr>
            <a:spLocks noChangeArrowheads="1"/>
          </p:cNvSpPr>
          <p:nvPr/>
        </p:nvSpPr>
        <p:spPr bwMode="auto">
          <a:xfrm>
            <a:off x="1752600" y="3486150"/>
            <a:ext cx="381000" cy="285750"/>
          </a:xfrm>
          <a:prstGeom prst="sun">
            <a:avLst>
              <a:gd name="adj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>
              <a:buFont typeface="Arial" panose="020B0604020202020204" pitchFamily="34" charset="0"/>
              <a:buNone/>
            </a:pPr>
            <a:endParaRPr lang="zh-CN" altLang="zh-CN" sz="2000">
              <a:latin typeface="Times New Roman" panose="02020603050405020304" pitchFamily="18" charset="0"/>
            </a:endParaRPr>
          </a:p>
        </p:txBody>
      </p:sp>
      <p:pic>
        <p:nvPicPr>
          <p:cNvPr id="32776" name="Picture 4" descr="20100201171525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948491" y="3003948"/>
            <a:ext cx="1800225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矩形 10"/>
          <p:cNvSpPr>
            <a:spLocks noChangeArrowheads="1"/>
          </p:cNvSpPr>
          <p:nvPr/>
        </p:nvSpPr>
        <p:spPr bwMode="auto">
          <a:xfrm>
            <a:off x="2987677" y="3219451"/>
            <a:ext cx="41280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3200" b="1" dirty="0">
                <a:solidFill>
                  <a:srgbClr val="FF0000"/>
                </a:solidFill>
                <a:latin typeface="Comic Sans MS" panose="030F0702030302020204" pitchFamily="66" charset="0"/>
                <a:ea typeface="Arial Unicode MS" pitchFamily="34" charset="-122"/>
              </a:rPr>
              <a:t>there </a:t>
            </a:r>
            <a:r>
              <a:rPr lang="zh-CN" altLang="en-US" sz="3200" b="1" dirty="0">
                <a:solidFill>
                  <a:srgbClr val="FF0000"/>
                </a:solidFill>
                <a:latin typeface="Comic Sans MS" panose="030F0702030302020204" pitchFamily="66" charset="0"/>
                <a:ea typeface="黑体" panose="02010609060101010101" pitchFamily="49" charset="-122"/>
              </a:rPr>
              <a:t>是个近视眼。</a:t>
            </a:r>
            <a:r>
              <a:rPr lang="zh-CN" altLang="en-US" sz="3200" b="1" dirty="0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31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27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2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6" dur="5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51" dur="500"/>
                                        <p:tgtEl>
                                          <p:spTgt spid="32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2" grpId="0" autoUpdateAnimBg="0"/>
      <p:bldP spid="32773" grpId="0" autoUpdateAnimBg="0"/>
      <p:bldP spid="32775" grpId="0" animBg="1" autoUpdateAnimBg="0"/>
      <p:bldP spid="32777" grpId="0" autoUpdateAnimBg="0"/>
    </p:bldLst>
  </p:timing>
</p:sld>
</file>

<file path=ppt/theme/theme1.xml><?xml version="1.0" encoding="utf-8"?>
<a:theme xmlns:a="http://schemas.openxmlformats.org/drawingml/2006/main" name="WWW.2PPT.COM&#10;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329</Words>
  <Application>Microsoft Office PowerPoint</Application>
  <PresentationFormat>全屏显示(16:9)</PresentationFormat>
  <Paragraphs>81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  <vt:variant>
        <vt:lpstr>自定义放映</vt:lpstr>
      </vt:variant>
      <vt:variant>
        <vt:i4>22</vt:i4>
      </vt:variant>
    </vt:vector>
  </HeadingPairs>
  <TitlesOfParts>
    <vt:vector size="49" baseType="lpstr">
      <vt:lpstr>Arial Unicode MS</vt:lpstr>
      <vt:lpstr>黑体</vt:lpstr>
      <vt:lpstr>隶书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        There be--- 的构成</vt:lpstr>
      <vt:lpstr>请使用There be--- 描述下图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自定义放映 1</vt:lpstr>
      <vt:lpstr>自定义放映 2</vt:lpstr>
      <vt:lpstr>自定义放映 3</vt:lpstr>
      <vt:lpstr>自定义放映 4</vt:lpstr>
      <vt:lpstr>自定义放映 5</vt:lpstr>
      <vt:lpstr>自定义放映 6</vt:lpstr>
      <vt:lpstr>自定义放映 7</vt:lpstr>
      <vt:lpstr>自定义放映 8</vt:lpstr>
      <vt:lpstr>自定义放映 9</vt:lpstr>
      <vt:lpstr>自定义放映 10</vt:lpstr>
      <vt:lpstr>自定义放映 11</vt:lpstr>
      <vt:lpstr>自定义放映 12</vt:lpstr>
      <vt:lpstr>自定义放映 13</vt:lpstr>
      <vt:lpstr>自定义放映 14</vt:lpstr>
      <vt:lpstr>自定义放映 15</vt:lpstr>
      <vt:lpstr>自定义放映 16</vt:lpstr>
      <vt:lpstr>自定义放映 17</vt:lpstr>
      <vt:lpstr>自定义放映 18</vt:lpstr>
      <vt:lpstr>自定义放映 19</vt:lpstr>
      <vt:lpstr>自定义放映 20</vt:lpstr>
      <vt:lpstr>自定义放映 21</vt:lpstr>
      <vt:lpstr>自定义放映 22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2012-10-16T08:17:00Z</dcterms:created>
  <dcterms:modified xsi:type="dcterms:W3CDTF">2023-01-16T16:01:30Z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A5CFFD9E73B340658AA11536CFC06F1B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