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0" r:id="rId2"/>
    <p:sldId id="411" r:id="rId3"/>
    <p:sldId id="415" r:id="rId4"/>
    <p:sldId id="434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16" r:id="rId14"/>
    <p:sldId id="417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14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>
        <p:scale>
          <a:sx n="100" d="100"/>
          <a:sy n="100" d="100"/>
        </p:scale>
        <p:origin x="-2196" y="-9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4953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9" name="文本框 68"/>
          <p:cNvSpPr txBox="1"/>
          <p:nvPr/>
        </p:nvSpPr>
        <p:spPr>
          <a:xfrm>
            <a:off x="909484" y="1013071"/>
            <a:ext cx="7325984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Unit1 I can hardly believe we’re in the city </a:t>
            </a:r>
            <a:r>
              <a:rPr lang="en-US" altLang="zh-CN" sz="4100" b="1" dirty="0" err="1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centre</a:t>
            </a:r>
            <a:r>
              <a:rPr lang="en-US" altLang="zh-CN" sz="4100" b="1" dirty="0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endParaRPr lang="zh-CN" altLang="en-US" sz="4100" b="1" dirty="0">
              <a:solidFill>
                <a:srgbClr val="0070B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501265" y="2975768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外研版八年级英语下册</a:t>
            </a:r>
          </a:p>
        </p:txBody>
      </p:sp>
      <p:sp>
        <p:nvSpPr>
          <p:cNvPr id="72" name="矩形 71"/>
          <p:cNvSpPr/>
          <p:nvPr/>
        </p:nvSpPr>
        <p:spPr>
          <a:xfrm>
            <a:off x="3148914" y="440893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12496" y="696435"/>
                <a:ext cx="7274684" cy="360771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3.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waste</a:t>
                </a: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的用法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ct val="0"/>
                  </a:spcAft>
                </a:pP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waste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词性及词义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𝑣𝑛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浪费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滥用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搭配</m:t>
                              </m:r>
                              <m:d>
                                <m:dPr>
                                  <m:begChr m:val="{"/>
                                  <m:ctrlPr>
                                    <a:rPr lang="zh-CN" altLang="zh-CN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waste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...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indoingsth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浪费</m:t>
                                        </m:r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……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做某事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waste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...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onsth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浪费</m:t>
                                        </m:r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……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于某物上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beawasteof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...</m:t>
                                        </m:r>
                                        <m:r>
                                          <a:rPr lang="en-US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……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的浪费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:①I shouldn’t waste my time in playing computer games. 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我不应该浪费我的时间玩电脑游戏。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②Don’t waste your time and energy on trifles.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别把你的时间和精力浪费在琐事上。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③Doing such a job is a waste of his talent.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做这样的工作是在浪费他的才能。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96" y="696435"/>
                <a:ext cx="7274684" cy="3607718"/>
              </a:xfrm>
              <a:prstGeom prst="rect">
                <a:avLst/>
              </a:prstGeom>
              <a:blipFill rotWithShape="1">
                <a:blip r:embed="rId4"/>
                <a:stretch>
                  <a:fillRect t="-13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8674" y="701165"/>
            <a:ext cx="7436276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)4.My mother often tells me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water in our daily lives.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A.waste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B.to waste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C.not to waste        	D.don’t waste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)5.Do not use so much water.It’s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A.healthy		B.useful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C.wasteful            	D.rude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6.I had to throw away all the food after I left the fridge open.What a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浪费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)!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>
                <a:ea typeface="方正楷体_GBK" panose="03000509000000000000" pitchFamily="65" charset="-122"/>
                <a:cs typeface="Times New Roman" panose="02020603050405020304" pitchFamily="18" charset="0"/>
              </a:rPr>
              <a:t>根据句意及中文提示完成单词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)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1073" y="748798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19863" y="2120398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6690085" y="3499069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waste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9864" y="678180"/>
                <a:ext cx="6988685" cy="395153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4.</a:t>
                </a:r>
                <a:r>
                  <a:rPr lang="en-US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so...that</a:t>
                </a:r>
                <a:r>
                  <a:rPr lang="zh-CN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such...that</a:t>
                </a:r>
                <a:r>
                  <a:rPr lang="zh-CN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的区别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ct val="0"/>
                  </a:spcAft>
                </a:pPr>
                <a:r>
                  <a:rPr lang="zh-CN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辨析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so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...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that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so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后跟形容词或副词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that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后为表示结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果的状语从句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such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...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that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such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后必须跟名词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that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后为表示结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果的状语从句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zh-CN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【拓展】</a:t>
                </a:r>
                <a:r>
                  <a:rPr lang="zh-CN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如果名词被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many,</a:t>
                </a:r>
                <a:r>
                  <a:rPr lang="en-US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much,</a:t>
                </a:r>
                <a:r>
                  <a:rPr lang="en-US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few,</a:t>
                </a:r>
                <a:r>
                  <a:rPr lang="en-US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little</a:t>
                </a:r>
                <a:r>
                  <a:rPr lang="zh-CN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等词修饰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则名词前不用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such</a:t>
                </a:r>
                <a:r>
                  <a:rPr lang="zh-CN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而用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so</a:t>
                </a:r>
                <a:r>
                  <a:rPr lang="zh-CN" altLang="zh-CN" sz="150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:①He was so angry that he couldn’t say a word. </a:t>
                </a: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他如此生气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以至于说不出一个字。</a:t>
                </a: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②It’s so wonderful a match that I can’t miss it.</a:t>
                </a: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=It’s such a wonderful match that I can’t miss it. </a:t>
                </a: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它是如此精彩的一场比赛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以至于我不能错过。</a:t>
                </a: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③He had so little education that he was unfit for this job. 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他所受教育很少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以至于不适合做这个工作。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64" y="678180"/>
                <a:ext cx="6988685" cy="3951531"/>
              </a:xfrm>
              <a:prstGeom prst="rect">
                <a:avLst/>
              </a:prstGeom>
              <a:blipFill rotWithShape="1">
                <a:blip r:embed="rId4"/>
                <a:stretch>
                  <a:fillRect l="-1" r="8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1" y="742363"/>
            <a:ext cx="6860042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)7.They spoke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quietly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I could hardly hear them.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A.such;that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B.so;that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C.neither;nor           	D.both;and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)8.Lucy is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 clever girl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she is good at all subjects.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A.such;that           	B.so;that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C.too;to	                  	D.both;and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8653" y="812429"/>
            <a:ext cx="30224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84513" y="2198170"/>
            <a:ext cx="30224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12495" y="732301"/>
                <a:ext cx="6928791" cy="3875100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5.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hardly</a:t>
                </a: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hard</a:t>
                </a: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的区别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ct val="0"/>
                  </a:spcAft>
                </a:pP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辨析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hardly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作为否定意义的副词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意为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“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几乎不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几乎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没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”,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通常用在实义动词之前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助动词、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be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动词或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情态动词之后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含有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hardly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的句子看作是否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定句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hard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用作副词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意为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“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努力地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猛烈地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”;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用作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形容词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意为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“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困难的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坚硬的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”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:①I hardly ever heard him singing.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我几乎从未听他唱过歌。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②They study English very hard.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他们学习英语很刻苦。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③It’s hard to understand the text. </a:t>
                </a: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这篇课文很难懂。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95" y="732301"/>
                <a:ext cx="6928791" cy="3875100"/>
              </a:xfrm>
              <a:prstGeom prst="rect">
                <a:avLst/>
              </a:prstGeom>
              <a:blipFill rotWithShape="1">
                <a:blip r:embed="rId4"/>
                <a:stretch>
                  <a:fillRect t="-4" r="4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362020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)9.—How’s Susan?—Oh,I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see her because she lives abroad.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A.always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B.often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C.almost		D.hardly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)10.My father works very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,so he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has a rest.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A.hard;hard              	B.hardly;hardly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C.hard;hardly             	D.hardly;hard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723" y="741728"/>
            <a:ext cx="25982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05723" y="2120398"/>
            <a:ext cx="259826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14851" y="683508"/>
            <a:ext cx="7549081" cy="36369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句型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so...that...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的用法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句型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so...that...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意为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如此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以至于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引导结果状语从句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,so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后接形容词或副词原形。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【拓展】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在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so...that...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结构中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当主句和从句的主语一致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主句是肯定句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从句是否定句时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可以转换成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too...to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结构或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...enough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结构。转换成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...enough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结构时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形容词或副词应变为与之相反的词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楷体_GBK" panose="03000509000000000000" pitchFamily="65" charset="-122"/>
                <a:cs typeface="Times New Roman" panose="02020603050405020304" pitchFamily="18" charset="0"/>
              </a:rPr>
              <a:t>且前面用否定形式。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:①I was so tired that I slept in this chair. 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我太累了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以至于在这椅子上睡着了。</a:t>
            </a: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②Jimmy is so young that he can’t go to school. 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=Jimmy is too young to go to school.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=Jimmy is not old enough to go to school.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吉米太小了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不能去上学。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8674" y="696435"/>
            <a:ext cx="7330225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)11.The book is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interesting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I can’t put it down.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A.so;that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B.such;that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C.too;to	                  	D.very;that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)12.Lin Dan is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famous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many people know him in China.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A.too;to	              	B.so;that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C.enough;to            	D.as;as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13.He ran so quickly that I couldn’t catch up with him.(</a:t>
            </a:r>
            <a:r>
              <a:rPr lang="zh-CN" altLang="zh-CN" sz="1500">
                <a:ea typeface="方正楷体_GBK" panose="03000509000000000000" pitchFamily="65" charset="-122"/>
                <a:cs typeface="Times New Roman" panose="02020603050405020304" pitchFamily="18" charset="0"/>
              </a:rPr>
              <a:t>改为同义句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He ran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quickly for me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up with him.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1073" y="762939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05722" y="212039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1599611" y="3824293"/>
            <a:ext cx="93855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too</a:t>
            </a:r>
            <a:endParaRPr lang="zh-CN" altLang="en-US" sz="1500"/>
          </a:p>
        </p:txBody>
      </p:sp>
      <p:sp>
        <p:nvSpPr>
          <p:cNvPr id="17" name="文本框 16"/>
          <p:cNvSpPr txBox="1"/>
          <p:nvPr/>
        </p:nvSpPr>
        <p:spPr>
          <a:xfrm>
            <a:off x="3649941" y="3824293"/>
            <a:ext cx="45071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1500"/>
          </a:p>
        </p:txBody>
      </p:sp>
      <p:sp>
        <p:nvSpPr>
          <p:cNvPr id="19" name="文本框 18"/>
          <p:cNvSpPr txBox="1"/>
          <p:nvPr/>
        </p:nvSpPr>
        <p:spPr>
          <a:xfrm>
            <a:off x="4349881" y="3831363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catch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82295"/>
            <a:ext cx="7503422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句型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don’t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sb...?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的用法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句型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don’t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sb...?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用来表示建议。该结构中的人称代词可以根据实际表达需要有所改变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有时也可以用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why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not+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+...?</a:t>
            </a:r>
            <a:r>
              <a:rPr lang="en-US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的结构表示同样的意思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回答时不用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because</a:t>
            </a:r>
            <a:r>
              <a:rPr lang="zh-CN" altLang="zh-CN" sz="1500" dirty="0">
                <a:ea typeface="方正仿宋_GBK" panose="03000509000000000000" pitchFamily="65" charset="-122"/>
                <a:cs typeface="Times New Roman" panose="02020603050405020304" pitchFamily="18" charset="0"/>
              </a:rPr>
              <a:t>引导答语。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:Why don’t you go and take a look for yourself?=Why not go and take a look for yourself? 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你自己为什么不去亲眼看一看呢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089764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)14.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ask her to leave a telephone number?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A.Why don’t           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B.Why not you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C.Why don’t you              	D.Why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)15.Why not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your friends for help when you are in trouble?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A.ask	                               	B.to ask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C.asks	                           	D.asking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3302" y="762938"/>
            <a:ext cx="33759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91583" y="2120398"/>
            <a:ext cx="33759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785037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582280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111919" y="2321719"/>
            <a:ext cx="2579370" cy="257937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1597487" y="4578735"/>
            <a:ext cx="31803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latin typeface="华文琥珀" panose="02010800040101010101" pitchFamily="2" charset="-122"/>
                <a:ea typeface="华文琥珀" panose="02010800040101010101" pitchFamily="2" charset="-122"/>
              </a:rPr>
              <a:t>·</a:t>
            </a:r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3163729" y="3379522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3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766370" y="678180"/>
            <a:ext cx="1773563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FF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sz="1500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课堂基础训练</a:t>
            </a:r>
            <a:r>
              <a:rPr lang="zh-CN" altLang="zh-CN" sz="1500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endParaRPr lang="zh-CN" altLang="en-US" sz="1500" dirty="0"/>
          </a:p>
        </p:txBody>
      </p:sp>
      <p:sp>
        <p:nvSpPr>
          <p:cNvPr id="6" name="矩形 5"/>
          <p:cNvSpPr/>
          <p:nvPr/>
        </p:nvSpPr>
        <p:spPr>
          <a:xfrm>
            <a:off x="912495" y="977808"/>
            <a:ext cx="7317105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一、根据所给的首字母或汉语提示写出单词。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1.I can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几乎不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remember her name.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2.I’m so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t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.May I have something to drink?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3.—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Jack,don’t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w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your time in playing computer games.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—OK,I won’t do that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again,Mum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4.If you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come,I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will show you around all the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风景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of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Beijing.They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are very beautiful.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5.Do you mind my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p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out your mistakes?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4961" y="137803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hardly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882415" y="1731543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hirsty</a:t>
            </a:r>
            <a:endParaRPr lang="zh-CN" altLang="en-US" sz="1500"/>
          </a:p>
        </p:txBody>
      </p:sp>
      <p:sp>
        <p:nvSpPr>
          <p:cNvPr id="16" name="文本框 15"/>
          <p:cNvSpPr txBox="1"/>
          <p:nvPr/>
        </p:nvSpPr>
        <p:spPr>
          <a:xfrm>
            <a:off x="2511654" y="207797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aste</a:t>
            </a:r>
            <a:endParaRPr lang="zh-CN" altLang="en-US" sz="1500"/>
          </a:p>
        </p:txBody>
      </p:sp>
      <p:sp>
        <p:nvSpPr>
          <p:cNvPr id="18" name="文本框 17"/>
          <p:cNvSpPr txBox="1"/>
          <p:nvPr/>
        </p:nvSpPr>
        <p:spPr>
          <a:xfrm>
            <a:off x="4781158" y="2749638"/>
            <a:ext cx="69895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sights</a:t>
            </a:r>
            <a:endParaRPr lang="zh-CN" altLang="en-US" sz="1500"/>
          </a:p>
        </p:txBody>
      </p:sp>
      <p:sp>
        <p:nvSpPr>
          <p:cNvPr id="20" name="文本框 19"/>
          <p:cNvSpPr txBox="1"/>
          <p:nvPr/>
        </p:nvSpPr>
        <p:spPr>
          <a:xfrm>
            <a:off x="2798254" y="3457231"/>
            <a:ext cx="80062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ointing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755632"/>
            <a:ext cx="7089764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二、单项填空。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)1.My parents don’t allow me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outside after 9 pm.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A.go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 　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B.to go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C.going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   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D.went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)2.Can you hear him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in the room now?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A.talk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     	B.to talk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C.talking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D.talks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8652" y="1180075"/>
            <a:ext cx="33759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98653" y="2565815"/>
            <a:ext cx="33759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376160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)3.The soldiers were so tired that they could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keep their eyes open after a long journey.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A.quickly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B.hardly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C.easily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                   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D.probably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 )4.The teacher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my mistakes in my homework.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A.looked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out              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B.came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out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C.pointed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out            	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D.spoke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out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6933" y="748798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12793" y="2488043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30444"/>
            <a:ext cx="7524632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)5.Lady Gaga is famous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 singer and she is famous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her beautiful voice.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A.for;for		B.as;as	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C.for;as		D.as;for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)6.Let’s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out on school nights.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A.no going	B.not go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C.not to go	D.don’t go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1073" y="706378"/>
            <a:ext cx="25982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48144" y="2438553"/>
            <a:ext cx="25982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437120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)7.Mary said she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to Daming on the phone at that time.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A.talked		B.was talking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C.is talking                	D.talks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)8.Be careful!The ice isn’t thick.It’s better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on it.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A.to skate               	B.not to skate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C.skating		D.not skate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1073" y="762939"/>
            <a:ext cx="25982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26933" y="2120398"/>
            <a:ext cx="25982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171127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)9.The film is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interesting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I have seen it twice.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A.too;to	                	B.so;that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C.very;that             	D.such;that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)10.It’s already twelve o’clock.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.Let’s go to the dining hall quickly.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A.Here you are       	B.That’s too nice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C.Come on               	D.That’s so cool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8652" y="77000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12792" y="210625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284249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)11.I felt tired,so I asked the teacher for some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A.time on		B.time off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C.time away           	D.time in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)12.—Would you like some cakes,Allen?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—Yes,please.And I also want some water.I’m so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!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A.lazy	              	B.hungry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C.sleepy		D.thirsty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722" y="73465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91582" y="2127469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78180"/>
            <a:ext cx="7753895" cy="4063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)13.—Which hobby do you think 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the least time?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—Collecting stamps.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A.takes up	B.puts up         C.gives up	D.makes up</a:t>
            </a:r>
          </a:p>
          <a:p>
            <a:pPr>
              <a:spcAft>
                <a:spcPct val="0"/>
              </a:spcAft>
            </a:pP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)14.—Don’t you know that the swimming pool is closed today?We can’t swim now.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!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A.Good idea           	B.Here we go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C.That’s too bad	D.Come on</a:t>
            </a:r>
          </a:p>
          <a:p>
            <a:pPr>
              <a:spcAft>
                <a:spcPct val="0"/>
              </a:spcAft>
            </a:pP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)15.There is only twenty minutes left.Don’t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any more time.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A.save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	B.waste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C.see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	D.take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1582" y="748798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05722" y="2000207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1019863" y="3590980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766370" y="540067"/>
            <a:ext cx="1773563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FF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sz="1500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培优提高训练</a:t>
            </a:r>
            <a:r>
              <a:rPr lang="zh-CN" altLang="zh-CN" sz="1500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endParaRPr lang="zh-CN" altLang="en-US" sz="1500" dirty="0"/>
          </a:p>
        </p:txBody>
      </p:sp>
      <p:sp>
        <p:nvSpPr>
          <p:cNvPr id="6" name="矩形 5"/>
          <p:cNvSpPr/>
          <p:nvPr/>
        </p:nvSpPr>
        <p:spPr>
          <a:xfrm>
            <a:off x="852339" y="774629"/>
            <a:ext cx="7814051" cy="40784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一、完成句子。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1.——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你为什么没有按时完成这个工程呢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对不起。网上搜索一些信息占用了整个下午。</a:t>
            </a: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—Why didn’t you finish the project on time?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—I’m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sorry.Searching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Internet for some information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the whole afternoon.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小明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请指出这个句子的语法错误。</a:t>
            </a: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Xiaoming,please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the grammar mistake of this sentence.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我几乎无法相信我们在市中心。</a:t>
            </a: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we’re in the city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centre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在西樵山顶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他为我指出了山脚的景象。</a:t>
            </a: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Xiqiao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Mountain,he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the sights at the foot of the mountain for me.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我认为他们不允许人们在湖里游泳。</a:t>
            </a:r>
          </a:p>
          <a:p>
            <a:pPr>
              <a:lnSpc>
                <a:spcPct val="125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people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in the lake.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901" y="1929505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took up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2414440" y="2509254"/>
            <a:ext cx="521066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point out</a:t>
            </a:r>
            <a:endParaRPr lang="zh-CN" altLang="en-US" sz="1500"/>
          </a:p>
        </p:txBody>
      </p:sp>
      <p:sp>
        <p:nvSpPr>
          <p:cNvPr id="16" name="文本框 15"/>
          <p:cNvSpPr txBox="1"/>
          <p:nvPr/>
        </p:nvSpPr>
        <p:spPr>
          <a:xfrm>
            <a:off x="1240803" y="3067792"/>
            <a:ext cx="521066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can hardly believe</a:t>
            </a:r>
            <a:endParaRPr lang="zh-CN" altLang="en-US" sz="1500"/>
          </a:p>
        </p:txBody>
      </p:sp>
      <p:sp>
        <p:nvSpPr>
          <p:cNvPr id="18" name="文本框 17"/>
          <p:cNvSpPr txBox="1"/>
          <p:nvPr/>
        </p:nvSpPr>
        <p:spPr>
          <a:xfrm>
            <a:off x="1113541" y="3633401"/>
            <a:ext cx="147411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At the top of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 </a:t>
            </a:r>
            <a:endParaRPr lang="zh-CN" altLang="en-US" sz="1500"/>
          </a:p>
        </p:txBody>
      </p:sp>
      <p:sp>
        <p:nvSpPr>
          <p:cNvPr id="20" name="文本框 19"/>
          <p:cNvSpPr txBox="1"/>
          <p:nvPr/>
        </p:nvSpPr>
        <p:spPr>
          <a:xfrm>
            <a:off x="4422349" y="3633400"/>
            <a:ext cx="521066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pointed out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1500"/>
          </a:p>
        </p:txBody>
      </p:sp>
      <p:sp>
        <p:nvSpPr>
          <p:cNvPr id="23" name="文本框 22"/>
          <p:cNvSpPr txBox="1"/>
          <p:nvPr/>
        </p:nvSpPr>
        <p:spPr>
          <a:xfrm>
            <a:off x="1170102" y="4495953"/>
            <a:ext cx="230838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don’t think they allow</a:t>
            </a:r>
            <a:endParaRPr lang="zh-CN" altLang="en-US" sz="1500"/>
          </a:p>
        </p:txBody>
      </p:sp>
      <p:sp>
        <p:nvSpPr>
          <p:cNvPr id="24" name="文本框 23"/>
          <p:cNvSpPr txBox="1"/>
          <p:nvPr/>
        </p:nvSpPr>
        <p:spPr>
          <a:xfrm>
            <a:off x="4599101" y="4503023"/>
            <a:ext cx="521066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to swim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5099" y="389870"/>
            <a:ext cx="7911445" cy="42242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二、语法选择。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通读下面短文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掌握其大意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然后按照句子结构的语法和上下文连贯的要求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从每题所给的四个选项中选出一个最佳选项。</a:t>
            </a:r>
          </a:p>
          <a:p>
            <a:pPr indent="209550" algn="just"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There was an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eighty⁃year⁃old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couple.They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were having problems remembering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things,so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they decided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doctor.When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they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arrived,they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explained the problems that they were having with their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memeory.After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checking them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over,the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doctor told them that there was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serious,but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he suggested they should start writing things down to help them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remember.The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couple thanked the doctor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and left.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9550" algn="just"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Later that night while watching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TV,the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old man got up from his chair and his wife asked,“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are you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going?”He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replied,“To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kitchen.”So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she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said,“Will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you get me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bowl of ice cream?” “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Sure!”Then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his wife asked him to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No,I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can remember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that,”the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husband answered.“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Well,I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also want some strawberries and cream on top and you’d better write that down,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you’ll forget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that,”his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wife said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then.The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husband got a little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spoke,“Don’t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look down upon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me.It’s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so easy that I don’t need to write that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down.I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can remember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that.”He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went into the kitchen.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9550" algn="just"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After about 20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minutes,he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returned from the kitchen and handed her a plate of fish and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eggs.But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she looked at the plate for a moment and said,“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Haha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bad your memory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is!I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told you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I wanted some bread with cream.”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487.jpe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640693" y="678180"/>
            <a:ext cx="1862614" cy="4319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3440" y="1177560"/>
            <a:ext cx="7395035" cy="31854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一、请认真阅读课本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找出下列重点短语。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如此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以至于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听见某人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物正在做某事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而闻名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占去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时间或空间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指出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指明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去游泳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允许某人做某事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的顶端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65847" y="1594876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so...that...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4081769" y="1940921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hear sb.doing sth.</a:t>
            </a:r>
            <a:endParaRPr lang="zh-CN" altLang="en-US" sz="1500"/>
          </a:p>
        </p:txBody>
      </p:sp>
      <p:sp>
        <p:nvSpPr>
          <p:cNvPr id="16" name="文本框 15"/>
          <p:cNvSpPr txBox="1"/>
          <p:nvPr/>
        </p:nvSpPr>
        <p:spPr>
          <a:xfrm>
            <a:off x="2678711" y="2286967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be famous for...</a:t>
            </a:r>
            <a:endParaRPr lang="zh-CN" altLang="en-US" sz="1500"/>
          </a:p>
        </p:txBody>
      </p:sp>
      <p:sp>
        <p:nvSpPr>
          <p:cNvPr id="18" name="文本框 17"/>
          <p:cNvSpPr txBox="1"/>
          <p:nvPr/>
        </p:nvSpPr>
        <p:spPr>
          <a:xfrm>
            <a:off x="3364510" y="2626721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take up</a:t>
            </a:r>
            <a:endParaRPr lang="zh-CN" altLang="en-US" sz="1500"/>
          </a:p>
        </p:txBody>
      </p:sp>
      <p:sp>
        <p:nvSpPr>
          <p:cNvPr id="20" name="文本框 19"/>
          <p:cNvSpPr txBox="1"/>
          <p:nvPr/>
        </p:nvSpPr>
        <p:spPr>
          <a:xfrm>
            <a:off x="2603209" y="2960184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point out</a:t>
            </a:r>
            <a:endParaRPr lang="zh-CN" altLang="en-US" sz="1500"/>
          </a:p>
        </p:txBody>
      </p:sp>
      <p:sp>
        <p:nvSpPr>
          <p:cNvPr id="23" name="文本框 22"/>
          <p:cNvSpPr txBox="1"/>
          <p:nvPr/>
        </p:nvSpPr>
        <p:spPr>
          <a:xfrm>
            <a:off x="2496250" y="3299938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go for a swim</a:t>
            </a:r>
            <a:endParaRPr lang="zh-CN" altLang="en-US" sz="1500"/>
          </a:p>
        </p:txBody>
      </p:sp>
      <p:sp>
        <p:nvSpPr>
          <p:cNvPr id="24" name="文本框 23"/>
          <p:cNvSpPr txBox="1"/>
          <p:nvPr/>
        </p:nvSpPr>
        <p:spPr>
          <a:xfrm>
            <a:off x="3289010" y="3652276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allow sb.to do sth.</a:t>
            </a:r>
            <a:endParaRPr lang="zh-CN" altLang="en-US" sz="1500"/>
          </a:p>
        </p:txBody>
      </p:sp>
      <p:sp>
        <p:nvSpPr>
          <p:cNvPr id="26" name="文本框 25"/>
          <p:cNvSpPr txBox="1"/>
          <p:nvPr/>
        </p:nvSpPr>
        <p:spPr>
          <a:xfrm>
            <a:off x="2628376" y="3985737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at the top of...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3" grpId="0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14146" y="654134"/>
            <a:ext cx="7387174" cy="38779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)1.A.see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B.saw        	C.to see               	D.seeing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)2.A.something	B.anything	C.everything           	D.nothing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)3.A.a lots of	B.lots of	C.a lot                     	D.a lot of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)4.A.Where           	B.When 	C.Why                    	D.What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)5.A.an                	B.a        	C.the                     	D./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)6.A.writing it down            	B.writing down it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         C.write down it          	D.write it down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)7.A.and              	B.so          	C.or                          	D.but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)8.A.happy        	B.unhappy	C.happily		D.unhappily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)9.A.What         	B.How		C.What a		D.How a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)10.A.this           	B.that		C.these      		D.it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5021" y="720518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49161" y="1059883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935021" y="1413388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7" name="文本框 16"/>
          <p:cNvSpPr txBox="1"/>
          <p:nvPr/>
        </p:nvSpPr>
        <p:spPr>
          <a:xfrm>
            <a:off x="935021" y="1759823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  <p:sp>
        <p:nvSpPr>
          <p:cNvPr id="19" name="文本框 18"/>
          <p:cNvSpPr txBox="1"/>
          <p:nvPr/>
        </p:nvSpPr>
        <p:spPr>
          <a:xfrm>
            <a:off x="949161" y="2092117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23" name="文本框 22"/>
          <p:cNvSpPr txBox="1"/>
          <p:nvPr/>
        </p:nvSpPr>
        <p:spPr>
          <a:xfrm>
            <a:off x="942091" y="2438553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500"/>
          </a:p>
        </p:txBody>
      </p:sp>
      <p:sp>
        <p:nvSpPr>
          <p:cNvPr id="24" name="文本框 23"/>
          <p:cNvSpPr txBox="1"/>
          <p:nvPr/>
        </p:nvSpPr>
        <p:spPr>
          <a:xfrm>
            <a:off x="935021" y="3138493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25" name="文本框 24"/>
          <p:cNvSpPr txBox="1"/>
          <p:nvPr/>
        </p:nvSpPr>
        <p:spPr>
          <a:xfrm>
            <a:off x="942091" y="3484928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27" name="文本框 26"/>
          <p:cNvSpPr txBox="1"/>
          <p:nvPr/>
        </p:nvSpPr>
        <p:spPr>
          <a:xfrm>
            <a:off x="949161" y="3824293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  <p:sp>
        <p:nvSpPr>
          <p:cNvPr id="29" name="文本框 28"/>
          <p:cNvSpPr txBox="1"/>
          <p:nvPr/>
        </p:nvSpPr>
        <p:spPr>
          <a:xfrm>
            <a:off x="949161" y="4163659"/>
            <a:ext cx="254561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  <p:bldP spid="23" grpId="0"/>
      <p:bldP spid="24" grpId="0"/>
      <p:bldP spid="25" grpId="0"/>
      <p:bldP spid="27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54375" y="696435"/>
            <a:ext cx="7666118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三、短文填空。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用适当的词完成短文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每个空只能填写一个形式正确、意义相符的单词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Many people like travelling for their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holiday.They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go to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hills,the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seaside </a:t>
            </a:r>
          </a:p>
          <a:p>
            <a:pPr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forests.Some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people are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history,so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they like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some old interesting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places.In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many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countries,the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travel agency(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旅行社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can help you </a:t>
            </a:r>
          </a:p>
          <a:p>
            <a:pPr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your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holiday.You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can tell the travel agency what kind of holiday you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like,how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much money you want to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,and the travel agency will give you a lot of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about how to get there,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stay,and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what kind of activity you can do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there.One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of the holidays is called package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holiday.That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is,you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take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money,and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travel agency will plan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for you—the tickets for the train or plane,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hotel,the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and so on.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4887" y="1451917"/>
            <a:ext cx="606262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or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3951620" y="1453474"/>
            <a:ext cx="108936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interested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7034186" y="1453474"/>
            <a:ext cx="88100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visiting</a:t>
            </a:r>
            <a:endParaRPr lang="zh-CN" altLang="en-US" sz="1500"/>
          </a:p>
        </p:txBody>
      </p:sp>
      <p:sp>
        <p:nvSpPr>
          <p:cNvPr id="17" name="文本框 16"/>
          <p:cNvSpPr txBox="1"/>
          <p:nvPr/>
        </p:nvSpPr>
        <p:spPr>
          <a:xfrm>
            <a:off x="1105775" y="2129674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plan</a:t>
            </a:r>
            <a:endParaRPr lang="zh-CN" altLang="en-US" sz="1500"/>
          </a:p>
        </p:txBody>
      </p:sp>
      <p:sp>
        <p:nvSpPr>
          <p:cNvPr id="19" name="文本框 18"/>
          <p:cNvSpPr txBox="1"/>
          <p:nvPr/>
        </p:nvSpPr>
        <p:spPr>
          <a:xfrm>
            <a:off x="3502928" y="2482011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spend</a:t>
            </a:r>
            <a:endParaRPr lang="zh-CN" altLang="en-US" sz="1500"/>
          </a:p>
        </p:txBody>
      </p:sp>
      <p:sp>
        <p:nvSpPr>
          <p:cNvPr id="23" name="文本框 22"/>
          <p:cNvSpPr txBox="1"/>
          <p:nvPr/>
        </p:nvSpPr>
        <p:spPr>
          <a:xfrm>
            <a:off x="1036566" y="2815473"/>
            <a:ext cx="182200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information</a:t>
            </a:r>
            <a:endParaRPr lang="zh-CN" altLang="en-US" sz="1500"/>
          </a:p>
        </p:txBody>
      </p:sp>
      <p:sp>
        <p:nvSpPr>
          <p:cNvPr id="24" name="文本框 23"/>
          <p:cNvSpPr txBox="1"/>
          <p:nvPr/>
        </p:nvSpPr>
        <p:spPr>
          <a:xfrm>
            <a:off x="7064055" y="3155227"/>
            <a:ext cx="461499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just/only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1500"/>
          </a:p>
        </p:txBody>
      </p:sp>
      <p:sp>
        <p:nvSpPr>
          <p:cNvPr id="25" name="文本框 24"/>
          <p:cNvSpPr txBox="1"/>
          <p:nvPr/>
        </p:nvSpPr>
        <p:spPr>
          <a:xfrm>
            <a:off x="4595500" y="3502009"/>
            <a:ext cx="5858142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everything</a:t>
            </a:r>
            <a:endParaRPr lang="zh-CN" altLang="en-US" sz="1500"/>
          </a:p>
        </p:txBody>
      </p:sp>
      <p:sp>
        <p:nvSpPr>
          <p:cNvPr id="27" name="文本框 26"/>
          <p:cNvSpPr txBox="1"/>
          <p:nvPr/>
        </p:nvSpPr>
        <p:spPr>
          <a:xfrm>
            <a:off x="2999573" y="3841704"/>
            <a:ext cx="5858142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activities</a:t>
            </a:r>
            <a:endParaRPr lang="zh-CN" altLang="en-US" sz="1500"/>
          </a:p>
        </p:txBody>
      </p:sp>
      <p:sp>
        <p:nvSpPr>
          <p:cNvPr id="29" name="文本框 28"/>
          <p:cNvSpPr txBox="1"/>
          <p:nvPr/>
        </p:nvSpPr>
        <p:spPr>
          <a:xfrm>
            <a:off x="4467313" y="2816208"/>
            <a:ext cx="90371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where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  <p:bldP spid="23" grpId="0"/>
      <p:bldP spid="24" grpId="0"/>
      <p:bldP spid="25" grpId="0"/>
      <p:bldP spid="27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1161574" y="1639729"/>
            <a:ext cx="7197566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r>
              <a:rPr lang="en-US" altLang="zh-CN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^_^</a:t>
            </a:r>
          </a:p>
        </p:txBody>
      </p:sp>
      <p:sp>
        <p:nvSpPr>
          <p:cNvPr id="3" name="矩形 2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外研版   八年级英语下册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611223"/>
            <a:ext cx="7089764" cy="44123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二、阅读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Activity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对话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选择正确答案。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  )1.How is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Beihai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Park?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A.Quiet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B.Clean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but noisy.                 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C.Small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and dirty.</a:t>
            </a:r>
          </a:p>
          <a:p>
            <a:pPr>
              <a:spcAft>
                <a:spcPct val="0"/>
              </a:spcAft>
            </a:pP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  )2.Why doesn’t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Daming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want to climb up the hill?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A.Because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he’s climbed up the hill.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B.Because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there are too many people.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C.Because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he’s tired.</a:t>
            </a:r>
          </a:p>
          <a:p>
            <a:pPr>
              <a:spcAft>
                <a:spcPct val="0"/>
              </a:spcAft>
            </a:pP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        )3.Where do they decide to have a picnic at last?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A.At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top of the hill.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B.At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foot of the hill.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C.By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lake.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8143" y="1017463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1041072" y="1908295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1062282" y="3527349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1500"/>
          </a:p>
        </p:txBody>
      </p:sp>
      <p:pic>
        <p:nvPicPr>
          <p:cNvPr id="2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9086850" y="7791450"/>
            <a:ext cx="266700" cy="190500"/>
          </a:xfrm>
          <a:prstGeom prst="cub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8674" y="678181"/>
            <a:ext cx="7542328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三、课文复现。根据课本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Unit</a:t>
            </a:r>
            <a:r>
              <a:rPr lang="en-US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的内容和汉语提示完成短文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词数不限</a:t>
            </a:r>
            <a:r>
              <a:rPr lang="en-US" altLang="zh-CN" sz="1500" dirty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500" dirty="0">
                <a:solidFill>
                  <a:srgbClr val="FF00FF"/>
                </a:solidFill>
                <a:ea typeface="方正黑体_GBK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Tony and his friends went to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Beihai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Park.The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park was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如此安静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that they could even hear the birds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singing.They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could hardly believe they were in the city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centre.The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park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而闻名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its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lake,bridges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and the ancient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buildings.The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lake is very big and it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占据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over half of the park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area.Lingling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advised them to walk along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lake,cross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the bridge and climb up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hill.But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Daming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was tired and he wanted to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去游泳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in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lake.Lingling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didn’t think that people were allowed to swim in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lake.All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of them except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Daming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agreed to have their picnic 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1500" u="sng" dirty="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在顶端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) the </a:t>
            </a:r>
            <a:r>
              <a:rPr lang="en-US" altLang="zh-CN" sz="1500" dirty="0" err="1">
                <a:ea typeface="宋体" panose="02010600030101010101" pitchFamily="2" charset="-122"/>
                <a:cs typeface="Times New Roman" panose="02020603050405020304" pitchFamily="18" charset="0"/>
              </a:rPr>
              <a:t>hill.They</a:t>
            </a:r>
            <a:r>
              <a:rPr lang="en-US" altLang="zh-CN" sz="1500" dirty="0">
                <a:ea typeface="宋体" panose="02010600030101010101" pitchFamily="2" charset="-122"/>
                <a:cs typeface="Times New Roman" panose="02020603050405020304" pitchFamily="18" charset="0"/>
              </a:rPr>
              <a:t> were sure it would be fantastic to have a picnic from the top. </a:t>
            </a:r>
            <a:endParaRPr lang="zh-CN" altLang="zh-CN" sz="15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43650" y="1074023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so quiet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2891672" y="1759823"/>
            <a:ext cx="550053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is famous for</a:t>
            </a:r>
            <a:endParaRPr lang="zh-CN" altLang="en-US" sz="1500"/>
          </a:p>
        </p:txBody>
      </p:sp>
      <p:sp>
        <p:nvSpPr>
          <p:cNvPr id="15" name="文本框 14"/>
          <p:cNvSpPr txBox="1"/>
          <p:nvPr/>
        </p:nvSpPr>
        <p:spPr>
          <a:xfrm>
            <a:off x="4602638" y="2092118"/>
            <a:ext cx="550053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takes up</a:t>
            </a:r>
            <a:endParaRPr lang="zh-CN" altLang="en-US" sz="1500"/>
          </a:p>
        </p:txBody>
      </p:sp>
      <p:sp>
        <p:nvSpPr>
          <p:cNvPr id="17" name="文本框 16"/>
          <p:cNvSpPr txBox="1"/>
          <p:nvPr/>
        </p:nvSpPr>
        <p:spPr>
          <a:xfrm>
            <a:off x="5366208" y="2777917"/>
            <a:ext cx="550053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go for a swim</a:t>
            </a:r>
            <a:endParaRPr lang="zh-CN" altLang="en-US" sz="1500"/>
          </a:p>
        </p:txBody>
      </p:sp>
      <p:sp>
        <p:nvSpPr>
          <p:cNvPr id="19" name="文本框 18"/>
          <p:cNvSpPr txBox="1"/>
          <p:nvPr/>
        </p:nvSpPr>
        <p:spPr>
          <a:xfrm>
            <a:off x="4128941" y="3470788"/>
            <a:ext cx="550053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at the top of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488.jpe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640693" y="588780"/>
            <a:ext cx="1862614" cy="431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3440" y="1021582"/>
                <a:ext cx="6642639" cy="373573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1.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point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out</a:t>
                </a: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的用法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ct val="0"/>
                  </a:spcAft>
                </a:pP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point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out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含义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指出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指明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用法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宾词可以是名词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代词或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that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从句。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　代词作其宾语时</m:t>
                              </m:r>
                              <m: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要放在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point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out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之间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:① He pointed out their mistakes.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他指出了他们的错误。</a:t>
                </a: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②—You make many mistakes in your homework. </a:t>
                </a: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你的作业里犯了许多错误。</a:t>
                </a: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—Thank you for pointing them out.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谢谢你给我指出。</a:t>
                </a: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【拓展】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point</a:t>
                </a:r>
                <a:r>
                  <a:rPr lang="en-US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to</a:t>
                </a:r>
                <a:r>
                  <a:rPr lang="en-US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at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意为</a:t>
                </a:r>
                <a:r>
                  <a:rPr lang="en-US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指向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指着</a:t>
                </a:r>
                <a:r>
                  <a:rPr lang="en-US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(to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强调远距离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,at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强调近距离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500" dirty="0"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:①He pointed to the south. </a:t>
                </a: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他指向南方。</a:t>
                </a: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en-US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②Don’t point at people with a finger. </a:t>
                </a:r>
                <a:endParaRPr lang="zh-CN" altLang="zh-CN" sz="15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ct val="0"/>
                  </a:spcAft>
                </a:pPr>
                <a:r>
                  <a:rPr lang="zh-CN" altLang="zh-CN" sz="15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不要用手指指人。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1021582"/>
                <a:ext cx="6642639" cy="3735734"/>
              </a:xfrm>
              <a:prstGeom prst="rect">
                <a:avLst/>
              </a:prstGeom>
              <a:blipFill rotWithShape="1">
                <a:blip r:embed="rId5"/>
                <a:stretch>
                  <a:fillRect t="-13" r="8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14413" y="1195605"/>
            <a:ext cx="6373845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)1.He tried to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the danger of driving alone to me.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A.point at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B.point out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C.point on           	D.point to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9452" y="371103"/>
            <a:ext cx="254460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>
                <a:solidFill>
                  <a:srgbClr val="FFBF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zh-CN" altLang="zh-CN">
                <a:latin typeface="Calibri" panose="020F0502020204030204" pitchFamily="34" charset="0"/>
                <a:ea typeface="方正大标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zh-CN" altLang="zh-CN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>
                <a:solidFill>
                  <a:srgbClr val="FFBF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zh-CN" altLang="zh-CN">
                <a:latin typeface="Calibri" panose="020F0502020204030204" pitchFamily="34" charset="0"/>
                <a:ea typeface="方正大标宋_GBK" panose="03000509000000000000" pitchFamily="65" charset="-122"/>
                <a:cs typeface="Times New Roman" panose="02020603050405020304" pitchFamily="18" charset="0"/>
              </a:rPr>
              <a:t>学</a:t>
            </a:r>
            <a:r>
              <a:rPr lang="zh-CN" altLang="zh-CN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>
                <a:solidFill>
                  <a:srgbClr val="FFBF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zh-CN" altLang="zh-CN">
                <a:latin typeface="Calibri" panose="020F0502020204030204" pitchFamily="34" charset="0"/>
                <a:ea typeface="方正大标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zh-CN" altLang="zh-CN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>
                <a:solidFill>
                  <a:srgbClr val="FFBF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zh-CN" altLang="zh-CN">
                <a:latin typeface="Calibri" panose="020F0502020204030204" pitchFamily="34" charset="0"/>
                <a:ea typeface="方正大标宋_GBK" panose="03000509000000000000" pitchFamily="65" charset="-122"/>
                <a:cs typeface="Times New Roman" panose="02020603050405020304" pitchFamily="18" charset="0"/>
              </a:rPr>
              <a:t>练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75405" y="1271986"/>
            <a:ext cx="461324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3440" y="644748"/>
                <a:ext cx="7277179" cy="3602140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2.</a:t>
                </a:r>
                <a:r>
                  <a:rPr lang="en-US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allow</a:t>
                </a:r>
                <a:r>
                  <a:rPr lang="en-US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sb.to</a:t>
                </a:r>
                <a:r>
                  <a:rPr lang="en-US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do</a:t>
                </a:r>
                <a:r>
                  <a:rPr lang="en-US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err="1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sth.</a:t>
                </a:r>
                <a:r>
                  <a:rPr lang="zh-CN" altLang="zh-CN" sz="1500">
                    <a:solidFill>
                      <a:srgbClr val="FF00FF"/>
                    </a:solidFill>
                    <a:ea typeface="方正黑体_GBK" panose="03000509000000000000" pitchFamily="65" charset="-122"/>
                    <a:cs typeface="Times New Roman" panose="02020603050405020304" pitchFamily="18" charset="0"/>
                  </a:rPr>
                  <a:t>的用法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ct val="0"/>
                  </a:spcAft>
                </a:pP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allow</a:t>
                </a:r>
                <a:r>
                  <a:rPr lang="en-US" altLang="zh-CN" sz="1500">
                    <a:solidFill>
                      <a:srgbClr val="FF00FF"/>
                    </a:solidFill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sb.to</a:t>
                </a:r>
                <a:r>
                  <a:rPr lang="en-US" altLang="zh-CN" sz="1500">
                    <a:solidFill>
                      <a:srgbClr val="FF00FF"/>
                    </a:solidFill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do</a:t>
                </a:r>
                <a:r>
                  <a:rPr lang="en-US" altLang="zh-CN" sz="1500">
                    <a:solidFill>
                      <a:srgbClr val="FF00FF"/>
                    </a:solidFill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err="1">
                    <a:solidFill>
                      <a:srgbClr val="FF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sth.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含义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—</m:t>
                              </m:r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允许某人去做某事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5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拓展</m:t>
                              </m:r>
                              <m:d>
                                <m:dPr>
                                  <m:begChr m:val="{"/>
                                  <m:ctrlPr>
                                    <a:rPr lang="zh-CN" altLang="zh-CN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allowdoingsth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允许做某事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beallowedtodosth</m:t>
                                        </m:r>
                                        <m:r>
                                          <a:rPr lang="en-US" altLang="zh-CN" sz="15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被允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zh-CN" altLang="zh-CN" sz="15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　许做某事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:①My parents won’t allow me to come back late.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我父母不允许我晚回来。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②They don’t allow smoking here. 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他们不允许在这儿吸烟。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③The persons under 18 years old shouldn’t be allowed to go to the Interner bar. </a:t>
                </a:r>
                <a:endParaRPr lang="zh-CN" altLang="zh-CN" sz="150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1500">
                    <a:ea typeface="宋体" panose="02010600030101010101" pitchFamily="2" charset="-122"/>
                    <a:cs typeface="Times New Roman" panose="02020603050405020304" pitchFamily="18" charset="0"/>
                  </a:rPr>
                  <a:t>岁以下的人不应该被允许进入网吧。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644748"/>
                <a:ext cx="7277179" cy="3602140"/>
              </a:xfrm>
              <a:prstGeom prst="rect">
                <a:avLst/>
              </a:prstGeom>
              <a:blipFill rotWithShape="1">
                <a:blip r:embed="rId4"/>
                <a:stretch>
                  <a:fillRect t="-6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02309" y="678180"/>
            <a:ext cx="7488251" cy="31854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)2.People are not allowed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freely at the meeting and they don’t allow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,either.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A.to talk;smoking</a:t>
            </a:r>
            <a:r>
              <a:rPr lang="zh-CN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B.to talk;to smoke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C.talking;smoking	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D.talking;to smoke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(        )3.My parents didn’t allow me</a:t>
            </a:r>
            <a:r>
              <a:rPr lang="zh-CN" altLang="zh-CN" sz="1500" u="sng"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to the party.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500" err="1">
                <a:ea typeface="宋体" panose="02010600030101010101" pitchFamily="2" charset="-122"/>
                <a:cs typeface="Times New Roman" panose="02020603050405020304" pitchFamily="18" charset="0"/>
              </a:rPr>
              <a:t>A.Go       B.to go	C.goes	D.went </a:t>
            </a:r>
            <a:endParaRPr lang="zh-CN" altLang="zh-CN" sz="15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9863" y="762939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991582" y="3145563"/>
            <a:ext cx="29517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15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全屏显示(16:9)</PresentationFormat>
  <Paragraphs>323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方正粗圆_GBK</vt:lpstr>
      <vt:lpstr>方正大标宋_GBK</vt:lpstr>
      <vt:lpstr>方正仿宋_GBK</vt:lpstr>
      <vt:lpstr>方正黑体_GBK</vt:lpstr>
      <vt:lpstr>方正楷体_GBK</vt:lpstr>
      <vt:lpstr>黑体</vt:lpstr>
      <vt:lpstr>华文琥珀</vt:lpstr>
      <vt:lpstr>楷体</vt:lpstr>
      <vt:lpstr>宋体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2021-03-13T16:59:00Z</cp:lastPrinted>
  <dcterms:created xsi:type="dcterms:W3CDTF">2021-03-13T16:59:00Z</dcterms:created>
  <dcterms:modified xsi:type="dcterms:W3CDTF">2023-01-16T16:01:38Z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7C87A5F17D8C429E8AAE6DE2C27262F0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