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5" r:id="rId2"/>
    <p:sldId id="285" r:id="rId3"/>
    <p:sldId id="286" r:id="rId4"/>
    <p:sldId id="287" r:id="rId5"/>
    <p:sldId id="288" r:id="rId6"/>
    <p:sldId id="289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lvl="0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4736"/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2" d="100"/>
          <a:sy n="82" d="100"/>
        </p:scale>
        <p:origin x="-2454" y="-1122"/>
      </p:cViewPr>
      <p:guideLst>
        <p:guide orient="horz" pos="162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223978-00F3-446A-B3B1-AF0CFAA94FB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A75364-FC86-4038-8B6A-C71A1C454C4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63275CE-0090-42E1-BF57-C0A686662360}" type="slidenum">
              <a:rPr lang="zh-CN" altLang="en-US" smtClean="0">
                <a:latin typeface="Arial" panose="020B0604020202020204" pitchFamily="34" charset="0"/>
              </a:rPr>
              <a:t>1</a:t>
            </a:fld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4286CAD-84D5-4D11-AEAD-44AE7DF847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6FF91EA-02DC-4403-87AE-2A87F2588E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8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6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 bwMode="auto">
          <a:xfrm flipH="1">
            <a:off x="-1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 userDrawn="1"/>
        </p:nvSpPr>
        <p:spPr>
          <a:xfrm>
            <a:off x="0" y="485775"/>
            <a:ext cx="9144000" cy="45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136923"/>
            <a:ext cx="2500313" cy="348853"/>
          </a:xfrm>
          <a:prstGeom prst="rect">
            <a:avLst/>
          </a:prstGeom>
          <a:solidFill>
            <a:srgbClr val="AE4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" name="矩形 2"/>
          <p:cNvSpPr>
            <a:spLocks noChangeArrowheads="1"/>
          </p:cNvSpPr>
          <p:nvPr userDrawn="1"/>
        </p:nvSpPr>
        <p:spPr bwMode="auto">
          <a:xfrm>
            <a:off x="94060" y="172641"/>
            <a:ext cx="321626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  <a:t>外研（新标准）版</a:t>
            </a:r>
            <a:r>
              <a:rPr lang="en-US" altLang="zh-CN" smtClean="0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zh-CN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七年级</a:t>
            </a:r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  <a:t>上册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485775"/>
            <a:ext cx="9144000" cy="45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pic>
        <p:nvPicPr>
          <p:cNvPr id="15363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flipH="1">
            <a:off x="-1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136923"/>
            <a:ext cx="2500313" cy="348853"/>
          </a:xfrm>
          <a:prstGeom prst="rect">
            <a:avLst/>
          </a:prstGeom>
          <a:solidFill>
            <a:srgbClr val="AE4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367" name="矩形 2"/>
          <p:cNvSpPr>
            <a:spLocks noChangeArrowheads="1"/>
          </p:cNvSpPr>
          <p:nvPr/>
        </p:nvSpPr>
        <p:spPr bwMode="auto">
          <a:xfrm>
            <a:off x="94060" y="172641"/>
            <a:ext cx="321626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  <a:t>外研（新标准）版</a:t>
            </a:r>
            <a:r>
              <a:rPr lang="en-US" altLang="zh-CN" smtClean="0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zh-CN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七年级</a:t>
            </a:r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  <a:t>上册</a:t>
            </a:r>
          </a:p>
        </p:txBody>
      </p:sp>
      <p:sp>
        <p:nvSpPr>
          <p:cNvPr id="16" name="矩形: 圆角 11"/>
          <p:cNvSpPr/>
          <p:nvPr/>
        </p:nvSpPr>
        <p:spPr>
          <a:xfrm>
            <a:off x="3748088" y="3557588"/>
            <a:ext cx="1641872" cy="402431"/>
          </a:xfrm>
          <a:prstGeom prst="roundRect">
            <a:avLst>
              <a:gd name="adj" fmla="val 50000"/>
            </a:avLst>
          </a:prstGeom>
          <a:solidFill>
            <a:srgbClr val="AE473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有爱新黑 CN" panose="02000000000000000000" pitchFamily="50" charset="-122"/>
              <a:cs typeface="有爱新黑 CN" panose="02000000000000000000" pitchFamily="50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875485" y="3548063"/>
            <a:ext cx="1387078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有爱新黑 CN" panose="02000000000000000000" pitchFamily="50" charset="-122"/>
                <a:cs typeface="有爱新黑 CN" panose="02000000000000000000" pitchFamily="50" charset="-122"/>
                <a:sym typeface="Arial" panose="020B0604020202020204" pitchFamily="34" charset="0"/>
              </a:rPr>
              <a:t>教学课件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有爱新黑 CN" panose="02000000000000000000" pitchFamily="50" charset="-122"/>
              <a:cs typeface="有爱新黑 CN" panose="02000000000000000000" pitchFamily="50" charset="-122"/>
              <a:sym typeface="Arial" panose="020B0604020202020204" pitchFamily="34" charset="0"/>
            </a:endParaRPr>
          </a:p>
        </p:txBody>
      </p:sp>
      <p:grpSp>
        <p:nvGrpSpPr>
          <p:cNvPr id="12" name="组合 8"/>
          <p:cNvGrpSpPr/>
          <p:nvPr/>
        </p:nvGrpSpPr>
        <p:grpSpPr>
          <a:xfrm>
            <a:off x="571329" y="1411832"/>
            <a:ext cx="8011141" cy="1483083"/>
            <a:chOff x="1298347" y="2191626"/>
            <a:chExt cx="5296740" cy="1977178"/>
          </a:xfrm>
        </p:grpSpPr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2573737" y="2191626"/>
              <a:ext cx="2497138" cy="953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27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Module 3 Unit 1</a:t>
              </a:r>
              <a:endPara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endParaRPr>
            </a:p>
          </p:txBody>
        </p: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1298347" y="3307145"/>
              <a:ext cx="5296740" cy="86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There are thirty students in my class</a:t>
              </a:r>
              <a:r>
                <a:rPr lang="en-US" altLang="zh-CN" sz="3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28244" y="4191221"/>
            <a:ext cx="8961185" cy="4743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1675210" y="1013631"/>
            <a:ext cx="6007894" cy="345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 </a:t>
            </a: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结构表示在某地有某人或某物。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 </a:t>
            </a:r>
            <a:r>
              <a:rPr lang="zh-CN" altLang="en-US" sz="26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结构中的</a:t>
            </a:r>
            <a:r>
              <a:rPr lang="en-US" altLang="zh-CN" sz="26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26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与后面紧跟着的名词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保持单复数的一致。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</a:t>
            </a:r>
            <a:r>
              <a:rPr lang="en-US" altLang="zh-CN" sz="2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some </a:t>
            </a:r>
            <a:r>
              <a:rPr lang="en-US" altLang="zh-CN" sz="2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water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in the bottle.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 </a:t>
            </a: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结构的否定句是在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后加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其缩写形式为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is not = isn’t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are not = aren’t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2035010" y="1074043"/>
            <a:ext cx="5660231" cy="362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在墙上有一幅地图。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_____ a map on the wall.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在我们班有</a:t>
            </a: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名学生 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____ 40 students in our class.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在我的桌子上有一台电脑。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_____ a computer on my desk.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在你的桌子上有一些书。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____ some books on your desk.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249447" y="1553865"/>
            <a:ext cx="358379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3047041" y="2424212"/>
            <a:ext cx="544116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2238607" y="3294559"/>
            <a:ext cx="1563290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    is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2238607" y="4182765"/>
            <a:ext cx="1747838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    are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0" y="797719"/>
            <a:ext cx="106182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Practice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/>
      <p:bldP spid="208900" grpId="1"/>
      <p:bldP spid="20890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1967411" y="1706771"/>
            <a:ext cx="5620941" cy="317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例如：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there</a:t>
            </a: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 lot of furture?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 there</a:t>
            </a: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computers on everyone’s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desk?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 there</a:t>
            </a: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any pictures on the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classroom walls?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And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there</a:t>
            </a:r>
            <a:r>
              <a:rPr lang="en-US" altLang="zh-CN" sz="2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 map of the map?</a:t>
            </a:r>
          </a:p>
        </p:txBody>
      </p:sp>
      <p:sp>
        <p:nvSpPr>
          <p:cNvPr id="209923" name="Oval 3"/>
          <p:cNvSpPr>
            <a:spLocks noChangeArrowheads="1"/>
          </p:cNvSpPr>
          <p:nvPr/>
        </p:nvSpPr>
        <p:spPr bwMode="auto">
          <a:xfrm>
            <a:off x="2686548" y="2353280"/>
            <a:ext cx="3915966" cy="16573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66137" tIns="33068" rIns="66137" bIns="33068" anchor="ctr"/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小结：</a:t>
            </a:r>
          </a:p>
          <a:p>
            <a:pPr algn="ctr" eaLnBrk="1" hangingPunct="1">
              <a:defRPr/>
            </a:pPr>
            <a:r>
              <a:rPr lang="en-US" altLang="zh-CN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</a:t>
            </a:r>
            <a:r>
              <a:rPr lang="zh-CN" alt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结构的疑问句</a:t>
            </a:r>
          </a:p>
          <a:p>
            <a:pPr algn="ctr" eaLnBrk="1" hangingPunct="1">
              <a:defRPr/>
            </a:pPr>
            <a:r>
              <a:rPr lang="zh-CN" alt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是把</a:t>
            </a:r>
            <a:r>
              <a:rPr lang="en-US" altLang="zh-CN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放在</a:t>
            </a:r>
            <a:r>
              <a:rPr lang="en-US" altLang="zh-CN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</a:t>
            </a:r>
            <a:r>
              <a:rPr lang="zh-CN" altLang="en-US" sz="2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</a:t>
            </a:r>
            <a:r>
              <a:rPr lang="zh-CN" altLang="en-US" sz="23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384795" y="910309"/>
            <a:ext cx="7493113" cy="47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6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请找出对话</a:t>
            </a:r>
            <a:r>
              <a:rPr lang="en-US" altLang="zh-CN" sz="26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6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中含有</a:t>
            </a:r>
            <a:r>
              <a:rPr lang="en-US" altLang="zh-CN" sz="26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</a:t>
            </a:r>
            <a:r>
              <a:rPr lang="zh-CN" altLang="en-US" sz="26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结构的一般疑问句。</a:t>
            </a:r>
            <a:endParaRPr lang="en-US" altLang="zh-CN" sz="260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  <p:bldP spid="2099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7" name="Picture 3" descr="imagenavi70121574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154464" y="2345145"/>
            <a:ext cx="2749153" cy="267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1593554" y="1308110"/>
            <a:ext cx="5870972" cy="103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Is there a blackboard in the classroom? </a:t>
            </a:r>
            <a:endParaRPr lang="en-US" altLang="zh-CN" sz="2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Yes, there is.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-112594" y="747326"/>
            <a:ext cx="170533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Answer race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2894907" y="747326"/>
            <a:ext cx="3008709" cy="47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60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看图回答问题</a:t>
            </a:r>
            <a:endParaRPr lang="en-US" altLang="zh-CN" sz="2600">
              <a:solidFill>
                <a:srgbClr val="00339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1600200" y="522685"/>
            <a:ext cx="5923360" cy="103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Is there a map of the world on the wall? </a:t>
            </a:r>
            <a:endParaRPr lang="en-US" altLang="zh-CN" sz="2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Yes, there is.</a:t>
            </a:r>
          </a:p>
        </p:txBody>
      </p:sp>
      <p:pic>
        <p:nvPicPr>
          <p:cNvPr id="211971" name="Picture 3" descr="image00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89622" y="1788319"/>
            <a:ext cx="3743325" cy="274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1405702" y="756865"/>
            <a:ext cx="6284119" cy="103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Are there any computers in the classroom?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Yes, there are.</a:t>
            </a:r>
            <a:endParaRPr lang="en-US" altLang="zh-CN" sz="2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12995" name="Picture 3" descr="2006422101945672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792779" y="1987971"/>
            <a:ext cx="3509963" cy="279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1633306" y="789012"/>
            <a:ext cx="5824538" cy="103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Are there any televisions in the library?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No, there aren’t.</a:t>
            </a:r>
          </a:p>
        </p:txBody>
      </p:sp>
      <p:pic>
        <p:nvPicPr>
          <p:cNvPr id="214019" name="Picture 3" descr="428_31332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267910" y="2061790"/>
            <a:ext cx="4555331" cy="27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1434010" y="774511"/>
            <a:ext cx="6388894" cy="95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many students are there in your class?</a:t>
            </a: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There are 30 students in my class.</a:t>
            </a:r>
          </a:p>
        </p:txBody>
      </p:sp>
      <p:pic>
        <p:nvPicPr>
          <p:cNvPr id="215043" name="Picture 3" descr="DSC06957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767510" y="1812736"/>
            <a:ext cx="3720704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1460471" y="755674"/>
            <a:ext cx="6209109" cy="95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CN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many pictures are there on the wall? </a:t>
            </a: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CN" sz="2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There is one picture on the wall.</a:t>
            </a:r>
          </a:p>
        </p:txBody>
      </p:sp>
      <p:pic>
        <p:nvPicPr>
          <p:cNvPr id="216067" name="Picture 3" descr="1399637_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4033" y="1834380"/>
            <a:ext cx="2540794" cy="308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124" name="Group 36"/>
          <p:cNvGraphicFramePr>
            <a:graphicFrameLocks noGrp="1"/>
          </p:cNvGraphicFramePr>
          <p:nvPr/>
        </p:nvGraphicFramePr>
        <p:xfrm>
          <a:off x="2290533" y="1073944"/>
          <a:ext cx="4073128" cy="3647107"/>
        </p:xfrm>
        <a:graphic>
          <a:graphicData uri="http://schemas.openxmlformats.org/drawingml/2006/table">
            <a:tbl>
              <a:tblPr/>
              <a:tblGrid>
                <a:gridCol w="214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many…?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Numbers</a:t>
                      </a:r>
                      <a:endParaRPr kumimoji="0" lang="en-US" altLang="zh-C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desks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televisions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students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blackboards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pictures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computers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L="66133" marR="66133" marT="33070" marB="330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6133" marR="66133" marT="33070" marB="330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7119" name="Text Box 31"/>
          <p:cNvSpPr txBox="1">
            <a:spLocks noChangeArrowheads="1"/>
          </p:cNvSpPr>
          <p:nvPr/>
        </p:nvSpPr>
        <p:spPr bwMode="auto">
          <a:xfrm>
            <a:off x="5079206" y="1472768"/>
            <a:ext cx="506016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4608" name="Text Box 34"/>
          <p:cNvSpPr txBox="1">
            <a:spLocks noChangeArrowheads="1"/>
          </p:cNvSpPr>
          <p:nvPr/>
        </p:nvSpPr>
        <p:spPr bwMode="auto">
          <a:xfrm>
            <a:off x="1679742" y="511969"/>
            <a:ext cx="6013847" cy="47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600" b="1">
                <a:solidFill>
                  <a:schemeClr val="accent2"/>
                </a:solidFill>
                <a:latin typeface="宋体" panose="02010600030101010101" pitchFamily="2" charset="-122"/>
              </a:rPr>
              <a:t>用</a:t>
            </a:r>
            <a:r>
              <a:rPr lang="zh-CN" altLang="en-US" sz="2600" b="1">
                <a:solidFill>
                  <a:schemeClr val="accent2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2600" b="1">
                <a:solidFill>
                  <a:schemeClr val="accent2"/>
                </a:solidFill>
                <a:latin typeface="Times New Roman" panose="02020603050405020304" pitchFamily="18" charset="0"/>
              </a:rPr>
              <a:t>how many”</a:t>
            </a:r>
            <a:r>
              <a:rPr lang="zh-CN" altLang="en-US" sz="2600" b="1">
                <a:solidFill>
                  <a:schemeClr val="accent2"/>
                </a:solidFill>
                <a:latin typeface="宋体" panose="02010600030101010101" pitchFamily="2" charset="-122"/>
              </a:rPr>
              <a:t>提问，调查班级情况</a:t>
            </a:r>
            <a:r>
              <a:rPr lang="en-US" altLang="zh-CN" sz="2600" b="1">
                <a:solidFill>
                  <a:schemeClr val="accent2"/>
                </a:solidFill>
                <a:latin typeface="宋体" panose="02010600030101010101" pitchFamily="2" charset="-122"/>
              </a:rPr>
              <a:t>:</a:t>
            </a:r>
          </a:p>
        </p:txBody>
      </p:sp>
      <p:pic>
        <p:nvPicPr>
          <p:cNvPr id="24609" name="Picture 37" descr="图片17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6655363" y="2234803"/>
            <a:ext cx="1300163" cy="23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 bwMode="auto">
          <a:xfrm>
            <a:off x="0" y="708839"/>
            <a:ext cx="185281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Work in pairs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2700337" y="375047"/>
            <a:ext cx="4233863" cy="5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 school are you in?</a:t>
            </a:r>
          </a:p>
        </p:txBody>
      </p:sp>
      <p:pic>
        <p:nvPicPr>
          <p:cNvPr id="3075" name="Picture 4" descr="01000000000000119089860191476"/>
          <p:cNvPicPr>
            <a:picLocks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650332" y="1713310"/>
            <a:ext cx="3812381" cy="269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2480073" y="846535"/>
            <a:ext cx="4725590" cy="54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am in ____Middle School.</a:t>
            </a:r>
            <a:endParaRPr lang="en-US" altLang="zh-CN" sz="26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6839" y="926306"/>
            <a:ext cx="110036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1836494" y="453262"/>
            <a:ext cx="5317331" cy="51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chemeClr val="accent2"/>
                </a:solidFill>
                <a:latin typeface="Times New Roman" panose="02020603050405020304" pitchFamily="18" charset="0"/>
              </a:rPr>
              <a:t>Talk about your ideal classroom.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971676" y="884635"/>
            <a:ext cx="6118622" cy="36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A: How many…are there in your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classroom?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B: There are …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A: Is there a …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B: Yes, there is./ No, there isn’t.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A: Are there …?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B: Yes, there are./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No, there aren’t.</a:t>
            </a:r>
          </a:p>
        </p:txBody>
      </p:sp>
      <p:pic>
        <p:nvPicPr>
          <p:cNvPr id="25604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5780485" y="3219450"/>
            <a:ext cx="222051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3177779" y="2062002"/>
            <a:ext cx="3457575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  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cl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ssroom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comput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teach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               th</a:t>
            </a:r>
            <a:r>
              <a:rPr lang="en-US" altLang="zh-CN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</a:p>
        </p:txBody>
      </p:sp>
      <p:pic>
        <p:nvPicPr>
          <p:cNvPr id="219140" name="Picture 4" descr="VJ2Q[UOJRJ27CO3KE2(XAEP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88419" y="2169159"/>
            <a:ext cx="482204" cy="3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1" name="Picture 5" descr="C%%MQDE1}238_)E5N40F{_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88419" y="2634693"/>
            <a:ext cx="4822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2" name="Picture 6" descr="49QVL5Z}M9TFED6JB4B1UNT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588419" y="3163330"/>
            <a:ext cx="482204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3" name="Picture 7" descr="DU`O_UGB7IGEK)%W[{1RO{L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588419" y="3620531"/>
            <a:ext cx="482204" cy="42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-112594" y="807244"/>
            <a:ext cx="189122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Pronunciation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2570560" y="1267855"/>
            <a:ext cx="4064794" cy="57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3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and repeat.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385284" y="2560625"/>
            <a:ext cx="4610100" cy="1228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en-US" altLang="zh-CN" sz="2900" b="1">
                <a:solidFill>
                  <a:schemeClr val="bg1"/>
                </a:solidFill>
                <a:latin typeface="Times New Roman" panose="02020603050405020304" pitchFamily="18" charset="0"/>
              </a:rPr>
              <a:t>twenty  thirty  forty  fifty  sixty  seventy  eighty  ninety</a:t>
            </a:r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1832834" y="1355713"/>
            <a:ext cx="5715000" cy="57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3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and repeat the numbers.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0" y="725894"/>
            <a:ext cx="139525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Speaking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5550445" y="1209516"/>
            <a:ext cx="1875235" cy="403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seventy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thirty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forty-six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fifty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sixty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twenty-one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eighty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ninety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forty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twenty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509589" y="1209516"/>
            <a:ext cx="1017985" cy="403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21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70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60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46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90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80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50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20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30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CN" sz="2300" b="1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722586" y="685641"/>
            <a:ext cx="5648325" cy="51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9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  numbers.</a:t>
            </a:r>
          </a:p>
        </p:txBody>
      </p:sp>
      <p:sp>
        <p:nvSpPr>
          <p:cNvPr id="28677" name="AutoShape 18"/>
          <p:cNvSpPr>
            <a:spLocks noChangeArrowheads="1"/>
          </p:cNvSpPr>
          <p:nvPr/>
        </p:nvSpPr>
        <p:spPr bwMode="auto">
          <a:xfrm>
            <a:off x="1564233" y="668973"/>
            <a:ext cx="5941219" cy="54054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38 -0.11806 C -0.24891 -0.18432 -0.4032 -0.25492 -0.43975 -0.29919 C -0.47629 -0.34317 -0.39533 -0.36516 -0.31252 -0.38715" pathEditMode="relative" rAng="0" ptsTypes="aaA">
                                      <p:cBhvr>
                                        <p:cTn id="57" dur="2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7" y="-1345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47 0.00782 C -0.12106 0.03357 -0.24213 0.05932 -0.29074 0.06974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0" y="309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32 -0.04311 C -0.06481 -0.1114 -0.15648 -0.17969 -0.20116 -0.19936 C -0.24583 -0.21904 -0.24305 -0.1901 -0.24028 -0.16088" pathEditMode="relative" rAng="0" ptsTypes="aaA">
                                      <p:cBhvr>
                                        <p:cTn id="69" dur="2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57" y="-879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4 0.02547 C -0.10231 0.04717 -0.23634 0.06916 -0.29005 0.07813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263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128 C -0.06204 -0.00782 -0.12523 -0.02662 -0.16875 -0.06771 C -0.21227 -0.1088 -0.23588 -0.17159 -0.25949 -0.23438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1229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4 2.31481E-06 C 0.00648 -0.02865 -0.05254 -0.05672 -0.1081 -0.07003 C -0.16366 -0.08305 -0.2412 -0.07813 -0.26759 -0.07986" pathEditMode="relative" rAng="0" ptsTypes="aaA">
                                      <p:cBhvr>
                                        <p:cTn id="87" dur="2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-4167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000" fill="hold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95 -0.01128 C 0.05093 -0.00116 0.0169 0.00897 -0.03796 0.04774 C -0.09282 0.08652 -0.21042 0.19271 -0.24491 0.22164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5" y="11632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0.00608 C -0.0412 -0.00752 -0.10995 -0.02112 -0.15856 -0.05005 C -0.20717 -0.07899 -0.24653 -0.14814 -0.26412 -0.16782" pathEditMode="relative" rAng="0" ptsTypes="aaA">
                                      <p:cBhvr>
                                        <p:cTn id="99" dur="20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6" y="-8709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000" fill="hold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54 -0.06771 C -0.08959 -0.05439 -0.20648 -0.0408 -0.25301 0.04861 C -0.29954 0.13802 -0.25301 0.38802 -0.25185 0.46817 C -0.2507 0.54833 -0.24699 0.51968 -0.24607 0.5301" pathEditMode="relative" rAng="0" ptsTypes="aaaA">
                                      <p:cBhvr>
                                        <p:cTn id="105" dur="2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66" y="3078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0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18 -0.02576 C -0.10255 -0.00116 -0.24005 0.02343 -0.28449 0.03906 C -0.32871 0.05468 -0.28033 0.06105 -0.23171 0.0677" pathEditMode="relative" rAng="0" ptsTypes="aaA">
                                      <p:cBhvr>
                                        <p:cTn id="111" dur="20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94" y="4659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000" fill="hold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uiExpand="1" build="allAtOnce"/>
      <p:bldP spid="222212" grpId="1"/>
      <p:bldP spid="22221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030514" y="1783556"/>
            <a:ext cx="5787628" cy="2971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137" tIns="33068" rIns="66137" bIns="33068" numCol="1" anchor="t" anchorCtr="0" compatLnSpc="1"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结构中的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的单复数取决于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后面紧跟的名词。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结构的疑问句是把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提前。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some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在否定句和疑问句中要变为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any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2926" y="1219200"/>
            <a:ext cx="4320778" cy="53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000" b="1" dirty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charset="-122"/>
              </a:rPr>
              <a:t>小结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0" y="733841"/>
            <a:ext cx="134395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Summary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3117714" y="1504898"/>
            <a:ext cx="1333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9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912571" y="1635351"/>
            <a:ext cx="5841206" cy="345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marL="265430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70280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22705" indent="-2635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75130" indent="-2635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23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895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467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039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1. There </a:t>
            </a:r>
            <a:r>
              <a:rPr lang="en-US" altLang="zh-CN" sz="2600" b="1" u="sng">
                <a:latin typeface="Times New Roman" panose="02020603050405020304" pitchFamily="18" charset="0"/>
              </a:rPr>
              <a:t>       </a:t>
            </a:r>
            <a:r>
              <a:rPr lang="en-US" altLang="zh-CN" sz="2600" b="1">
                <a:latin typeface="Times New Roman" panose="02020603050405020304" pitchFamily="18" charset="0"/>
              </a:rPr>
              <a:t> some water in the bottle.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A. is            B. are     C. be          D. am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2. There aren’t </a:t>
            </a:r>
            <a:r>
              <a:rPr lang="en-US" altLang="zh-CN" sz="2600" b="1" u="sng">
                <a:latin typeface="Times New Roman" panose="02020603050405020304" pitchFamily="18" charset="0"/>
              </a:rPr>
              <a:t>         </a:t>
            </a:r>
            <a:r>
              <a:rPr lang="en-US" altLang="zh-CN" sz="2600" b="1">
                <a:latin typeface="Times New Roman" panose="02020603050405020304" pitchFamily="18" charset="0"/>
              </a:rPr>
              <a:t>birds in the sky.</a:t>
            </a:r>
          </a:p>
          <a:p>
            <a:pPr eaLnBrk="1" hangingPunct="1">
              <a:lnSpc>
                <a:spcPct val="14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</a:rPr>
              <a:t> some       B. a        C. an           D. any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3. ____ there a pen in the box?</a:t>
            </a:r>
          </a:p>
          <a:p>
            <a:pPr eaLnBrk="1" hangingPunct="1">
              <a:lnSpc>
                <a:spcPct val="14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</a:rPr>
              <a:t> am           B. is        C. are         D. be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283211" y="1560857"/>
            <a:ext cx="403622" cy="51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340486" y="2671710"/>
            <a:ext cx="40362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458108" y="3834951"/>
            <a:ext cx="383381" cy="51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30727" name="Picture 9" descr="4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341071" y="353047"/>
            <a:ext cx="1551385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0" y="780276"/>
            <a:ext cx="111953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Practice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1"/>
      <p:bldP spid="224261" grpId="2"/>
      <p:bldP spid="224262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1718535" y="900753"/>
            <a:ext cx="5842397" cy="321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marL="265430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17855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70280" indent="-26543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22705" indent="-2635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75130" indent="-2635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23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895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467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03930" indent="-263525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4. How many </a:t>
            </a:r>
            <a:r>
              <a:rPr lang="en-US" altLang="zh-CN" sz="2600" b="1" u="sng">
                <a:latin typeface="Times New Roman" panose="02020603050405020304" pitchFamily="18" charset="0"/>
              </a:rPr>
              <a:t>       </a:t>
            </a:r>
            <a:r>
              <a:rPr lang="en-US" altLang="zh-CN" sz="2600" b="1">
                <a:latin typeface="Times New Roman" panose="02020603050405020304" pitchFamily="18" charset="0"/>
              </a:rPr>
              <a:t>are there in the 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classroom?</a:t>
            </a:r>
          </a:p>
          <a:p>
            <a:pPr eaLnBrk="1" hangingPunct="1">
              <a:lnSpc>
                <a:spcPct val="12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</a:rPr>
              <a:t> boy     B. boys    C. girl    D. student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5. There ___ a lot of tall buildings in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the city.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A. is        B. am       C. are        D. be 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3808082" y="900752"/>
            <a:ext cx="383381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057988" y="2585487"/>
            <a:ext cx="535781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31749" name="Picture 5" descr="7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 rot="10107886">
            <a:off x="6919185" y="3805878"/>
            <a:ext cx="1282303" cy="11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1"/>
      <p:bldP spid="225284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005723" y="1853467"/>
            <a:ext cx="5768579" cy="18788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720" tIns="42861" rIns="85720" bIns="42861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1. Learn the new words and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    expressions in this unit by heart.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 2. Finish the activity 7 on page 15.</a:t>
            </a:r>
            <a:endParaRPr kumimoji="1" lang="en-US" altLang="zh-CN" sz="3000" dirty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-174009" y="808808"/>
            <a:ext cx="164532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Homework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277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553450" y="8277225"/>
            <a:ext cx="247650" cy="180975"/>
          </a:xfrm>
          <a:prstGeom prst="cube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2813927" y="682122"/>
            <a:ext cx="3382566" cy="103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 class are you in?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I’m in Class____.</a:t>
            </a:r>
            <a:endParaRPr lang="en-US" altLang="zh-CN" sz="2600" b="1" dirty="0">
              <a:latin typeface="Times New Roman" panose="02020603050405020304" pitchFamily="18" charset="0"/>
            </a:endParaRPr>
          </a:p>
        </p:txBody>
      </p:sp>
      <p:pic>
        <p:nvPicPr>
          <p:cNvPr id="4099" name="Picture 3" descr="1656"/>
          <p:cNvPicPr>
            <a:picLocks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706771" y="2001334"/>
            <a:ext cx="3812381" cy="269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1250424" y="777301"/>
            <a:ext cx="6473428" cy="119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How many students are there in your class? 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 are ___students in my class.</a:t>
            </a:r>
          </a:p>
        </p:txBody>
      </p:sp>
      <p:pic>
        <p:nvPicPr>
          <p:cNvPr id="5123" name="Picture 3" descr="701%E7%8F%AD%E7%B4%9A%E6%B4%BB%E5%8B%95%20051"/>
          <p:cNvPicPr>
            <a:picLocks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599402" y="2115563"/>
            <a:ext cx="3812381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1897875" y="2462029"/>
            <a:ext cx="1516856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dirty="0">
                <a:latin typeface="Times New Roman" panose="02020603050405020304" pitchFamily="18" charset="0"/>
              </a:rPr>
              <a:t>computer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4041000" y="2519179"/>
            <a:ext cx="1454944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furniture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185315" y="2519179"/>
            <a:ext cx="1156097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picture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511046" y="4532526"/>
            <a:ext cx="2140744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television=TV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5595956" y="4461088"/>
            <a:ext cx="732234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wall</a:t>
            </a:r>
          </a:p>
        </p:txBody>
      </p:sp>
      <p:pic>
        <p:nvPicPr>
          <p:cNvPr id="198663" name="Picture 7" descr="u=3288332532,3426885877&amp;fm=5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40724" y="1265634"/>
            <a:ext cx="1675209" cy="139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64" name="Picture 8" descr="u=1234860609,1341163979&amp;fm=52&amp;gp=0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826687" y="1262062"/>
            <a:ext cx="1769269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65" name="Picture 9" descr="u=3590306987,1038132094&amp;fm=2&amp;gp=0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05518" y="1295400"/>
            <a:ext cx="1714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66" name="Picture 10" descr="u=1654537102,611586144&amp;fm=52&amp;gp=0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2599152" y="3088297"/>
            <a:ext cx="1768079" cy="141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67" name="Picture 11" descr="u=1134635952,223473255&amp;fm=0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55424" y="3171641"/>
            <a:ext cx="1500188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 bwMode="auto">
          <a:xfrm>
            <a:off x="-15020" y="835819"/>
            <a:ext cx="146578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New words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58" name="Text Box 8"/>
          <p:cNvSpPr txBox="1">
            <a:spLocks noChangeArrowheads="1"/>
          </p:cNvSpPr>
          <p:nvPr/>
        </p:nvSpPr>
        <p:spPr bwMode="auto">
          <a:xfrm>
            <a:off x="1840724" y="695325"/>
            <a:ext cx="606147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比一比，看谁能快速说出下面的单词。</a:t>
            </a:r>
            <a:endParaRPr lang="en-US" altLang="zh-CN" sz="26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1"/>
      <p:bldP spid="198660" grpId="2"/>
      <p:bldP spid="198661" grpId="3"/>
      <p:bldP spid="198662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u=3454678519,2822841909&amp;fm=52&amp;gp=0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525955" y="1345282"/>
            <a:ext cx="107989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3" name="Picture 3" descr="u=3343250128,1658789195&amp;fm=52&amp;gp=0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034477" y="1388145"/>
            <a:ext cx="1176338" cy="13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4" name="Picture 4" descr="u=3291540172,3715643989&amp;fm=0&amp;gp=0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63240" y="1377428"/>
            <a:ext cx="133945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5" name="Picture 5" descr="u=1213384429,3513694093&amp;fm=52&amp;gp=0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200349" y="1411957"/>
            <a:ext cx="120848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6" name="Picture 6" descr="m_348574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2106979" y="3191941"/>
            <a:ext cx="113823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7" name="Picture 7" descr="u=3371238524,3230938065&amp;fm=52&amp;gp=0"/>
          <p:cNvPicPr>
            <a:picLocks noChangeAspect="1" noChangeArrowheads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3705990" y="3501503"/>
            <a:ext cx="171569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8" name="Picture 8" descr="u=767124256,2340406559&amp;fm=52&amp;gp=0"/>
          <p:cNvPicPr>
            <a:picLocks noChangeAspect="1" noChangeArrowheads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5975321" y="3450307"/>
            <a:ext cx="1581150" cy="11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1603345" y="2704975"/>
            <a:ext cx="956072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dirty="0">
                <a:latin typeface="Times New Roman" panose="02020603050405020304" pitchFamily="18" charset="0"/>
              </a:rPr>
              <a:t>thir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6200349" y="4530204"/>
            <a:ext cx="1032272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nine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6358702" y="2670448"/>
            <a:ext cx="806053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six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090311" y="4500438"/>
            <a:ext cx="1197769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seven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3991739" y="4527823"/>
            <a:ext cx="1013222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eigh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3158302" y="2670448"/>
            <a:ext cx="842963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for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4819224" y="2670448"/>
            <a:ext cx="731044" cy="47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latin typeface="Times New Roman" panose="02020603050405020304" pitchFamily="18" charset="0"/>
              </a:rPr>
              <a:t>fif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ty</a:t>
            </a:r>
          </a:p>
        </p:txBody>
      </p:sp>
      <p:sp>
        <p:nvSpPr>
          <p:cNvPr id="7184" name="Text Box 8"/>
          <p:cNvSpPr txBox="1">
            <a:spLocks noChangeArrowheads="1"/>
          </p:cNvSpPr>
          <p:nvPr/>
        </p:nvSpPr>
        <p:spPr bwMode="auto">
          <a:xfrm>
            <a:off x="1485474" y="665435"/>
            <a:ext cx="6061472" cy="48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60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找一找，说出下面图片中的数字。</a:t>
            </a:r>
            <a:endParaRPr lang="en-US" altLang="zh-CN" sz="260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9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9" grpId="0"/>
      <p:bldP spid="199690" grpId="1"/>
      <p:bldP spid="199692" grpId="2"/>
      <p:bldP spid="199693" grpId="3"/>
      <p:bldP spid="199695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1935956" y="1185863"/>
            <a:ext cx="5573316" cy="220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What’s …like?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这个句型用来询问</a:t>
            </a:r>
            <a:r>
              <a:rPr lang="zh-CN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是什么样？”</a:t>
            </a:r>
          </a:p>
          <a:p>
            <a:pPr eaLnBrk="1" hangingPunct="1">
              <a:lnSpc>
                <a:spcPct val="50000"/>
              </a:lnSpc>
            </a:pPr>
            <a:endParaRPr lang="zh-CN" altLang="en-US" sz="2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What’s an elephant like?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大象是什么样子的？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-194481" y="829279"/>
            <a:ext cx="223522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Language points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1776200" y="841880"/>
            <a:ext cx="5785247" cy="403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at the front of</a:t>
            </a: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表示“在</a:t>
            </a: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的最前面”。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the front of 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表示“在</a:t>
            </a: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的前面”。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（在里面内部的前面） 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300" dirty="0">
                <a:solidFill>
                  <a:srgbClr val="CC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2300" dirty="0">
                <a:solidFill>
                  <a:srgbClr val="CC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front of 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表示“在</a:t>
            </a: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的前面”。</a:t>
            </a:r>
            <a:endParaRPr lang="en-US" altLang="zh-CN" sz="23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（在外面的前面）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’s </a:t>
            </a:r>
            <a:r>
              <a:rPr lang="zh-CN" altLang="en-US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所有格表示所属关系，意为“</a:t>
            </a:r>
            <a:r>
              <a:rPr lang="en-US" altLang="zh-CN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的”。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例如：</a:t>
            </a: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teacher’s office   </a:t>
            </a:r>
            <a:r>
              <a:rPr lang="zh-CN" altLang="en-US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老师的办公室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lot of + </a:t>
            </a:r>
            <a:r>
              <a:rPr lang="en-US" altLang="zh-CN" sz="23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sz="23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表示“许多的，大量的”。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5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5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1690936" y="2098877"/>
            <a:ext cx="6160294" cy="219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137" tIns="33068" rIns="66137" bIns="33068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例如：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thirty students in my class.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But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computer on the teacher’s desk.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There’s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map of the world in our classroom.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But </a:t>
            </a:r>
            <a:r>
              <a:rPr lang="en-US" altLang="zh-CN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aren’t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 pictures on our walls.</a:t>
            </a: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386136" y="1424983"/>
            <a:ext cx="6638925" cy="47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600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找出对话</a:t>
            </a:r>
            <a:r>
              <a:rPr lang="en-US" altLang="zh-CN" sz="2600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600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中含有</a:t>
            </a:r>
            <a:r>
              <a:rPr lang="en-US" altLang="zh-CN" sz="2600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</a:t>
            </a:r>
            <a:r>
              <a:rPr lang="zh-CN" altLang="en-US" sz="2600" dirty="0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结构的陈述句。</a:t>
            </a:r>
            <a:endParaRPr lang="en-US" altLang="zh-CN" sz="2600" dirty="0">
              <a:solidFill>
                <a:srgbClr val="00339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0" y="723513"/>
            <a:ext cx="14273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Grammar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全屏显示(16:9)</PresentationFormat>
  <Paragraphs>174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黑体</vt:lpstr>
      <vt:lpstr>宋体</vt:lpstr>
      <vt:lpstr>微软雅黑</vt:lpstr>
      <vt:lpstr>有爱新黑 CN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2020-12-10T20:39:00Z</cp:lastPrinted>
  <dcterms:created xsi:type="dcterms:W3CDTF">2020-12-10T20:39:00Z</dcterms:created>
  <dcterms:modified xsi:type="dcterms:W3CDTF">2023-01-16T16:01:45Z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135CFECAF8EB4859B57419D2691B78E3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