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262" r:id="rId2"/>
    <p:sldId id="264" r:id="rId3"/>
    <p:sldId id="307" r:id="rId4"/>
    <p:sldId id="306" r:id="rId5"/>
    <p:sldId id="308" r:id="rId6"/>
    <p:sldId id="309" r:id="rId7"/>
    <p:sldId id="310" r:id="rId8"/>
    <p:sldId id="311" r:id="rId9"/>
    <p:sldId id="312" r:id="rId10"/>
    <p:sldId id="313" r:id="rId11"/>
    <p:sldId id="314" r:id="rId12"/>
    <p:sldId id="315"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333" autoAdjust="0"/>
  </p:normalViewPr>
  <p:slideViewPr>
    <p:cSldViewPr snapToGrid="0">
      <p:cViewPr>
        <p:scale>
          <a:sx n="100" d="100"/>
          <a:sy n="100" d="100"/>
        </p:scale>
        <p:origin x="-876" y="-432"/>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a:t>单击此处编辑母版标题样式</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841961" y="469878"/>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基础知识回顾</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5645022"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综合能力提升</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 action="ppaction://noaction"/>
          </p:cNvPr>
          <p:cNvSpPr/>
          <p:nvPr userDrawn="1"/>
        </p:nvSpPr>
        <p:spPr>
          <a:xfrm>
            <a:off x="8346221"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拓展探究突破练</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0" y="0"/>
            <a:ext cx="9105900" cy="46738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a:xfrm>
            <a:off x="838200" y="1803400"/>
            <a:ext cx="10515600" cy="4373563"/>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2465410" y="467380"/>
            <a:ext cx="8363391"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p:nvSpPr>
        <p:spPr>
          <a:xfrm>
            <a:off x="-1" y="6738379"/>
            <a:ext cx="12209381" cy="128253"/>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9" name="矩形 8"/>
          <p:cNvSpPr/>
          <p:nvPr/>
        </p:nvSpPr>
        <p:spPr>
          <a:xfrm>
            <a:off x="10896533" y="467380"/>
            <a:ext cx="1295467"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FFC000"/>
              </a:solidFill>
            </a:endParaRPr>
          </a:p>
        </p:txBody>
      </p:sp>
      <p:sp>
        <p:nvSpPr>
          <p:cNvPr id="10" name="矩形 9"/>
          <p:cNvSpPr/>
          <p:nvPr/>
        </p:nvSpPr>
        <p:spPr>
          <a:xfrm>
            <a:off x="1" y="0"/>
            <a:ext cx="2423592" cy="90872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sz="3200"/>
              <a:t>第四课时</a:t>
            </a:r>
            <a:endParaRPr lang="zh-CN" altLang="en-US" sz="3200" b="1" dirty="0">
              <a:latin typeface="黑体" panose="02010609060101010101" pitchFamily="2" charset="-122"/>
              <a:ea typeface="黑体" panose="02010609060101010101" pitchFamily="2" charset="-122"/>
            </a:endParaRPr>
          </a:p>
        </p:txBody>
      </p:sp>
      <p:sp>
        <p:nvSpPr>
          <p:cNvPr id="12" name="同侧圆角矩形 11">
            <a:hlinkClick r:id="rId14" action="ppaction://hlinksldjump" tooltip="点击进入"/>
          </p:cNvPr>
          <p:cNvSpPr/>
          <p:nvPr/>
        </p:nvSpPr>
        <p:spPr>
          <a:xfrm>
            <a:off x="2833306" y="485731"/>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基础知识回顾</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3" name="灯片编号占位符 3"/>
          <p:cNvSpPr txBox="1"/>
          <p:nvPr/>
        </p:nvSpPr>
        <p:spPr>
          <a:xfrm>
            <a:off x="10968141" y="491385"/>
            <a:ext cx="1223860" cy="401006"/>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solidFill>
                  <a:schemeClr val="bg1">
                    <a:lumMod val="95000"/>
                  </a:schemeClr>
                </a:solidFill>
              </a:rPr>
              <a:t>-</a:t>
            </a:r>
            <a:fld id="{4BF17FCF-D4DA-449D-A468-DDB7E43619E6}" type="slidenum">
              <a:rPr lang="zh-CN" altLang="en-US" dirty="0" smtClean="0">
                <a:solidFill>
                  <a:schemeClr val="bg1">
                    <a:lumMod val="95000"/>
                  </a:schemeClr>
                </a:solidFill>
              </a:rPr>
              <a:t>‹#›</a:t>
            </a:fld>
            <a:r>
              <a:rPr lang="en-US" altLang="zh-CN" dirty="0">
                <a:solidFill>
                  <a:schemeClr val="bg1">
                    <a:lumMod val="95000"/>
                  </a:schemeClr>
                </a:solidFill>
              </a:rPr>
              <a:t>-</a:t>
            </a:r>
            <a:endParaRPr lang="zh-CN" altLang="en-US" dirty="0">
              <a:solidFill>
                <a:schemeClr val="bg1">
                  <a:lumMod val="95000"/>
                </a:schemeClr>
              </a:solidFill>
            </a:endParaRPr>
          </a:p>
        </p:txBody>
      </p:sp>
      <p:sp>
        <p:nvSpPr>
          <p:cNvPr id="18" name="同侧圆角矩形 17">
            <a:hlinkClick r:id="rId15" action="ppaction://hlinksldjump" tooltip="点击进入"/>
          </p:cNvPr>
          <p:cNvSpPr/>
          <p:nvPr/>
        </p:nvSpPr>
        <p:spPr>
          <a:xfrm>
            <a:off x="5642525" y="485730"/>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综合能力提升</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1" name="标题 1"/>
          <p:cNvSpPr txBox="1"/>
          <p:nvPr/>
        </p:nvSpPr>
        <p:spPr>
          <a:xfrm>
            <a:off x="2719410" y="0"/>
            <a:ext cx="9105900" cy="467380"/>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a:t>　</a:t>
            </a:r>
            <a:r>
              <a:rPr lang="en-US" altLang="zh-CN"/>
              <a:t>Section B (  2a-2e  )</a:t>
            </a:r>
            <a:endParaRPr lang="zh-CN" altLang="zh-CN" sz="2000" b="1" i="0" kern="1200" dirty="0">
              <a:solidFill>
                <a:schemeClr val="tx1"/>
              </a:solidFill>
              <a:effectLst/>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ctrTitle"/>
          </p:nvPr>
        </p:nvSpPr>
        <p:spPr>
          <a:xfrm>
            <a:off x="0" y="2387600"/>
            <a:ext cx="12192000" cy="1841500"/>
          </a:xfrm>
        </p:spPr>
        <p:txBody>
          <a:bodyPr/>
          <a:lstStyle/>
          <a:p>
            <a:r>
              <a:rPr lang="en-US" altLang="zh-CN" dirty="0" smtClean="0">
                <a:latin typeface="Times New Roman" panose="02020603050405020304" pitchFamily="18" charset="0"/>
                <a:cs typeface="Times New Roman" panose="02020603050405020304" pitchFamily="18" charset="0"/>
              </a:rPr>
              <a:t>How </a:t>
            </a:r>
            <a:r>
              <a:rPr lang="en-US" altLang="zh-CN" dirty="0">
                <a:latin typeface="Times New Roman" panose="02020603050405020304" pitchFamily="18" charset="0"/>
                <a:cs typeface="Times New Roman" panose="02020603050405020304" pitchFamily="18" charset="0"/>
              </a:rPr>
              <a:t>do you make a banana milk shake?</a:t>
            </a:r>
            <a:endParaRPr lang="zh-CN" altLang="zh-CN" dirty="0">
              <a:latin typeface="Times New Roman" panose="02020603050405020304" pitchFamily="18" charset="0"/>
              <a:cs typeface="Times New Roman" panose="02020603050405020304" pitchFamily="18" charset="0"/>
            </a:endParaRPr>
          </a:p>
        </p:txBody>
      </p:sp>
      <p:sp>
        <p:nvSpPr>
          <p:cNvPr id="5" name="矩形 4"/>
          <p:cNvSpPr/>
          <p:nvPr/>
        </p:nvSpPr>
        <p:spPr>
          <a:xfrm>
            <a:off x="0" y="1102496"/>
            <a:ext cx="12192000" cy="923330"/>
          </a:xfrm>
          <a:prstGeom prst="rect">
            <a:avLst/>
          </a:prstGeom>
        </p:spPr>
        <p:txBody>
          <a:bodyPr wrap="square">
            <a:spAutoFit/>
          </a:bodyPr>
          <a:lstStyle/>
          <a:p>
            <a:pPr algn="ctr"/>
            <a:r>
              <a:rPr lang="en-US" altLang="zh-CN" sz="5400" b="1" dirty="0">
                <a:solidFill>
                  <a:srgbClr val="00A1E9"/>
                </a:solidFill>
                <a:latin typeface="Times New Roman" panose="02020603050405020304" pitchFamily="18" charset="0"/>
                <a:cs typeface="Times New Roman" panose="02020603050405020304" pitchFamily="18" charset="0"/>
              </a:rPr>
              <a:t>Unit 8</a:t>
            </a:r>
            <a:endParaRPr lang="zh-CN" altLang="en-US" sz="5400" b="1" dirty="0">
              <a:solidFill>
                <a:srgbClr val="00A1E9"/>
              </a:solidFill>
              <a:latin typeface="Times New Roman" panose="02020603050405020304" pitchFamily="18" charset="0"/>
              <a:cs typeface="Times New Roman" panose="02020603050405020304" pitchFamily="18" charset="0"/>
            </a:endParaRPr>
          </a:p>
        </p:txBody>
      </p:sp>
      <p:sp>
        <p:nvSpPr>
          <p:cNvPr id="6" name="矩形 5"/>
          <p:cNvSpPr/>
          <p:nvPr/>
        </p:nvSpPr>
        <p:spPr>
          <a:xfrm>
            <a:off x="0" y="4588959"/>
            <a:ext cx="12192000" cy="584775"/>
          </a:xfrm>
          <a:prstGeom prst="rect">
            <a:avLst/>
          </a:prstGeom>
        </p:spPr>
        <p:txBody>
          <a:bodyPr wrap="square">
            <a:spAutoFit/>
          </a:bodyPr>
          <a:lstStyle/>
          <a:p>
            <a:pPr algn="ctr"/>
            <a:r>
              <a:rPr lang="en-US" altLang="zh-CN" sz="3200" b="1" dirty="0" smtClean="0">
                <a:solidFill>
                  <a:srgbClr val="00A1E9"/>
                </a:solidFill>
                <a:latin typeface="Times New Roman" panose="02020603050405020304" pitchFamily="18" charset="0"/>
                <a:cs typeface="Times New Roman" panose="02020603050405020304" pitchFamily="18" charset="0"/>
              </a:rPr>
              <a:t>Section B     </a:t>
            </a:r>
            <a:r>
              <a:rPr lang="zh-CN" altLang="zh-CN" sz="3200" b="1" dirty="0" smtClean="0">
                <a:solidFill>
                  <a:srgbClr val="00A1E9"/>
                </a:solidFill>
                <a:latin typeface="Times New Roman" panose="02020603050405020304" pitchFamily="18" charset="0"/>
                <a:cs typeface="Times New Roman" panose="02020603050405020304" pitchFamily="18" charset="0"/>
              </a:rPr>
              <a:t>第</a:t>
            </a:r>
            <a:r>
              <a:rPr lang="zh-CN" altLang="en-US" sz="3200" b="1" dirty="0" smtClean="0">
                <a:solidFill>
                  <a:srgbClr val="00A1E9"/>
                </a:solidFill>
                <a:latin typeface="Times New Roman" panose="02020603050405020304" pitchFamily="18" charset="0"/>
                <a:cs typeface="Times New Roman" panose="02020603050405020304" pitchFamily="18" charset="0"/>
              </a:rPr>
              <a:t>二</a:t>
            </a:r>
            <a:r>
              <a:rPr lang="zh-CN" altLang="zh-CN" sz="3200" b="1" dirty="0" smtClean="0">
                <a:solidFill>
                  <a:srgbClr val="00A1E9"/>
                </a:solidFill>
                <a:latin typeface="Times New Roman" panose="02020603050405020304" pitchFamily="18" charset="0"/>
                <a:cs typeface="Times New Roman" panose="02020603050405020304" pitchFamily="18" charset="0"/>
              </a:rPr>
              <a:t>课</a:t>
            </a:r>
            <a:r>
              <a:rPr lang="zh-CN" altLang="zh-CN" sz="3200" b="1" dirty="0">
                <a:solidFill>
                  <a:srgbClr val="00A1E9"/>
                </a:solidFill>
                <a:latin typeface="Times New Roman" panose="02020603050405020304" pitchFamily="18" charset="0"/>
                <a:cs typeface="Times New Roman" panose="02020603050405020304" pitchFamily="18" charset="0"/>
              </a:rPr>
              <a:t>时</a:t>
            </a:r>
            <a:endParaRPr lang="zh-CN" altLang="en-US" sz="3200" b="1" dirty="0">
              <a:solidFill>
                <a:srgbClr val="00A1E9"/>
              </a:solidFill>
              <a:latin typeface="Times New Roman" panose="02020603050405020304" pitchFamily="18" charset="0"/>
              <a:cs typeface="Times New Roman" panose="02020603050405020304" pitchFamily="18" charset="0"/>
            </a:endParaRPr>
          </a:p>
        </p:txBody>
      </p:sp>
      <p:sp>
        <p:nvSpPr>
          <p:cNvPr id="7" name="矩形 6"/>
          <p:cNvSpPr/>
          <p:nvPr/>
        </p:nvSpPr>
        <p:spPr>
          <a:xfrm>
            <a:off x="0" y="5925795"/>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368628"/>
            <a:ext cx="11430000" cy="412074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1.A.at       </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B.from     </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C.in        </a:t>
            </a:r>
            <a:r>
              <a:rPr lang="en-US" altLang="zh-CN" sz="2200" dirty="0">
                <a:solidFill>
                  <a:srgbClr val="000000"/>
                </a:solidFill>
                <a:latin typeface="Times New Roman" panose="02020603050405020304" pitchFamily="18" charset="0"/>
                <a:cs typeface="Times New Roman" panose="02020603050405020304" pitchFamily="18" charset="0"/>
              </a:rPr>
              <a:t>	D.on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)2.A.told to	</a:t>
            </a:r>
            <a:r>
              <a:rPr lang="en-US" altLang="zh-CN" sz="2200" dirty="0" smtClean="0">
                <a:solidFill>
                  <a:srgbClr val="000000"/>
                </a:solidFill>
                <a:latin typeface="Times New Roman" panose="02020603050405020304" pitchFamily="18" charset="0"/>
                <a:cs typeface="Times New Roman" panose="02020603050405020304" pitchFamily="18" charset="0"/>
              </a:rPr>
              <a:t>B.asked                 C.spoke</a:t>
            </a:r>
            <a:r>
              <a:rPr lang="en-US" altLang="zh-CN" sz="2200" dirty="0">
                <a:solidFill>
                  <a:srgbClr val="000000"/>
                </a:solidFill>
                <a:latin typeface="Times New Roman" panose="02020603050405020304" pitchFamily="18" charset="0"/>
                <a:cs typeface="Times New Roman" panose="02020603050405020304" pitchFamily="18" charset="0"/>
              </a:rPr>
              <a:t>	D.said to</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3.A.cook    </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B.smell     </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C.have    </a:t>
            </a:r>
            <a:r>
              <a:rPr lang="en-US" altLang="zh-CN" sz="2200" dirty="0">
                <a:solidFill>
                  <a:srgbClr val="000000"/>
                </a:solidFill>
                <a:latin typeface="Times New Roman" panose="02020603050405020304" pitchFamily="18" charset="0"/>
                <a:cs typeface="Times New Roman" panose="02020603050405020304" pitchFamily="18" charset="0"/>
              </a:rPr>
              <a:t>	D.buy</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)4.A.heard from	B.heard </a:t>
            </a:r>
            <a:r>
              <a:rPr lang="en-US" altLang="zh-CN" sz="2200" dirty="0" smtClean="0">
                <a:solidFill>
                  <a:srgbClr val="000000"/>
                </a:solidFill>
                <a:latin typeface="Times New Roman" panose="02020603050405020304" pitchFamily="18" charset="0"/>
                <a:cs typeface="Times New Roman" panose="02020603050405020304" pitchFamily="18" charset="0"/>
              </a:rPr>
              <a:t>of             </a:t>
            </a:r>
            <a:r>
              <a:rPr lang="en-US" altLang="zh-CN" sz="2200" dirty="0">
                <a:solidFill>
                  <a:srgbClr val="000000"/>
                </a:solidFill>
                <a:latin typeface="Times New Roman" panose="02020603050405020304" pitchFamily="18" charset="0"/>
                <a:cs typeface="Times New Roman" panose="02020603050405020304" pitchFamily="18" charset="0"/>
              </a:rPr>
              <a:t>C.heard	D.listened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5.A.think  </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B.wish     </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C.want    </a:t>
            </a:r>
            <a:r>
              <a:rPr lang="en-US" altLang="zh-CN" sz="2200" dirty="0">
                <a:solidFill>
                  <a:srgbClr val="000000"/>
                </a:solidFill>
                <a:latin typeface="Times New Roman" panose="02020603050405020304" pitchFamily="18" charset="0"/>
                <a:cs typeface="Times New Roman" panose="02020603050405020304" pitchFamily="18" charset="0"/>
              </a:rPr>
              <a:t>	D.like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6.A.for      </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B.by           </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C.at       </a:t>
            </a:r>
            <a:r>
              <a:rPr lang="en-US" altLang="zh-CN" sz="2200" dirty="0">
                <a:solidFill>
                  <a:srgbClr val="000000"/>
                </a:solidFill>
                <a:latin typeface="Times New Roman" panose="02020603050405020304" pitchFamily="18" charset="0"/>
                <a:cs typeface="Times New Roman" panose="02020603050405020304" pitchFamily="18" charset="0"/>
              </a:rPr>
              <a:t>	D.in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)7.A.have a rest	B.have </a:t>
            </a:r>
            <a:r>
              <a:rPr lang="en-US" altLang="zh-CN" sz="2200" dirty="0" smtClean="0">
                <a:solidFill>
                  <a:srgbClr val="000000"/>
                </a:solidFill>
                <a:latin typeface="Times New Roman" panose="02020603050405020304" pitchFamily="18" charset="0"/>
                <a:cs typeface="Times New Roman" panose="02020603050405020304" pitchFamily="18" charset="0"/>
              </a:rPr>
              <a:t>lunch        </a:t>
            </a:r>
            <a:r>
              <a:rPr lang="en-US" altLang="zh-CN" sz="2200" dirty="0">
                <a:solidFill>
                  <a:srgbClr val="000000"/>
                </a:solidFill>
                <a:latin typeface="Times New Roman" panose="02020603050405020304" pitchFamily="18" charset="0"/>
                <a:cs typeface="Times New Roman" panose="02020603050405020304" pitchFamily="18" charset="0"/>
              </a:rPr>
              <a:t>C.take a bus	D.go home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8.A.saw     </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B.heard                 </a:t>
            </a:r>
            <a:r>
              <a:rPr lang="en-US" altLang="zh-CN" sz="2200" dirty="0">
                <a:solidFill>
                  <a:srgbClr val="000000"/>
                </a:solidFill>
                <a:latin typeface="Times New Roman" panose="02020603050405020304" pitchFamily="18" charset="0"/>
                <a:cs typeface="Times New Roman" panose="02020603050405020304" pitchFamily="18" charset="0"/>
              </a:rPr>
              <a:t>C.watched	D.looked for</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)9.A.terrible	</a:t>
            </a:r>
            <a:r>
              <a:rPr lang="en-US" altLang="zh-CN" sz="2200" dirty="0" smtClean="0">
                <a:solidFill>
                  <a:srgbClr val="000000"/>
                </a:solidFill>
                <a:latin typeface="Times New Roman" panose="02020603050405020304" pitchFamily="18" charset="0"/>
                <a:cs typeface="Times New Roman" panose="02020603050405020304" pitchFamily="18" charset="0"/>
              </a:rPr>
              <a:t>B.well       </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C.bad      </a:t>
            </a:r>
            <a:r>
              <a:rPr lang="en-US" altLang="zh-CN" sz="2200" dirty="0">
                <a:solidFill>
                  <a:srgbClr val="000000"/>
                </a:solidFill>
                <a:latin typeface="Times New Roman" panose="02020603050405020304" pitchFamily="18" charset="0"/>
                <a:cs typeface="Times New Roman" panose="02020603050405020304" pitchFamily="18" charset="0"/>
              </a:rPr>
              <a:t>	D.great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)10.A.the news	B.the </a:t>
            </a:r>
            <a:r>
              <a:rPr lang="en-US" altLang="zh-CN" sz="2200" dirty="0" smtClean="0">
                <a:solidFill>
                  <a:srgbClr val="000000"/>
                </a:solidFill>
                <a:latin typeface="Times New Roman" panose="02020603050405020304" pitchFamily="18" charset="0"/>
                <a:cs typeface="Times New Roman" panose="02020603050405020304" pitchFamily="18" charset="0"/>
              </a:rPr>
              <a:t>thing         </a:t>
            </a:r>
            <a:r>
              <a:rPr lang="en-US" altLang="zh-CN" sz="2200" dirty="0" smtClean="0">
                <a:solidFill>
                  <a:srgbClr val="000000"/>
                </a:solidFill>
                <a:latin typeface="NEU-BZ-S92" panose="02020503000000020003" pitchFamily="18" charset="-122"/>
                <a:ea typeface="NEU-BZ-S92" panose="02020503000000020003" pitchFamily="18" charset="-122"/>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C.the place	D.the shop</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876416" y="1522369"/>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53127" y="1919093"/>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53127" y="2337083"/>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653127" y="2733807"/>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矩形 6"/>
          <p:cNvSpPr/>
          <p:nvPr/>
        </p:nvSpPr>
        <p:spPr>
          <a:xfrm>
            <a:off x="653127" y="3130531"/>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矩形 7"/>
          <p:cNvSpPr/>
          <p:nvPr/>
        </p:nvSpPr>
        <p:spPr>
          <a:xfrm>
            <a:off x="653127" y="3527255"/>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矩形 8"/>
          <p:cNvSpPr/>
          <p:nvPr/>
        </p:nvSpPr>
        <p:spPr>
          <a:xfrm>
            <a:off x="653127" y="3923979"/>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矩形 9"/>
          <p:cNvSpPr/>
          <p:nvPr/>
        </p:nvSpPr>
        <p:spPr>
          <a:xfrm>
            <a:off x="653127" y="4320703"/>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矩形 10"/>
          <p:cNvSpPr/>
          <p:nvPr/>
        </p:nvSpPr>
        <p:spPr>
          <a:xfrm>
            <a:off x="653127" y="4717427"/>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矩形 11"/>
          <p:cNvSpPr/>
          <p:nvPr/>
        </p:nvSpPr>
        <p:spPr>
          <a:xfrm>
            <a:off x="653127" y="5114149"/>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2105026"/>
            <a:ext cx="11430000" cy="2901948"/>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Ⅳ</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任务型阅读</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Sandwich was an Englishman.He lived in the 18th century.Sandwich was rich,and he liked to play cards for money.He often played for 24 hours,and didn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even stop to have his meals.He ordered his servants to bring him some meat and bread.He put the meat between the two pieces of bread and held the food in his left hand while he played cards with his right hand.People like Sandwich</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idea,and from then on they eat bread and meat as Sandwich did.From the name of the man,Sandwich,we have the word of the food “sandwich” today.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2308159"/>
            <a:ext cx="11430000" cy="249568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1.What did Sandwich like to do?(  </a:t>
            </a:r>
            <a:r>
              <a:rPr lang="zh-CN" altLang="zh-CN" sz="2200">
                <a:solidFill>
                  <a:srgbClr val="000000"/>
                </a:solidFill>
                <a:latin typeface="Times New Roman" panose="02020603050405020304" pitchFamily="18" charset="0"/>
                <a:cs typeface="Times New Roman" panose="02020603050405020304" pitchFamily="18" charset="0"/>
              </a:rPr>
              <a:t>不超过</a:t>
            </a:r>
            <a:r>
              <a:rPr lang="en-US" altLang="zh-CN" sz="2200">
                <a:solidFill>
                  <a:srgbClr val="000000"/>
                </a:solidFill>
                <a:latin typeface="Times New Roman" panose="02020603050405020304" pitchFamily="18" charset="0"/>
                <a:cs typeface="Times New Roman" panose="02020603050405020304" pitchFamily="18" charset="0"/>
              </a:rPr>
              <a:t>10</a:t>
            </a:r>
            <a:r>
              <a:rPr lang="zh-CN" altLang="zh-CN" sz="2200">
                <a:solidFill>
                  <a:srgbClr val="000000"/>
                </a:solidFill>
                <a:latin typeface="Times New Roman" panose="02020603050405020304" pitchFamily="18" charset="0"/>
                <a:cs typeface="Times New Roman" panose="02020603050405020304" pitchFamily="18" charset="0"/>
              </a:rPr>
              <a:t>个词</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He liked to play cards for money.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2.Why did Sandwich let others bring him something to eat?(  </a:t>
            </a:r>
            <a:r>
              <a:rPr lang="zh-CN" altLang="zh-CN" sz="2200">
                <a:solidFill>
                  <a:srgbClr val="000000"/>
                </a:solidFill>
                <a:latin typeface="Times New Roman" panose="02020603050405020304" pitchFamily="18" charset="0"/>
                <a:cs typeface="Times New Roman" panose="02020603050405020304" pitchFamily="18" charset="0"/>
              </a:rPr>
              <a:t>不超过</a:t>
            </a:r>
            <a:r>
              <a:rPr lang="en-US" altLang="zh-CN" sz="2200">
                <a:solidFill>
                  <a:srgbClr val="000000"/>
                </a:solidFill>
                <a:latin typeface="Times New Roman" panose="02020603050405020304" pitchFamily="18" charset="0"/>
                <a:cs typeface="Times New Roman" panose="02020603050405020304" pitchFamily="18" charset="0"/>
              </a:rPr>
              <a:t>10</a:t>
            </a:r>
            <a:r>
              <a:rPr lang="zh-CN" altLang="zh-CN" sz="2200">
                <a:solidFill>
                  <a:srgbClr val="000000"/>
                </a:solidFill>
                <a:latin typeface="Times New Roman" panose="02020603050405020304" pitchFamily="18" charset="0"/>
                <a:cs typeface="Times New Roman" panose="02020603050405020304" pitchFamily="18" charset="0"/>
              </a:rPr>
              <a:t>个词</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Because he often played for 24 hours.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3.How did Sandwich eat bread and meat when he played cards?(  </a:t>
            </a:r>
            <a:r>
              <a:rPr lang="zh-CN" altLang="zh-CN" sz="2200">
                <a:solidFill>
                  <a:srgbClr val="000000"/>
                </a:solidFill>
                <a:latin typeface="Times New Roman" panose="02020603050405020304" pitchFamily="18" charset="0"/>
                <a:cs typeface="Times New Roman" panose="02020603050405020304" pitchFamily="18" charset="0"/>
              </a:rPr>
              <a:t>不超过</a:t>
            </a:r>
            <a:r>
              <a:rPr lang="en-US" altLang="zh-CN" sz="2200">
                <a:solidFill>
                  <a:srgbClr val="000000"/>
                </a:solidFill>
                <a:latin typeface="Times New Roman" panose="02020603050405020304" pitchFamily="18" charset="0"/>
                <a:cs typeface="Times New Roman" panose="02020603050405020304" pitchFamily="18" charset="0"/>
              </a:rPr>
              <a:t>20</a:t>
            </a:r>
            <a:r>
              <a:rPr lang="zh-CN" altLang="zh-CN" sz="2200">
                <a:solidFill>
                  <a:srgbClr val="000000"/>
                </a:solidFill>
                <a:latin typeface="Times New Roman" panose="02020603050405020304" pitchFamily="18" charset="0"/>
                <a:cs typeface="Times New Roman" panose="02020603050405020304" pitchFamily="18" charset="0"/>
              </a:rPr>
              <a:t>个词</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He put the meat between the two pieces of bread and held the food in his left hand.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700492"/>
            <a:ext cx="11430000" cy="371101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英汉互译</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主菜</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main dish</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吃一顿大餐</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have a big meal</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用</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覆盖</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cover...with...</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a:t>
            </a:r>
            <a:r>
              <a:rPr lang="zh-CN" altLang="zh-CN" sz="2200" dirty="0">
                <a:solidFill>
                  <a:srgbClr val="000000"/>
                </a:solidFill>
                <a:latin typeface="Times New Roman" panose="02020603050405020304" pitchFamily="18" charset="0"/>
                <a:cs typeface="Times New Roman" panose="02020603050405020304" pitchFamily="18" charset="0"/>
              </a:rPr>
              <a:t>把</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切成</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cut...into...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5.fill...with...                </a:t>
            </a:r>
            <a:r>
              <a:rPr lang="zh-CN" altLang="zh-CN" sz="2200" dirty="0">
                <a:solidFill>
                  <a:srgbClr val="FF00FF"/>
                </a:solidFill>
                <a:latin typeface="Times New Roman" panose="02020603050405020304" pitchFamily="18" charset="0"/>
                <a:cs typeface="Times New Roman" panose="02020603050405020304" pitchFamily="18" charset="0"/>
              </a:rPr>
              <a:t>　用</a:t>
            </a:r>
            <a:r>
              <a:rPr lang="en-US" altLang="zh-CN" sz="2200" dirty="0">
                <a:solidFill>
                  <a:srgbClr val="FF00FF"/>
                </a:solidFill>
                <a:latin typeface="Times New Roman" panose="02020603050405020304" pitchFamily="18" charset="0"/>
                <a:cs typeface="Times New Roman" panose="02020603050405020304" pitchFamily="18" charset="0"/>
              </a:rPr>
              <a:t>……</a:t>
            </a:r>
            <a:r>
              <a:rPr lang="zh-CN" altLang="zh-CN" sz="2200" dirty="0">
                <a:solidFill>
                  <a:srgbClr val="FF00FF"/>
                </a:solidFill>
                <a:latin typeface="Times New Roman" panose="02020603050405020304" pitchFamily="18" charset="0"/>
                <a:cs typeface="Times New Roman" panose="02020603050405020304" pitchFamily="18" charset="0"/>
              </a:rPr>
              <a:t>填满</a:t>
            </a:r>
            <a:r>
              <a:rPr lang="en-US" altLang="zh-CN" sz="2200" dirty="0">
                <a:solidFill>
                  <a:srgbClr val="FF00FF"/>
                </a:solidFill>
                <a:latin typeface="Times New Roman" panose="02020603050405020304" pitchFamily="18" charset="0"/>
                <a:cs typeface="Times New Roman" panose="02020603050405020304" pitchFamily="18" charset="0"/>
              </a:rPr>
              <a: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6.one way to do </a:t>
            </a:r>
            <a:r>
              <a:rPr lang="en-US" altLang="zh-CN" sz="2200" dirty="0" err="1">
                <a:solidFill>
                  <a:srgbClr val="000000"/>
                </a:solidFill>
                <a:latin typeface="Times New Roman" panose="02020603050405020304" pitchFamily="18" charset="0"/>
                <a:cs typeface="Times New Roman" panose="02020603050405020304" pitchFamily="18" charset="0"/>
              </a:rPr>
              <a:t>sth</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做某事的一种方式　</a:t>
            </a:r>
            <a:r>
              <a:rPr lang="en-US" altLang="zh-CN" sz="2200" dirty="0">
                <a:solidFill>
                  <a:srgbClr val="FF00FF"/>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7.traditional food       </a:t>
            </a:r>
            <a:r>
              <a:rPr lang="zh-CN" altLang="zh-CN" sz="2200" dirty="0">
                <a:solidFill>
                  <a:srgbClr val="FF00FF"/>
                </a:solidFill>
                <a:latin typeface="Times New Roman" panose="02020603050405020304" pitchFamily="18" charset="0"/>
                <a:cs typeface="Times New Roman" panose="02020603050405020304" pitchFamily="18" charset="0"/>
              </a:rPr>
              <a:t>　传统食物　</a:t>
            </a:r>
            <a:r>
              <a:rPr lang="en-US" altLang="zh-CN" sz="2200" dirty="0">
                <a:solidFill>
                  <a:srgbClr val="FF00FF"/>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8.give thanks for </a:t>
            </a:r>
            <a:r>
              <a:rPr lang="en-US" altLang="zh-CN" sz="2200" dirty="0" err="1">
                <a:solidFill>
                  <a:srgbClr val="000000"/>
                </a:solidFill>
                <a:latin typeface="Times New Roman" panose="02020603050405020304" pitchFamily="18" charset="0"/>
                <a:cs typeface="Times New Roman" panose="02020603050405020304" pitchFamily="18" charset="0"/>
              </a:rPr>
              <a:t>sth</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为某事而感谢　</a:t>
            </a:r>
            <a:r>
              <a:rPr lang="en-US" altLang="zh-CN" sz="2200" dirty="0">
                <a:solidFill>
                  <a:srgbClr val="FF00FF"/>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3010099" y="2175028"/>
            <a:ext cx="165871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3010100" y="2497244"/>
            <a:ext cx="16587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3010099" y="2573061"/>
            <a:ext cx="233645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3010100" y="2895277"/>
            <a:ext cx="23364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3010099" y="2981852"/>
            <a:ext cx="233645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3010100" y="3304068"/>
            <a:ext cx="23364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3010099" y="3358369"/>
            <a:ext cx="233645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2" name="直接连接符 11"/>
          <p:cNvCxnSpPr/>
          <p:nvPr/>
        </p:nvCxnSpPr>
        <p:spPr>
          <a:xfrm>
            <a:off x="3010100" y="3680585"/>
            <a:ext cx="23364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3010099" y="3842463"/>
            <a:ext cx="233645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4" name="直接连接符 13"/>
          <p:cNvCxnSpPr/>
          <p:nvPr/>
        </p:nvCxnSpPr>
        <p:spPr>
          <a:xfrm>
            <a:off x="3010100" y="4175437"/>
            <a:ext cx="23364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3010099" y="4175950"/>
            <a:ext cx="274524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3010100" y="4498166"/>
            <a:ext cx="27452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3096161" y="4564697"/>
            <a:ext cx="1379020"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9" name="直接连接符 18"/>
          <p:cNvCxnSpPr/>
          <p:nvPr/>
        </p:nvCxnSpPr>
        <p:spPr>
          <a:xfrm>
            <a:off x="3096161" y="4886913"/>
            <a:ext cx="13790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3096160" y="5016518"/>
            <a:ext cx="2078267"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2" name="直接连接符 21"/>
          <p:cNvCxnSpPr/>
          <p:nvPr/>
        </p:nvCxnSpPr>
        <p:spPr>
          <a:xfrm>
            <a:off x="3096161" y="5338734"/>
            <a:ext cx="20782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1" grpId="0" animBg="1"/>
      <p:bldP spid="13" grpId="0" animBg="1"/>
      <p:bldP spid="15" grpId="0" animBg="1"/>
      <p:bldP spid="18" grpId="0" animBg="1"/>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124630"/>
            <a:ext cx="11430000" cy="533607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根据首字母及汉语提示补全单词</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1.I like summer but my sister likes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autumn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秋天</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2.Christmas Day is a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traditional</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传统的</a:t>
            </a:r>
            <a:r>
              <a:rPr lang="en-US" altLang="zh-CN" sz="2200" dirty="0">
                <a:solidFill>
                  <a:srgbClr val="000000"/>
                </a:solidFill>
                <a:latin typeface="Times New Roman" panose="02020603050405020304" pitchFamily="18" charset="0"/>
                <a:cs typeface="Times New Roman" panose="02020603050405020304" pitchFamily="18" charset="0"/>
              </a:rPr>
              <a:t>  ) festival in America.</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a:t>
            </a:r>
            <a:r>
              <a:rPr lang="en-US" altLang="zh-CN" sz="2200" dirty="0" err="1">
                <a:solidFill>
                  <a:srgbClr val="000000"/>
                </a:solidFill>
                <a:latin typeface="Times New Roman" panose="02020603050405020304" pitchFamily="18" charset="0"/>
                <a:cs typeface="Times New Roman" panose="02020603050405020304" pitchFamily="18" charset="0"/>
              </a:rPr>
              <a:t>Alan,how</a:t>
            </a:r>
            <a:r>
              <a:rPr lang="en-US" altLang="zh-CN" sz="2200" dirty="0">
                <a:solidFill>
                  <a:srgbClr val="000000"/>
                </a:solidFill>
                <a:latin typeface="Times New Roman" panose="02020603050405020304" pitchFamily="18" charset="0"/>
                <a:cs typeface="Times New Roman" panose="02020603050405020304" pitchFamily="18" charset="0"/>
              </a:rPr>
              <a:t> do you usually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celebrate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庆祝</a:t>
            </a:r>
            <a:r>
              <a:rPr lang="en-US" altLang="zh-CN" sz="2200" dirty="0">
                <a:solidFill>
                  <a:srgbClr val="000000"/>
                </a:solidFill>
                <a:latin typeface="Times New Roman" panose="02020603050405020304" pitchFamily="18" charset="0"/>
                <a:cs typeface="Times New Roman" panose="02020603050405020304" pitchFamily="18" charset="0"/>
              </a:rPr>
              <a:t>  ) your birthday?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—By having a party.</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4.To keep the table </a:t>
            </a:r>
            <a:r>
              <a:rPr lang="en-US" altLang="zh-CN" sz="2200" dirty="0" err="1">
                <a:solidFill>
                  <a:srgbClr val="000000"/>
                </a:solidFill>
                <a:latin typeface="Times New Roman" panose="02020603050405020304" pitchFamily="18" charset="0"/>
                <a:cs typeface="Times New Roman" panose="02020603050405020304" pitchFamily="18" charset="0"/>
              </a:rPr>
              <a:t>clean,Mrs.Black</a:t>
            </a:r>
            <a:r>
              <a:rPr lang="en-US" altLang="zh-CN" sz="2200" dirty="0">
                <a:solidFill>
                  <a:srgbClr val="000000"/>
                </a:solidFill>
                <a:latin typeface="Times New Roman" panose="02020603050405020304" pitchFamily="18" charset="0"/>
                <a:cs typeface="Times New Roman" panose="02020603050405020304" pitchFamily="18" charset="0"/>
              </a:rPr>
              <a:t> decided to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cover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覆盖</a:t>
            </a:r>
            <a:r>
              <a:rPr lang="en-US" altLang="zh-CN" sz="2200" dirty="0">
                <a:solidFill>
                  <a:srgbClr val="000000"/>
                </a:solidFill>
                <a:latin typeface="Times New Roman" panose="02020603050405020304" pitchFamily="18" charset="0"/>
                <a:cs typeface="Times New Roman" panose="02020603050405020304" pitchFamily="18" charset="0"/>
              </a:rPr>
              <a:t>  ) the table with a piece of cloth.</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Fill</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填满</a:t>
            </a:r>
            <a:r>
              <a:rPr lang="en-US" altLang="zh-CN" sz="2200" dirty="0">
                <a:solidFill>
                  <a:srgbClr val="000000"/>
                </a:solidFill>
                <a:latin typeface="Times New Roman" panose="02020603050405020304" pitchFamily="18" charset="0"/>
                <a:cs typeface="Times New Roman" panose="02020603050405020304" pitchFamily="18" charset="0"/>
              </a:rPr>
              <a:t>  ) the glass with some water and take it to your </a:t>
            </a:r>
            <a:r>
              <a:rPr lang="en-US" altLang="zh-CN" sz="2200" dirty="0" err="1">
                <a:solidFill>
                  <a:srgbClr val="000000"/>
                </a:solidFill>
                <a:latin typeface="Times New Roman" panose="02020603050405020304" pitchFamily="18" charset="0"/>
                <a:cs typeface="Times New Roman" panose="02020603050405020304" pitchFamily="18" charset="0"/>
              </a:rPr>
              <a:t>father,Helen</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OK,Mom</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6.The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temperature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温度</a:t>
            </a:r>
            <a:r>
              <a:rPr lang="en-US" altLang="zh-CN" sz="2200" dirty="0">
                <a:solidFill>
                  <a:srgbClr val="000000"/>
                </a:solidFill>
                <a:latin typeface="Times New Roman" panose="02020603050405020304" pitchFamily="18" charset="0"/>
                <a:cs typeface="Times New Roman" panose="02020603050405020304" pitchFamily="18" charset="0"/>
              </a:rPr>
              <a:t>  ) of the water is just right for swimming.</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7.The hamburgers are </a:t>
            </a:r>
            <a:r>
              <a:rPr lang="en-US" altLang="zh-CN" sz="2200" dirty="0" err="1">
                <a:solidFill>
                  <a:srgbClr val="000000"/>
                </a:solidFill>
                <a:latin typeface="Times New Roman" panose="02020603050405020304" pitchFamily="18" charset="0"/>
                <a:cs typeface="Times New Roman" panose="02020603050405020304" pitchFamily="18" charset="0"/>
              </a:rPr>
              <a:t>ready.Please</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serve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提供</a:t>
            </a:r>
            <a:r>
              <a:rPr lang="en-US" altLang="zh-CN" sz="2200" dirty="0">
                <a:solidFill>
                  <a:srgbClr val="000000"/>
                </a:solidFill>
                <a:latin typeface="Times New Roman" panose="02020603050405020304" pitchFamily="18" charset="0"/>
                <a:cs typeface="Times New Roman" panose="02020603050405020304" pitchFamily="18" charset="0"/>
              </a:rPr>
              <a:t>  ) them to your friends.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8.These English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travelers/travellers/tourists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旅行者</a:t>
            </a:r>
            <a:r>
              <a:rPr lang="en-US" altLang="zh-CN" sz="2200" dirty="0">
                <a:solidFill>
                  <a:srgbClr val="000000"/>
                </a:solidFill>
                <a:latin typeface="Times New Roman" panose="02020603050405020304" pitchFamily="18" charset="0"/>
                <a:cs typeface="Times New Roman" panose="02020603050405020304" pitchFamily="18" charset="0"/>
              </a:rPr>
              <a:t>  ) can speak Chinese well.</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9.Please take away those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plates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盘子</a:t>
            </a:r>
            <a:r>
              <a:rPr lang="en-US" altLang="zh-CN" sz="2200" dirty="0">
                <a:solidFill>
                  <a:srgbClr val="000000"/>
                </a:solidFill>
                <a:latin typeface="Times New Roman" panose="02020603050405020304" pitchFamily="18" charset="0"/>
                <a:cs typeface="Times New Roman" panose="02020603050405020304" pitchFamily="18" charset="0"/>
              </a:rPr>
              <a:t>  ) without any food on the table.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10.At </a:t>
            </a:r>
            <a:r>
              <a:rPr lang="en-US" altLang="zh-CN" sz="2200" dirty="0" err="1">
                <a:solidFill>
                  <a:srgbClr val="000000"/>
                </a:solidFill>
                <a:latin typeface="Times New Roman" panose="02020603050405020304" pitchFamily="18" charset="0"/>
                <a:cs typeface="Times New Roman" panose="02020603050405020304" pitchFamily="18" charset="0"/>
              </a:rPr>
              <a:t>last,she</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mixed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混合</a:t>
            </a:r>
            <a:r>
              <a:rPr lang="en-US" altLang="zh-CN" sz="2200" dirty="0">
                <a:solidFill>
                  <a:srgbClr val="000000"/>
                </a:solidFill>
                <a:latin typeface="Times New Roman" panose="02020603050405020304" pitchFamily="18" charset="0"/>
                <a:cs typeface="Times New Roman" panose="02020603050405020304" pitchFamily="18" charset="0"/>
              </a:rPr>
              <a:t>  ) some rice and water together.</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4537685" y="1594114"/>
            <a:ext cx="1110080"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4537685" y="1916330"/>
            <a:ext cx="11100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2967069" y="2002906"/>
            <a:ext cx="1389778"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2967069" y="2325122"/>
            <a:ext cx="13897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3965964" y="2376183"/>
            <a:ext cx="1262251"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3965965" y="2698399"/>
            <a:ext cx="126225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5900559" y="3229277"/>
            <a:ext cx="90903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5900559" y="3551493"/>
            <a:ext cx="9090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1095239" y="3591796"/>
            <a:ext cx="63674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1095239" y="3914012"/>
            <a:ext cx="6367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1373372" y="4423376"/>
            <a:ext cx="1477404"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9" name="直接连接符 18"/>
          <p:cNvCxnSpPr/>
          <p:nvPr/>
        </p:nvCxnSpPr>
        <p:spPr>
          <a:xfrm>
            <a:off x="1373372" y="4745592"/>
            <a:ext cx="14774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4537685" y="4869093"/>
            <a:ext cx="905684"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2" name="直接连接符 21"/>
          <p:cNvCxnSpPr/>
          <p:nvPr/>
        </p:nvCxnSpPr>
        <p:spPr>
          <a:xfrm>
            <a:off x="4537685" y="5191309"/>
            <a:ext cx="9056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2576187" y="5254956"/>
            <a:ext cx="3071578"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5" name="直接连接符 24"/>
          <p:cNvCxnSpPr/>
          <p:nvPr/>
        </p:nvCxnSpPr>
        <p:spPr>
          <a:xfrm>
            <a:off x="2576187" y="5577172"/>
            <a:ext cx="30715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3575081" y="5648868"/>
            <a:ext cx="781765"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8" name="直接连接符 27"/>
          <p:cNvCxnSpPr/>
          <p:nvPr/>
        </p:nvCxnSpPr>
        <p:spPr>
          <a:xfrm>
            <a:off x="3575082" y="5971084"/>
            <a:ext cx="7817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2185305" y="5997172"/>
            <a:ext cx="966686"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31" name="直接连接符 30"/>
          <p:cNvCxnSpPr/>
          <p:nvPr/>
        </p:nvCxnSpPr>
        <p:spPr>
          <a:xfrm>
            <a:off x="2185305" y="6319388"/>
            <a:ext cx="9666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P spid="18" grpId="0" animBg="1"/>
      <p:bldP spid="21" grpId="0" animBg="1"/>
      <p:bldP spid="24" grpId="0" animBg="1"/>
      <p:bldP spid="27" grpId="0" animBg="1"/>
      <p:bldP spid="3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996332"/>
            <a:ext cx="11430000" cy="574580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单项填空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)1.—I</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m hungry.Can you give me some food to eat?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—Here are only</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rice left.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A.two bowl	B.two bowl of</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C.two	</a:t>
            </a:r>
            <a:r>
              <a:rPr lang="en-US" altLang="zh-CN" sz="2200" dirty="0" smtClean="0">
                <a:solidFill>
                  <a:srgbClr val="000000"/>
                </a:solidFill>
                <a:latin typeface="Times New Roman" panose="02020603050405020304" pitchFamily="18" charset="0"/>
                <a:cs typeface="Times New Roman" panose="02020603050405020304" pitchFamily="18" charset="0"/>
              </a:rPr>
              <a:t>            D.two </a:t>
            </a:r>
            <a:r>
              <a:rPr lang="en-US" altLang="zh-CN" sz="2200" dirty="0">
                <a:solidFill>
                  <a:srgbClr val="000000"/>
                </a:solidFill>
                <a:latin typeface="Times New Roman" panose="02020603050405020304" pitchFamily="18" charset="0"/>
                <a:cs typeface="Times New Roman" panose="02020603050405020304" pitchFamily="18" charset="0"/>
              </a:rPr>
              <a:t>bowls of</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)2.They</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box</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many oranges.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smtClean="0">
                <a:solidFill>
                  <a:srgbClr val="000000"/>
                </a:solidFill>
                <a:latin typeface="Times New Roman" panose="02020603050405020304" pitchFamily="18" charset="0"/>
                <a:cs typeface="Times New Roman" panose="02020603050405020304" pitchFamily="18" charset="0"/>
              </a:rPr>
              <a:t>A.full;of </a:t>
            </a:r>
            <a:r>
              <a:rPr lang="en-US" altLang="zh-CN" sz="2200" dirty="0">
                <a:solidFill>
                  <a:srgbClr val="000000"/>
                </a:solidFill>
                <a:latin typeface="Times New Roman" panose="02020603050405020304" pitchFamily="18" charset="0"/>
                <a:cs typeface="Times New Roman" panose="02020603050405020304" pitchFamily="18" charset="0"/>
              </a:rPr>
              <a:t>	B.filled;with</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C.filled;of	D.full;with</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)3.—Do you like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onions in</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sandwich?</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—No,I don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A.an;the	</a:t>
            </a:r>
            <a:r>
              <a:rPr lang="en-US" altLang="zh-CN" sz="2200" dirty="0" smtClean="0">
                <a:solidFill>
                  <a:srgbClr val="000000"/>
                </a:solidFill>
                <a:latin typeface="Times New Roman" panose="02020603050405020304" pitchFamily="18" charset="0"/>
                <a:cs typeface="Times New Roman" panose="02020603050405020304" pitchFamily="18" charset="0"/>
              </a:rPr>
              <a:t>    B.the;an</a:t>
            </a:r>
            <a:r>
              <a:rPr lang="en-US" altLang="zh-CN" sz="2200" dirty="0" smtClean="0">
                <a:solidFill>
                  <a:srgbClr val="000000"/>
                </a:solidFill>
                <a:latin typeface="NEU-BZ-S92" panose="02020503000000020003" pitchFamily="18" charset="-122"/>
                <a:ea typeface="NEU-BZ-S92" panose="02020503000000020003" pitchFamily="18" charset="-122"/>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C.the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D</a:t>
            </a:r>
            <a:r>
              <a:rPr lang="en-US" altLang="zh-CN" sz="2200" dirty="0">
                <a:solidFill>
                  <a:srgbClr val="000000"/>
                </a:solidFill>
                <a:latin typeface="Times New Roman" panose="02020603050405020304" pitchFamily="18" charset="0"/>
                <a:cs typeface="Times New Roman" panose="02020603050405020304" pitchFamily="18" charset="0"/>
              </a:rPr>
              <a:t>./;a</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)4.The mountains are covered </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lots of trees now.</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A.with	B.for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C.in	D.from</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580627" y="1459136"/>
            <a:ext cx="376530" cy="367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580627" y="3051268"/>
            <a:ext cx="376530" cy="367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580627" y="4309913"/>
            <a:ext cx="376530" cy="367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580627" y="5493254"/>
            <a:ext cx="376530" cy="367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495628"/>
            <a:ext cx="11430000" cy="412074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)5.Cut up these apples and pears and then </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A.mix up it	B.mix up them</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C.mix it up	D.mix them up</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)6.It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a time </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love to your mother on Mother</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Day.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A.show	</a:t>
            </a:r>
            <a:r>
              <a:rPr lang="en-US" altLang="zh-CN" sz="2200" dirty="0" smtClean="0">
                <a:solidFill>
                  <a:srgbClr val="000000"/>
                </a:solidFill>
                <a:latin typeface="Times New Roman" panose="02020603050405020304" pitchFamily="18" charset="0"/>
                <a:cs typeface="Times New Roman" panose="02020603050405020304" pitchFamily="18" charset="0"/>
              </a:rPr>
              <a:t>            B.showing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C.to show	D.shows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)7.—How long will we stay here?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—Only for</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days.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A.fewer	</a:t>
            </a:r>
            <a:r>
              <a:rPr lang="en-US" altLang="zh-CN" sz="2200" dirty="0" smtClean="0">
                <a:solidFill>
                  <a:srgbClr val="000000"/>
                </a:solidFill>
                <a:latin typeface="Times New Roman" panose="02020603050405020304" pitchFamily="18" charset="0"/>
                <a:cs typeface="Times New Roman" panose="02020603050405020304" pitchFamily="18" charset="0"/>
              </a:rPr>
              <a:t>          B.a </a:t>
            </a:r>
            <a:r>
              <a:rPr lang="en-US" altLang="zh-CN" sz="2200" dirty="0">
                <a:solidFill>
                  <a:srgbClr val="000000"/>
                </a:solidFill>
                <a:latin typeface="Times New Roman" panose="02020603050405020304" pitchFamily="18" charset="0"/>
                <a:cs typeface="Times New Roman" panose="02020603050405020304" pitchFamily="18" charset="0"/>
              </a:rPr>
              <a:t>few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C.little	</a:t>
            </a:r>
            <a:r>
              <a:rPr lang="en-US" altLang="zh-CN" sz="2200" dirty="0" smtClean="0">
                <a:solidFill>
                  <a:srgbClr val="000000"/>
                </a:solidFill>
                <a:latin typeface="Times New Roman" panose="02020603050405020304" pitchFamily="18" charset="0"/>
                <a:cs typeface="Times New Roman" panose="02020603050405020304" pitchFamily="18" charset="0"/>
              </a:rPr>
              <a:t>          D.a </a:t>
            </a:r>
            <a:r>
              <a:rPr lang="en-US" altLang="zh-CN" sz="2200" dirty="0">
                <a:solidFill>
                  <a:srgbClr val="000000"/>
                </a:solidFill>
                <a:latin typeface="Times New Roman" panose="02020603050405020304" pitchFamily="18" charset="0"/>
                <a:cs typeface="Times New Roman" panose="02020603050405020304" pitchFamily="18" charset="0"/>
              </a:rPr>
              <a:t>little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860325" y="1495628"/>
            <a:ext cx="376530" cy="367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66401" y="2814600"/>
            <a:ext cx="376530" cy="367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66401" y="3933395"/>
            <a:ext cx="376530" cy="367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292496"/>
            <a:ext cx="11430000" cy="452700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)8.We put some mutton in a hot</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and cook 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A.table	</a:t>
            </a:r>
            <a:r>
              <a:rPr lang="en-US" altLang="zh-CN" sz="2200" dirty="0" smtClean="0">
                <a:solidFill>
                  <a:srgbClr val="000000"/>
                </a:solidFill>
                <a:latin typeface="Times New Roman" panose="02020603050405020304" pitchFamily="18" charset="0"/>
                <a:cs typeface="Times New Roman" panose="02020603050405020304" pitchFamily="18" charset="0"/>
              </a:rPr>
              <a:t>       B.blender</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C.oven	</a:t>
            </a:r>
            <a:r>
              <a:rPr lang="en-US" altLang="zh-CN" sz="2200" dirty="0" smtClean="0">
                <a:solidFill>
                  <a:srgbClr val="000000"/>
                </a:solidFill>
                <a:latin typeface="Times New Roman" panose="02020603050405020304" pitchFamily="18" charset="0"/>
                <a:cs typeface="Times New Roman" panose="02020603050405020304" pitchFamily="18" charset="0"/>
              </a:rPr>
              <a:t>       D.menu</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)9.—What do you need for the sandwich?</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—Some </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A.chicken and lettuce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B.chickens and lettuce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C.chicken and lettuces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D.chickens and lettuces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)10.If you add three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nine,you will get twelve.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A.up	B.on	</a:t>
            </a:r>
            <a:r>
              <a:rPr lang="en-US" altLang="zh-CN" sz="2200" dirty="0" smtClean="0">
                <a:solidFill>
                  <a:srgbClr val="000000"/>
                </a:solidFill>
                <a:latin typeface="Times New Roman" panose="02020603050405020304" pitchFamily="18" charset="0"/>
                <a:cs typeface="Times New Roman" panose="02020603050405020304" pitchFamily="18" charset="0"/>
              </a:rPr>
              <a:t>   C.to</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D.in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709718" y="1335526"/>
            <a:ext cx="376530" cy="367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72060" y="2561898"/>
            <a:ext cx="376530" cy="367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72060" y="5003884"/>
            <a:ext cx="376530" cy="367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091094"/>
            <a:ext cx="11430000" cy="492981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补全对话</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A:Hi,Mary.It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time for dinner.What would you like to eat?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B:1.</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A:Sounds great.But do you know how to make fruit salad?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B:Sure,let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make it together.First,get some fruits,such as bananas,apples and strawberries.2.</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G</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A:What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next?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B:3.</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Then put some yogurt into the bowl.</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A:4.</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F</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B:One cup is enough.</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A:5.</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B:No.Finally,don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forget to mix them.</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1127511" y="2024420"/>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1127511" y="2346636"/>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381000" y="3175489"/>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6" name="直接连接符 5"/>
          <p:cNvCxnSpPr/>
          <p:nvPr/>
        </p:nvCxnSpPr>
        <p:spPr>
          <a:xfrm>
            <a:off x="381000" y="3497705"/>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1127511" y="4022662"/>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8" name="直接连接符 7"/>
          <p:cNvCxnSpPr/>
          <p:nvPr/>
        </p:nvCxnSpPr>
        <p:spPr>
          <a:xfrm>
            <a:off x="1127511" y="4344878"/>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127511" y="4352907"/>
            <a:ext cx="390882" cy="473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1127511" y="4818215"/>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1127511" y="5173731"/>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2" name="直接连接符 11"/>
          <p:cNvCxnSpPr/>
          <p:nvPr/>
        </p:nvCxnSpPr>
        <p:spPr>
          <a:xfrm>
            <a:off x="1127511" y="5495947"/>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9"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2105026"/>
            <a:ext cx="11430000" cy="2901948"/>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A.I</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d like some bread and fruit salad.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B.Can you help me?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C.Cut up the fruits and put them into a bowl.</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D.Let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make some bread first.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E.How much yogurt do we need?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F.OK,that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it?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G.And then wash them.</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294227"/>
            <a:ext cx="11430000" cy="452354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完形填空</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Mr.Reece worked on a farm.He and his wife grew a lot of things and they had some cows.Every day they worked hard</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1</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morning till night.One day,Mr.Reece</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2</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his wife,“Let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go to Portsmouth next Sunday.We can</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3</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 good lunch there and then we can go to the cinema.”</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His wife was very happy when she </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4</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this,because they always ate a lot,and she didn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5</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cooking three times a day.</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They went to Portsmouth by plane and walked about </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6</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an hour.Then,when it was twelve o</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clock,they wanted to </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7</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.They looked at four restaurants.In front of one restaurant,they</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8</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 notice.It read,“Lunch:12:30 to 2:30,1.5 pounds.”</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“Well,that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9</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Mrs.Reece said.“We can eat for two hours for 1.5 pounds here!This is</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10</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for us.”</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英语模板</Template>
  <TotalTime>0</TotalTime>
  <Words>366</Words>
  <Application>Microsoft Office PowerPoint</Application>
  <PresentationFormat>宽屏</PresentationFormat>
  <Paragraphs>102</Paragraphs>
  <Slides>12</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12</vt:i4>
      </vt:variant>
    </vt:vector>
  </HeadingPairs>
  <TitlesOfParts>
    <vt:vector size="22" baseType="lpstr">
      <vt:lpstr>Adobe 黑体 Std R</vt:lpstr>
      <vt:lpstr>NEU-BZ-S92</vt:lpstr>
      <vt:lpstr>黑体</vt:lpstr>
      <vt:lpstr>宋体</vt:lpstr>
      <vt:lpstr>微软雅黑</vt:lpstr>
      <vt:lpstr>Arial</vt:lpstr>
      <vt:lpstr>Calibri</vt:lpstr>
      <vt:lpstr>Calibri Light</vt:lpstr>
      <vt:lpstr>Times New Roman</vt:lpstr>
      <vt:lpstr>WWW.2PPT.COM
</vt:lpstr>
      <vt:lpstr>How do you make a banana milk shake?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2018-06-29T07:42:00Z</dcterms:created>
  <dcterms:modified xsi:type="dcterms:W3CDTF">2023-01-16T16:01:52Z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8D4941170B5B49DF916F7D8F15481CAA</vt:lpwstr>
  </property>
  <property fmtid="{A09F084E-AD41-489F-8076-AA5BE3082BCA}" pid="100">
    <vt:ui4>5</vt:ui4>
  </property>
  <property fmtid="{64440492-4C8B-11D1-8B70-080036B11A03}" pid="11">
    <vt:lpwstr>www.2ppt.com-爱PPT提供资源下载</vt:lpwstr>
  </property>
</Properties>
</file>