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87" r:id="rId2"/>
    <p:sldId id="277" r:id="rId3"/>
    <p:sldId id="284" r:id="rId4"/>
    <p:sldId id="278" r:id="rId5"/>
    <p:sldId id="279" r:id="rId6"/>
    <p:sldId id="280" r:id="rId7"/>
    <p:sldId id="265" r:id="rId8"/>
    <p:sldId id="266" r:id="rId9"/>
    <p:sldId id="285" r:id="rId10"/>
    <p:sldId id="267" r:id="rId11"/>
    <p:sldId id="268" r:id="rId12"/>
    <p:sldId id="269" r:id="rId13"/>
    <p:sldId id="270" r:id="rId14"/>
    <p:sldId id="264" r:id="rId15"/>
    <p:sldId id="271" r:id="rId16"/>
    <p:sldId id="272" r:id="rId17"/>
    <p:sldId id="273" r:id="rId18"/>
    <p:sldId id="274" r:id="rId19"/>
    <p:sldId id="275" r:id="rId20"/>
    <p:sldId id="261" r:id="rId21"/>
    <p:sldId id="282" r:id="rId22"/>
    <p:sldId id="283" r:id="rId23"/>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autoAdjust="0"/>
  </p:normalViewPr>
  <p:slideViewPr>
    <p:cSldViewPr snapToGrid="0">
      <p:cViewPr varScale="1">
        <p:scale>
          <a:sx n="146" d="100"/>
          <a:sy n="146" d="100"/>
        </p:scale>
        <p:origin x="-624" y="-90"/>
      </p:cViewPr>
      <p:guideLst>
        <p:guide orient="horz" pos="1620"/>
        <p:guide pos="2880"/>
      </p:guideLst>
    </p:cSldViewPr>
  </p:slideViewPr>
  <p:notesTextViewPr>
    <p:cViewPr>
      <p:scale>
        <a:sx n="1" d="1"/>
        <a:sy n="1" d="1"/>
      </p:scale>
      <p:origin x="0" y="0"/>
    </p:cViewPr>
  </p:notesTextViewPr>
  <p:notesViewPr>
    <p:cSldViewPr snapToGrid="0">
      <p:cViewPr varScale="1">
        <p:scale>
          <a:sx n="87" d="100"/>
          <a:sy n="87" d="100"/>
        </p:scale>
        <p:origin x="-387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89DF48-8D38-4A72-B0D4-553A13EAC3BE}"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BD4CE3-5395-45D5-A112-E4F1F880617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1B77036F-7903-4E71-882C-AFF3AEB63C3C}"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CD2A418-5051-477C-8FBD-43B7593FB0C2}"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2F956B1-E9A4-4C15-9FB5-BFB09E666FC9}"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24B4E94-0DF2-420D-A00B-BBB6E6E69177}"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1E5875F3-C8C8-4891-AA5D-E20626A8BBFD}"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6AEEB12-9704-4660-8E00-7A1942093068}"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8752ED9A-5617-4F88-8ABB-68FA7498F0CE}"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FC741C9-73AA-4F80-82FE-096E47917A2D}"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4CAF8E4B-DE26-4725-9DE1-F6E20EBC3192}"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74E3943-CBC2-4C05-B0F0-BC6EF829D231}"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A1BFE0F2-ABEF-476B-A9DB-0E435B8FAE9A}"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B2ADB04F-4BF8-400D-BF19-BADE15633A52}"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974667A0-3456-4EDF-AF1D-340879C26784}"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8140DDBF-E1A7-4412-A3FB-ECAA5290B3B3}"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1050B401-BB2F-41B0-A7FE-4D24CADDDDBC}"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679B0AF6-C831-4C41-A7CA-1B7B49C417CA}"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4669CB06-3814-49D3-B37A-72A2DF6DB57E}"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32D86C9-2B76-45E6-8140-ED83CF85BA79}"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7AA748FF-4C4E-4274-B7A1-339E05F3AB63}"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1E300B-F722-4E40-BD53-EFBA41486331}"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8675"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8676"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5EAB22C0-7D1B-45A1-B9E3-8E988E0E7886}" type="datetimeFigureOut">
              <a:rPr lang="zh-CN" altLang="en-US"/>
              <a:t>2023-01-17</a:t>
            </a:fld>
            <a:endParaRPr lang="en-US" altLang="zh-CN"/>
          </a:p>
        </p:txBody>
      </p:sp>
      <p:sp>
        <p:nvSpPr>
          <p:cNvPr id="28677"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28678"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D1FF1307-438A-4CD9-BD2F-16168FC9E694}"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0" y="892048"/>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600" b="1" dirty="0" smtClean="0">
                <a:solidFill>
                  <a:srgbClr val="000000"/>
                </a:solidFill>
                <a:latin typeface="Times New Roman" panose="02020603050405020304" pitchFamily="18" charset="0"/>
                <a:cs typeface="Times New Roman" panose="02020603050405020304" pitchFamily="18" charset="0"/>
              </a:rPr>
              <a:t>Unit 8</a:t>
            </a:r>
          </a:p>
          <a:p>
            <a:pPr algn="ctr" eaLnBrk="1" hangingPunct="1">
              <a:defRPr/>
            </a:pPr>
            <a:r>
              <a:rPr lang="en-US" altLang="zh-CN" sz="3600" b="1" dirty="0" smtClean="0">
                <a:solidFill>
                  <a:srgbClr val="000000"/>
                </a:solidFill>
                <a:latin typeface="Times New Roman" panose="02020603050405020304" pitchFamily="18" charset="0"/>
                <a:cs typeface="Times New Roman" panose="02020603050405020304" pitchFamily="18" charset="0"/>
              </a:rPr>
              <a:t>Have you read Treasure Island yet?</a:t>
            </a:r>
          </a:p>
        </p:txBody>
      </p:sp>
      <p:sp>
        <p:nvSpPr>
          <p:cNvPr id="4" name="Text Box 3"/>
          <p:cNvSpPr txBox="1">
            <a:spLocks noChangeArrowheads="1"/>
          </p:cNvSpPr>
          <p:nvPr/>
        </p:nvSpPr>
        <p:spPr bwMode="auto">
          <a:xfrm>
            <a:off x="3312318" y="2486883"/>
            <a:ext cx="2519363"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000" b="1" dirty="0" smtClean="0">
                <a:solidFill>
                  <a:srgbClr val="000000"/>
                </a:solidFill>
                <a:latin typeface="微软雅黑" panose="020B0503020204020204" pitchFamily="34" charset="-122"/>
                <a:ea typeface="微软雅黑" panose="020B0503020204020204" pitchFamily="34" charset="-122"/>
              </a:rPr>
              <a:t>R  </a:t>
            </a:r>
            <a:r>
              <a:rPr lang="zh-CN" altLang="en-US" sz="2000" b="1" dirty="0" smtClean="0">
                <a:solidFill>
                  <a:srgbClr val="000000"/>
                </a:solidFill>
                <a:latin typeface="微软雅黑" panose="020B0503020204020204" pitchFamily="34" charset="-122"/>
                <a:ea typeface="微软雅黑" panose="020B0503020204020204" pitchFamily="34" charset="-122"/>
              </a:rPr>
              <a:t>八年级下册</a:t>
            </a:r>
          </a:p>
        </p:txBody>
      </p:sp>
      <p:sp>
        <p:nvSpPr>
          <p:cNvPr id="1028" name="Line 6"/>
          <p:cNvSpPr>
            <a:spLocks noChangeShapeType="1"/>
          </p:cNvSpPr>
          <p:nvPr/>
        </p:nvSpPr>
        <p:spPr bwMode="auto">
          <a:xfrm>
            <a:off x="1020763" y="2269375"/>
            <a:ext cx="71501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矩形 4"/>
          <p:cNvSpPr/>
          <p:nvPr/>
        </p:nvSpPr>
        <p:spPr>
          <a:xfrm>
            <a:off x="0" y="3975619"/>
            <a:ext cx="9144000" cy="7683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p>
          <a:p>
            <a:pPr marL="342900" lvl="0" indent="-342900" algn="ctr" fontAlgn="base">
              <a:lnSpc>
                <a:spcPct val="110000"/>
              </a:lnSpc>
              <a:spcBef>
                <a:spcPct val="0"/>
              </a:spcBef>
              <a:spcAft>
                <a:spcPct val="0"/>
              </a:spcAft>
            </a:pP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2" name="矩形 1"/>
          <p:cNvSpPr/>
          <p:nvPr/>
        </p:nvSpPr>
        <p:spPr>
          <a:xfrm>
            <a:off x="4090706" y="3046912"/>
            <a:ext cx="1010213" cy="369332"/>
          </a:xfrm>
          <a:prstGeom prst="rect">
            <a:avLst/>
          </a:prstGeom>
        </p:spPr>
        <p:txBody>
          <a:bodyPr wrap="none">
            <a:spAutoFit/>
          </a:bodyPr>
          <a:lstStyle/>
          <a:p>
            <a:r>
              <a:rPr lang="zh-CN" altLang="en-US" b="1" dirty="0" smtClean="0">
                <a:latin typeface="微软雅黑" panose="020B0503020204020204" pitchFamily="34" charset="-122"/>
                <a:ea typeface="微软雅黑" panose="020B0503020204020204" pitchFamily="34" charset="-122"/>
              </a:rPr>
              <a:t>第</a:t>
            </a:r>
            <a:r>
              <a:rPr lang="en-US" altLang="zh-CN" b="1" dirty="0" smtClean="0">
                <a:latin typeface="微软雅黑" panose="020B0503020204020204" pitchFamily="34" charset="-122"/>
                <a:ea typeface="微软雅黑" panose="020B0503020204020204" pitchFamily="34" charset="-122"/>
              </a:rPr>
              <a:t>5</a:t>
            </a:r>
            <a:r>
              <a:rPr lang="zh-CN" altLang="en-US" b="1" dirty="0" smtClean="0">
                <a:latin typeface="微软雅黑" panose="020B0503020204020204" pitchFamily="34" charset="-122"/>
                <a:ea typeface="微软雅黑" panose="020B0503020204020204" pitchFamily="34" charset="-122"/>
              </a:rPr>
              <a:t>课</a:t>
            </a:r>
            <a:r>
              <a:rPr lang="zh-CN" altLang="en-US" b="1" dirty="0">
                <a:latin typeface="微软雅黑" panose="020B0503020204020204" pitchFamily="34" charset="-122"/>
                <a:ea typeface="微软雅黑" panose="020B0503020204020204" pitchFamily="34" charset="-122"/>
              </a:rPr>
              <a:t>时</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406525" y="1431925"/>
            <a:ext cx="6883400" cy="3097213"/>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buFont typeface="Arial" panose="020B0604020202020204" pitchFamily="34" charset="0"/>
              <a:buNone/>
              <a:defRPr/>
            </a:pPr>
            <a:endParaRPr lang="zh-CN" altLang="en-US"/>
          </a:p>
        </p:txBody>
      </p:sp>
      <p:sp>
        <p:nvSpPr>
          <p:cNvPr id="2" name="TextBox 1"/>
          <p:cNvSpPr txBox="1"/>
          <p:nvPr/>
        </p:nvSpPr>
        <p:spPr>
          <a:xfrm>
            <a:off x="1470025" y="388938"/>
            <a:ext cx="7285038" cy="830997"/>
          </a:xfrm>
          <a:prstGeom prst="rect">
            <a:avLst/>
          </a:prstGeom>
          <a:noFill/>
        </p:spPr>
        <p:txBody>
          <a:bodyPr>
            <a:spAutoFit/>
          </a:bodyPr>
          <a:lstStyle/>
          <a:p>
            <a:pPr>
              <a:buFont typeface="Arial" panose="020B0604020202020204" pitchFamily="34" charset="0"/>
              <a:buNone/>
              <a:defRPr/>
            </a:pPr>
            <a:r>
              <a:rPr lang="en-US" altLang="zh-CN" sz="2400" b="1" dirty="0">
                <a:latin typeface="+mj-lt"/>
              </a:rPr>
              <a:t>Write an article about the singer or writer.  Here are some words and phrases you can use. </a:t>
            </a:r>
          </a:p>
        </p:txBody>
      </p:sp>
      <p:grpSp>
        <p:nvGrpSpPr>
          <p:cNvPr id="10244" name="组合 4"/>
          <p:cNvGrpSpPr/>
          <p:nvPr/>
        </p:nvGrpSpPr>
        <p:grpSpPr bwMode="auto">
          <a:xfrm>
            <a:off x="631825" y="573088"/>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10247"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3b</a:t>
              </a:r>
              <a:endParaRPr lang="zh-CN" altLang="en-US" sz="3200" b="1">
                <a:solidFill>
                  <a:srgbClr val="0000FF"/>
                </a:solidFill>
              </a:endParaRPr>
            </a:p>
          </p:txBody>
        </p:sp>
      </p:grpSp>
      <p:sp>
        <p:nvSpPr>
          <p:cNvPr id="6" name="Text Box 3"/>
          <p:cNvSpPr txBox="1">
            <a:spLocks noChangeArrowheads="1"/>
          </p:cNvSpPr>
          <p:nvPr/>
        </p:nvSpPr>
        <p:spPr bwMode="auto">
          <a:xfrm>
            <a:off x="1785938" y="1518977"/>
            <a:ext cx="6380162" cy="2923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buFont typeface="Arial" panose="020B0604020202020204" pitchFamily="34" charset="0"/>
              <a:buNone/>
              <a:defRPr/>
            </a:pPr>
            <a:r>
              <a:rPr lang="en-US" altLang="zh-CN" sz="2400" b="1" dirty="0" smtClean="0">
                <a:latin typeface="+mj-lt"/>
              </a:rPr>
              <a:t>the first line in the song/book        </a:t>
            </a:r>
          </a:p>
          <a:p>
            <a:pPr eaLnBrk="1" hangingPunct="1">
              <a:lnSpc>
                <a:spcPct val="130000"/>
              </a:lnSpc>
              <a:buFont typeface="Arial" panose="020B0604020202020204" pitchFamily="34" charset="0"/>
              <a:buNone/>
              <a:defRPr/>
            </a:pPr>
            <a:r>
              <a:rPr lang="en-US" altLang="zh-CN" sz="2400" b="1" dirty="0" smtClean="0">
                <a:latin typeface="+mj-lt"/>
              </a:rPr>
              <a:t>the book/song was written/recorded by</a:t>
            </a:r>
          </a:p>
          <a:p>
            <a:pPr eaLnBrk="1" hangingPunct="1">
              <a:lnSpc>
                <a:spcPct val="130000"/>
              </a:lnSpc>
              <a:buFont typeface="Arial" panose="020B0604020202020204" pitchFamily="34" charset="0"/>
              <a:buNone/>
              <a:defRPr/>
            </a:pPr>
            <a:r>
              <a:rPr lang="en-US" altLang="zh-CN" sz="2400" b="1" dirty="0" smtClean="0">
                <a:latin typeface="+mj-lt"/>
              </a:rPr>
              <a:t>enjoyed success in       </a:t>
            </a:r>
          </a:p>
          <a:p>
            <a:pPr eaLnBrk="1" hangingPunct="1">
              <a:lnSpc>
                <a:spcPct val="130000"/>
              </a:lnSpc>
              <a:buFont typeface="Arial" panose="020B0604020202020204" pitchFamily="34" charset="0"/>
              <a:buNone/>
              <a:defRPr/>
            </a:pPr>
            <a:r>
              <a:rPr lang="en-US" altLang="zh-CN" sz="2400" b="1" dirty="0" smtClean="0">
                <a:latin typeface="+mj-lt"/>
              </a:rPr>
              <a:t>successful song/CD/book</a:t>
            </a:r>
          </a:p>
          <a:p>
            <a:pPr eaLnBrk="1" hangingPunct="1">
              <a:lnSpc>
                <a:spcPct val="130000"/>
              </a:lnSpc>
              <a:buFont typeface="Arial" panose="020B0604020202020204" pitchFamily="34" charset="0"/>
              <a:buNone/>
              <a:defRPr/>
            </a:pPr>
            <a:r>
              <a:rPr lang="en-US" altLang="zh-CN" sz="2400" b="1" dirty="0" smtClean="0">
                <a:latin typeface="+mj-lt"/>
              </a:rPr>
              <a:t>I listen to this song/read this book when …</a:t>
            </a:r>
          </a:p>
          <a:p>
            <a:pPr eaLnBrk="1" hangingPunct="1">
              <a:lnSpc>
                <a:spcPct val="130000"/>
              </a:lnSpc>
              <a:buFont typeface="Arial" panose="020B0604020202020204" pitchFamily="34" charset="0"/>
              <a:buNone/>
              <a:defRPr/>
            </a:pPr>
            <a:r>
              <a:rPr lang="en-US" altLang="zh-CN" sz="2400" b="1" dirty="0" smtClean="0">
                <a:latin typeface="+mj-lt"/>
              </a:rPr>
              <a:t>The song/book makes me feel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74416" y="253963"/>
            <a:ext cx="7858125" cy="4363502"/>
          </a:xfrm>
          <a:prstGeom prst="rect">
            <a:avLst/>
          </a:prstGeom>
        </p:spPr>
        <p:txBody>
          <a:bodyPr>
            <a:spAutoFit/>
          </a:bodyPr>
          <a:lstStyle/>
          <a:p>
            <a:pPr>
              <a:lnSpc>
                <a:spcPct val="130000"/>
              </a:lnSpc>
              <a:buFont typeface="Arial" panose="020B0604020202020204" pitchFamily="34" charset="0"/>
              <a:buNone/>
              <a:defRPr/>
            </a:pPr>
            <a:r>
              <a:rPr lang="en-US" altLang="zh-CN" sz="2400" b="1" dirty="0">
                <a:latin typeface="+mj-lt"/>
              </a:rPr>
              <a:t>  Zhao Wei is my favorite actress. She is also one of the most popular actresses in China. She has big eyes and looks very pretty. Zhao Wei was born in Wuhu, Anhui on March 12, 1976. She got special acting training in Princess </a:t>
            </a:r>
            <a:r>
              <a:rPr lang="en-US" altLang="zh-CN" sz="2400" b="1" dirty="0" err="1">
                <a:latin typeface="+mj-lt"/>
              </a:rPr>
              <a:t>Huan</a:t>
            </a:r>
            <a:r>
              <a:rPr lang="en-US" altLang="zh-CN" sz="2400" b="1" dirty="0">
                <a:latin typeface="+mj-lt"/>
              </a:rPr>
              <a:t> Zhu. Later she acted an ancient soldier in The Painted and her acting skills improved very much. In 2013, she made a hit — made a movie called So Yong. A lot of people like this movie and go to the cinema to watch it.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rrowheads="1"/>
          </p:cNvSpPr>
          <p:nvPr/>
        </p:nvSpPr>
        <p:spPr bwMode="auto">
          <a:xfrm>
            <a:off x="200025" y="133350"/>
            <a:ext cx="2436813" cy="788988"/>
          </a:xfrm>
          <a:prstGeom prst="ellipse">
            <a:avLst/>
          </a:prstGeom>
        </p:spPr>
        <p:style>
          <a:lnRef idx="1">
            <a:schemeClr val="accent5"/>
          </a:lnRef>
          <a:fillRef idx="3">
            <a:schemeClr val="accent5"/>
          </a:fillRef>
          <a:effectRef idx="2">
            <a:schemeClr val="accent5"/>
          </a:effectRef>
          <a:fontRef idx="minor">
            <a:schemeClr val="lt1"/>
          </a:fontRef>
        </p:style>
        <p:txBody>
          <a:bodyPr wrap="none" anchor="ctr"/>
          <a:lstStyle/>
          <a:p>
            <a:pPr algn="ctr">
              <a:buFont typeface="Arial" panose="020B0604020202020204" pitchFamily="34" charset="0"/>
              <a:buNone/>
              <a:defRPr/>
            </a:pPr>
            <a:r>
              <a:rPr lang="en-US" altLang="zh-CN" sz="3600" b="1" dirty="0">
                <a:latin typeface="Times New Roman" panose="02020603050405020304" pitchFamily="18" charset="0"/>
              </a:rPr>
              <a:t>Self Check</a:t>
            </a:r>
          </a:p>
        </p:txBody>
      </p:sp>
      <p:sp>
        <p:nvSpPr>
          <p:cNvPr id="3" name="TextBox 2"/>
          <p:cNvSpPr txBox="1"/>
          <p:nvPr/>
        </p:nvSpPr>
        <p:spPr>
          <a:xfrm>
            <a:off x="642937" y="919163"/>
            <a:ext cx="8141833" cy="523220"/>
          </a:xfrm>
          <a:prstGeom prst="rect">
            <a:avLst/>
          </a:prstGeom>
          <a:noFill/>
        </p:spPr>
        <p:txBody>
          <a:bodyPr wrap="square">
            <a:spAutoFit/>
          </a:bodyPr>
          <a:lstStyle/>
          <a:p>
            <a:pPr>
              <a:buFont typeface="Arial" panose="020B0604020202020204" pitchFamily="34" charset="0"/>
              <a:buNone/>
              <a:defRPr/>
            </a:pPr>
            <a:r>
              <a:rPr lang="en-US" altLang="zh-CN" sz="2800" b="1" dirty="0">
                <a:solidFill>
                  <a:srgbClr val="00B0F0"/>
                </a:solidFill>
                <a:latin typeface="+mj-lt"/>
              </a:rPr>
              <a:t>1. </a:t>
            </a:r>
            <a:r>
              <a:rPr lang="en-US" altLang="zh-CN" sz="2400" b="1" dirty="0">
                <a:latin typeface="+mj-lt"/>
              </a:rPr>
              <a:t>Fill in the blanks with the correct words in the box.</a:t>
            </a:r>
            <a:endParaRPr lang="zh-CN" altLang="en-US" sz="2400" b="1" dirty="0">
              <a:latin typeface="+mj-lt"/>
            </a:endParaRPr>
          </a:p>
        </p:txBody>
      </p:sp>
      <p:sp>
        <p:nvSpPr>
          <p:cNvPr id="4" name="矩形 3"/>
          <p:cNvSpPr/>
          <p:nvPr/>
        </p:nvSpPr>
        <p:spPr>
          <a:xfrm>
            <a:off x="806450" y="2190750"/>
            <a:ext cx="7500938" cy="2330450"/>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5" name="TextBox 4"/>
          <p:cNvSpPr txBox="1"/>
          <p:nvPr/>
        </p:nvSpPr>
        <p:spPr>
          <a:xfrm>
            <a:off x="839788" y="2206625"/>
            <a:ext cx="7467600" cy="2442976"/>
          </a:xfrm>
          <a:prstGeom prst="rect">
            <a:avLst/>
          </a:prstGeom>
          <a:noFill/>
        </p:spPr>
        <p:txBody>
          <a:bodyPr wrap="square">
            <a:spAutoFit/>
          </a:bodyPr>
          <a:lstStyle/>
          <a:p>
            <a:pPr>
              <a:lnSpc>
                <a:spcPct val="130000"/>
              </a:lnSpc>
              <a:buFont typeface="Arial" panose="020B0604020202020204" pitchFamily="34" charset="0"/>
              <a:buNone/>
              <a:defRPr/>
            </a:pPr>
            <a:r>
              <a:rPr lang="en-US" altLang="zh-CN" sz="2400" b="1" dirty="0">
                <a:latin typeface="+mj-lt"/>
              </a:rPr>
              <a:t>1. What do you think ________ this dress? Do you </a:t>
            </a:r>
          </a:p>
          <a:p>
            <a:pPr>
              <a:lnSpc>
                <a:spcPct val="130000"/>
              </a:lnSpc>
              <a:buFont typeface="Arial" panose="020B0604020202020204" pitchFamily="34" charset="0"/>
              <a:buNone/>
              <a:defRPr/>
            </a:pPr>
            <a:r>
              <a:rPr lang="en-US" altLang="zh-CN" sz="2400" b="1" dirty="0">
                <a:latin typeface="+mj-lt"/>
              </a:rPr>
              <a:t>    think it looks good on me?</a:t>
            </a:r>
          </a:p>
          <a:p>
            <a:pPr>
              <a:lnSpc>
                <a:spcPct val="130000"/>
              </a:lnSpc>
              <a:buFont typeface="Arial" panose="020B0604020202020204" pitchFamily="34" charset="0"/>
              <a:buNone/>
              <a:defRPr/>
            </a:pPr>
            <a:r>
              <a:rPr lang="en-US" altLang="zh-CN" sz="2400" b="1" dirty="0">
                <a:latin typeface="+mj-lt"/>
              </a:rPr>
              <a:t>2. The little boy was so hungry that he didn’t put  </a:t>
            </a:r>
          </a:p>
          <a:p>
            <a:pPr>
              <a:lnSpc>
                <a:spcPct val="130000"/>
              </a:lnSpc>
              <a:buFont typeface="Arial" panose="020B0604020202020204" pitchFamily="34" charset="0"/>
              <a:buNone/>
              <a:defRPr/>
            </a:pPr>
            <a:r>
              <a:rPr lang="en-US" altLang="zh-CN" sz="2400" b="1" dirty="0">
                <a:latin typeface="+mj-lt"/>
              </a:rPr>
              <a:t>    his spoon ________ at all. He just kept on eating.</a:t>
            </a:r>
          </a:p>
        </p:txBody>
      </p:sp>
      <p:sp>
        <p:nvSpPr>
          <p:cNvPr id="7" name="TextBox 6"/>
          <p:cNvSpPr txBox="1"/>
          <p:nvPr/>
        </p:nvSpPr>
        <p:spPr>
          <a:xfrm>
            <a:off x="2281237" y="1411288"/>
            <a:ext cx="4720453" cy="612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nSpc>
                <a:spcPct val="130000"/>
              </a:lnSpc>
              <a:buFont typeface="Arial" panose="020B0604020202020204" pitchFamily="34" charset="0"/>
              <a:buNone/>
              <a:defRPr/>
            </a:pPr>
            <a:r>
              <a:rPr lang="en-US" altLang="zh-CN" sz="2600" b="1" dirty="0">
                <a:latin typeface="+mj-lt"/>
              </a:rPr>
              <a:t>down    of   about   back   up </a:t>
            </a:r>
          </a:p>
        </p:txBody>
      </p:sp>
      <p:sp>
        <p:nvSpPr>
          <p:cNvPr id="8" name="TextBox 7"/>
          <p:cNvSpPr txBox="1"/>
          <p:nvPr/>
        </p:nvSpPr>
        <p:spPr>
          <a:xfrm>
            <a:off x="4405313" y="2265363"/>
            <a:ext cx="574675" cy="492125"/>
          </a:xfrm>
          <a:prstGeom prst="rect">
            <a:avLst/>
          </a:prstGeom>
          <a:noFill/>
        </p:spPr>
        <p:txBody>
          <a:bodyPr>
            <a:spAutoFit/>
          </a:bodyPr>
          <a:lstStyle/>
          <a:p>
            <a:pPr>
              <a:buFont typeface="Arial" panose="020B0604020202020204" pitchFamily="34" charset="0"/>
              <a:buNone/>
              <a:defRPr/>
            </a:pPr>
            <a:r>
              <a:rPr lang="en-US" altLang="zh-CN" sz="2600" b="1" dirty="0">
                <a:solidFill>
                  <a:srgbClr val="FF0000"/>
                </a:solidFill>
                <a:latin typeface="+mj-lt"/>
              </a:rPr>
              <a:t>of</a:t>
            </a:r>
            <a:endParaRPr lang="zh-CN" altLang="en-US" sz="2600" b="1" dirty="0">
              <a:solidFill>
                <a:srgbClr val="FF0000"/>
              </a:solidFill>
              <a:latin typeface="+mj-lt"/>
            </a:endParaRPr>
          </a:p>
        </p:txBody>
      </p:sp>
      <p:sp>
        <p:nvSpPr>
          <p:cNvPr id="9" name="TextBox 8"/>
          <p:cNvSpPr txBox="1"/>
          <p:nvPr/>
        </p:nvSpPr>
        <p:spPr>
          <a:xfrm>
            <a:off x="2816225" y="3790950"/>
            <a:ext cx="1073150" cy="492125"/>
          </a:xfrm>
          <a:prstGeom prst="rect">
            <a:avLst/>
          </a:prstGeom>
          <a:noFill/>
        </p:spPr>
        <p:txBody>
          <a:bodyPr>
            <a:spAutoFit/>
          </a:bodyPr>
          <a:lstStyle/>
          <a:p>
            <a:pPr>
              <a:buFont typeface="Arial" panose="020B0604020202020204" pitchFamily="34" charset="0"/>
              <a:buNone/>
              <a:defRPr/>
            </a:pPr>
            <a:r>
              <a:rPr lang="en-US" altLang="zh-CN" sz="2600" b="1" dirty="0">
                <a:solidFill>
                  <a:srgbClr val="FF0000"/>
                </a:solidFill>
                <a:latin typeface="+mj-lt"/>
              </a:rPr>
              <a:t>down</a:t>
            </a:r>
            <a:endParaRPr lang="zh-CN" altLang="en-US" sz="2600" b="1"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组合 5"/>
          <p:cNvGrpSpPr/>
          <p:nvPr/>
        </p:nvGrpSpPr>
        <p:grpSpPr bwMode="auto">
          <a:xfrm>
            <a:off x="865188" y="1293813"/>
            <a:ext cx="7500937" cy="3260725"/>
            <a:chOff x="864796" y="844863"/>
            <a:chExt cx="7500667" cy="3261311"/>
          </a:xfrm>
        </p:grpSpPr>
        <p:sp>
          <p:nvSpPr>
            <p:cNvPr id="13321" name="矩形 2"/>
            <p:cNvSpPr>
              <a:spLocks noChangeArrowheads="1"/>
            </p:cNvSpPr>
            <p:nvPr/>
          </p:nvSpPr>
          <p:spPr bwMode="auto">
            <a:xfrm>
              <a:off x="957529" y="865128"/>
              <a:ext cx="7297947" cy="321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a:solidFill>
                    <a:srgbClr val="000000"/>
                  </a:solidFill>
                  <a:latin typeface="Times New Roman" panose="02020603050405020304" pitchFamily="18" charset="0"/>
                </a:rPr>
                <a:t>3. She grew _________ in a small town, although </a:t>
              </a:r>
            </a:p>
            <a:p>
              <a:pPr>
                <a:lnSpc>
                  <a:spcPct val="130000"/>
                </a:lnSpc>
              </a:pPr>
              <a:r>
                <a:rPr lang="en-US" altLang="zh-CN" sz="2600" b="1">
                  <a:solidFill>
                    <a:srgbClr val="000000"/>
                  </a:solidFill>
                  <a:latin typeface="Times New Roman" panose="02020603050405020304" pitchFamily="18" charset="0"/>
                </a:rPr>
                <a:t>    she lives in a big city now. </a:t>
              </a:r>
            </a:p>
            <a:p>
              <a:pPr>
                <a:lnSpc>
                  <a:spcPct val="130000"/>
                </a:lnSpc>
              </a:pPr>
              <a:r>
                <a:rPr lang="en-US" altLang="zh-CN" sz="2600" b="1">
                  <a:solidFill>
                    <a:srgbClr val="000000"/>
                  </a:solidFill>
                  <a:latin typeface="Times New Roman" panose="02020603050405020304" pitchFamily="18" charset="0"/>
                </a:rPr>
                <a:t>4. For homework, our teacher told us to write </a:t>
              </a:r>
            </a:p>
            <a:p>
              <a:pPr>
                <a:lnSpc>
                  <a:spcPct val="130000"/>
                </a:lnSpc>
              </a:pPr>
              <a:r>
                <a:rPr lang="en-US" altLang="zh-CN" sz="2600" b="1">
                  <a:solidFill>
                    <a:srgbClr val="000000"/>
                  </a:solidFill>
                  <a:latin typeface="Times New Roman" panose="02020603050405020304" pitchFamily="18" charset="0"/>
                </a:rPr>
                <a:t>    __________ our summer vacation.</a:t>
              </a:r>
            </a:p>
            <a:p>
              <a:pPr>
                <a:lnSpc>
                  <a:spcPct val="130000"/>
                </a:lnSpc>
              </a:pPr>
              <a:r>
                <a:rPr lang="en-US" altLang="zh-CN" sz="2600" b="1">
                  <a:solidFill>
                    <a:srgbClr val="000000"/>
                  </a:solidFill>
                  <a:latin typeface="Times New Roman" panose="02020603050405020304" pitchFamily="18" charset="0"/>
                </a:rPr>
                <a:t>5. At the end of the day, the bus brought us _____</a:t>
              </a:r>
            </a:p>
            <a:p>
              <a:pPr>
                <a:lnSpc>
                  <a:spcPct val="130000"/>
                </a:lnSpc>
              </a:pPr>
              <a:r>
                <a:rPr lang="en-US" altLang="zh-CN" sz="2600" b="1">
                  <a:solidFill>
                    <a:srgbClr val="000000"/>
                  </a:solidFill>
                  <a:latin typeface="Times New Roman" panose="02020603050405020304" pitchFamily="18" charset="0"/>
                </a:rPr>
                <a:t>    to our school.</a:t>
              </a:r>
            </a:p>
          </p:txBody>
        </p:sp>
        <p:sp>
          <p:nvSpPr>
            <p:cNvPr id="4" name="矩形 3"/>
            <p:cNvSpPr/>
            <p:nvPr/>
          </p:nvSpPr>
          <p:spPr>
            <a:xfrm>
              <a:off x="864796" y="844863"/>
              <a:ext cx="7500667" cy="3261311"/>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grpSp>
      <p:sp>
        <p:nvSpPr>
          <p:cNvPr id="5" name="TextBox 4"/>
          <p:cNvSpPr txBox="1"/>
          <p:nvPr/>
        </p:nvSpPr>
        <p:spPr>
          <a:xfrm>
            <a:off x="2266950" y="465138"/>
            <a:ext cx="4333875" cy="61277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nSpc>
                <a:spcPct val="130000"/>
              </a:lnSpc>
              <a:buFont typeface="Arial" panose="020B0604020202020204" pitchFamily="34" charset="0"/>
              <a:buNone/>
              <a:defRPr/>
            </a:pPr>
            <a:r>
              <a:rPr lang="en-US" altLang="zh-CN" sz="2600" b="1" dirty="0">
                <a:latin typeface="+mj-lt"/>
              </a:rPr>
              <a:t>down    of   about   back    up </a:t>
            </a:r>
          </a:p>
        </p:txBody>
      </p:sp>
      <p:sp>
        <p:nvSpPr>
          <p:cNvPr id="7" name="TextBox 6"/>
          <p:cNvSpPr txBox="1"/>
          <p:nvPr/>
        </p:nvSpPr>
        <p:spPr>
          <a:xfrm>
            <a:off x="3138488" y="1350963"/>
            <a:ext cx="658812" cy="492125"/>
          </a:xfrm>
          <a:prstGeom prst="rect">
            <a:avLst/>
          </a:prstGeom>
          <a:noFill/>
        </p:spPr>
        <p:txBody>
          <a:bodyPr>
            <a:spAutoFit/>
          </a:bodyPr>
          <a:lstStyle/>
          <a:p>
            <a:pPr>
              <a:buFont typeface="Arial" panose="020B0604020202020204" pitchFamily="34" charset="0"/>
              <a:buNone/>
              <a:defRPr/>
            </a:pPr>
            <a:r>
              <a:rPr lang="en-US" altLang="zh-CN" sz="2600" b="1" dirty="0">
                <a:solidFill>
                  <a:srgbClr val="FF0000"/>
                </a:solidFill>
                <a:latin typeface="+mj-lt"/>
              </a:rPr>
              <a:t>up</a:t>
            </a:r>
            <a:endParaRPr lang="zh-CN" altLang="en-US" sz="2600" b="1" dirty="0">
              <a:solidFill>
                <a:srgbClr val="FF0000"/>
              </a:solidFill>
              <a:latin typeface="+mj-lt"/>
            </a:endParaRPr>
          </a:p>
        </p:txBody>
      </p:sp>
      <p:sp>
        <p:nvSpPr>
          <p:cNvPr id="8" name="TextBox 7"/>
          <p:cNvSpPr txBox="1"/>
          <p:nvPr/>
        </p:nvSpPr>
        <p:spPr>
          <a:xfrm>
            <a:off x="1730375" y="2941638"/>
            <a:ext cx="1038225" cy="492125"/>
          </a:xfrm>
          <a:prstGeom prst="rect">
            <a:avLst/>
          </a:prstGeom>
          <a:noFill/>
        </p:spPr>
        <p:txBody>
          <a:bodyPr>
            <a:spAutoFit/>
          </a:bodyPr>
          <a:lstStyle/>
          <a:p>
            <a:pPr>
              <a:buFont typeface="Arial" panose="020B0604020202020204" pitchFamily="34" charset="0"/>
              <a:buNone/>
              <a:defRPr/>
            </a:pPr>
            <a:r>
              <a:rPr lang="en-US" altLang="zh-CN" sz="2600" b="1" dirty="0">
                <a:solidFill>
                  <a:srgbClr val="FF0000"/>
                </a:solidFill>
                <a:latin typeface="+mj-lt"/>
              </a:rPr>
              <a:t>about</a:t>
            </a:r>
            <a:endParaRPr lang="zh-CN" altLang="en-US" sz="2600" b="1" dirty="0">
              <a:solidFill>
                <a:srgbClr val="FF0000"/>
              </a:solidFill>
              <a:latin typeface="+mj-lt"/>
            </a:endParaRPr>
          </a:p>
        </p:txBody>
      </p:sp>
      <p:sp>
        <p:nvSpPr>
          <p:cNvPr id="9" name="TextBox 8"/>
          <p:cNvSpPr txBox="1"/>
          <p:nvPr/>
        </p:nvSpPr>
        <p:spPr>
          <a:xfrm>
            <a:off x="7118350" y="3451225"/>
            <a:ext cx="1039813" cy="492125"/>
          </a:xfrm>
          <a:prstGeom prst="rect">
            <a:avLst/>
          </a:prstGeom>
          <a:noFill/>
        </p:spPr>
        <p:txBody>
          <a:bodyPr>
            <a:spAutoFit/>
          </a:bodyPr>
          <a:lstStyle/>
          <a:p>
            <a:pPr>
              <a:buFont typeface="Arial" panose="020B0604020202020204" pitchFamily="34" charset="0"/>
              <a:buNone/>
              <a:defRPr/>
            </a:pPr>
            <a:r>
              <a:rPr lang="en-US" altLang="zh-CN" sz="2600" b="1" dirty="0">
                <a:solidFill>
                  <a:srgbClr val="FF0000"/>
                </a:solidFill>
                <a:latin typeface="+mj-lt"/>
              </a:rPr>
              <a:t>back</a:t>
            </a:r>
            <a:endParaRPr lang="zh-CN" altLang="en-US" sz="2600" b="1" dirty="0">
              <a:solidFill>
                <a:srgbClr val="FF0000"/>
              </a:solidFill>
              <a:latin typeface="+mj-lt"/>
            </a:endParaRPr>
          </a:p>
        </p:txBody>
      </p:sp>
      <p:cxnSp>
        <p:nvCxnSpPr>
          <p:cNvPr id="3" name="直接连接符 2"/>
          <p:cNvCxnSpPr/>
          <p:nvPr/>
        </p:nvCxnSpPr>
        <p:spPr>
          <a:xfrm>
            <a:off x="1328738" y="3943350"/>
            <a:ext cx="1871662"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a:off x="3295650" y="3943350"/>
            <a:ext cx="2640013" cy="80962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buFont typeface="Arial" panose="020B0604020202020204" pitchFamily="34" charset="0"/>
              <a:buNone/>
              <a:defRPr/>
            </a:pPr>
            <a:r>
              <a:rPr lang="zh-CN" altLang="en-US" sz="2400" b="1" dirty="0">
                <a:latin typeface="+mj-ea"/>
                <a:ea typeface="+mj-ea"/>
              </a:rPr>
              <a:t>在</a:t>
            </a:r>
            <a:r>
              <a:rPr lang="en-US" altLang="zh-CN" sz="2400" b="1" dirty="0">
                <a:latin typeface="+mj-ea"/>
                <a:ea typeface="+mj-ea"/>
              </a:rPr>
              <a:t>……</a:t>
            </a:r>
            <a:r>
              <a:rPr lang="zh-CN" altLang="en-US" sz="2400" b="1" dirty="0">
                <a:latin typeface="+mj-ea"/>
                <a:ea typeface="+mj-ea"/>
              </a:rPr>
              <a:t>结尾</a:t>
            </a:r>
            <a:r>
              <a:rPr lang="en-US" altLang="zh-CN" sz="2400" b="1" dirty="0">
                <a:latin typeface="+mj-ea"/>
                <a:ea typeface="+mj-ea"/>
              </a:rPr>
              <a:t>/</a:t>
            </a:r>
            <a:r>
              <a:rPr lang="zh-CN" altLang="en-US" sz="2400" b="1" dirty="0">
                <a:latin typeface="+mj-ea"/>
                <a:ea typeface="+mj-ea"/>
              </a:rPr>
              <a:t>末尾，</a:t>
            </a:r>
            <a:endParaRPr lang="en-US" altLang="zh-CN" sz="2400" b="1" dirty="0">
              <a:latin typeface="+mj-ea"/>
              <a:ea typeface="+mj-ea"/>
            </a:endParaRPr>
          </a:p>
          <a:p>
            <a:pPr algn="ctr">
              <a:buFont typeface="Arial" panose="020B0604020202020204" pitchFamily="34" charset="0"/>
              <a:buNone/>
              <a:defRPr/>
            </a:pPr>
            <a:r>
              <a:rPr lang="zh-CN" altLang="en-US" sz="2400" b="1" dirty="0">
                <a:latin typeface="+mj-ea"/>
                <a:ea typeface="+mj-ea"/>
              </a:rPr>
              <a:t>在</a:t>
            </a:r>
            <a:r>
              <a:rPr lang="en-US" altLang="zh-CN" sz="2400" b="1" dirty="0">
                <a:latin typeface="+mj-ea"/>
                <a:ea typeface="+mj-ea"/>
              </a:rPr>
              <a:t>……</a:t>
            </a:r>
            <a:r>
              <a:rPr lang="zh-CN" altLang="en-US" sz="2400" b="1" dirty="0">
                <a:latin typeface="+mj-ea"/>
                <a:ea typeface="+mj-ea"/>
              </a:rPr>
              <a:t>尽头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一级栏目"/>
          <p:cNvPicPr>
            <a:picLocks noChangeAspect="1" noChangeArrowheads="1"/>
          </p:cNvPicPr>
          <p:nvPr/>
        </p:nvPicPr>
        <p:blipFill>
          <a:blip r:embed="rId2" cstate="email"/>
          <a:srcRect/>
          <a:stretch>
            <a:fillRect/>
          </a:stretch>
        </p:blipFill>
        <p:spPr bwMode="auto">
          <a:xfrm>
            <a:off x="311150" y="201613"/>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387"/>
          <p:cNvSpPr>
            <a:spLocks noChangeArrowheads="1"/>
          </p:cNvSpPr>
          <p:nvPr/>
        </p:nvSpPr>
        <p:spPr bwMode="auto">
          <a:xfrm>
            <a:off x="1022350" y="404813"/>
            <a:ext cx="3182938"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14340" name="矩形 2"/>
          <p:cNvSpPr>
            <a:spLocks noChangeArrowheads="1"/>
          </p:cNvSpPr>
          <p:nvPr/>
        </p:nvSpPr>
        <p:spPr bwMode="auto">
          <a:xfrm>
            <a:off x="728663" y="1096963"/>
            <a:ext cx="7466012"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dirty="0">
                <a:solidFill>
                  <a:srgbClr val="000000"/>
                </a:solidFill>
                <a:latin typeface="Times New Roman" panose="02020603050405020304" pitchFamily="18" charset="0"/>
              </a:rPr>
              <a:t>1. What do you think of this dress? Do you think it </a:t>
            </a:r>
          </a:p>
          <a:p>
            <a:pPr>
              <a:lnSpc>
                <a:spcPct val="130000"/>
              </a:lnSpc>
            </a:pPr>
            <a:r>
              <a:rPr lang="en-US" altLang="zh-CN" sz="2600" b="1" dirty="0">
                <a:solidFill>
                  <a:srgbClr val="000000"/>
                </a:solidFill>
                <a:latin typeface="Times New Roman" panose="02020603050405020304" pitchFamily="18" charset="0"/>
              </a:rPr>
              <a:t>    looks good on me?</a:t>
            </a:r>
          </a:p>
        </p:txBody>
      </p:sp>
      <p:sp>
        <p:nvSpPr>
          <p:cNvPr id="6" name="Text Box 13"/>
          <p:cNvSpPr txBox="1">
            <a:spLocks noChangeArrowheads="1"/>
          </p:cNvSpPr>
          <p:nvPr/>
        </p:nvSpPr>
        <p:spPr bwMode="auto">
          <a:xfrm>
            <a:off x="1012825" y="2409825"/>
            <a:ext cx="7181850"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defRPr/>
            </a:pPr>
            <a:r>
              <a:rPr lang="en-US" altLang="zh-CN" sz="2600" b="1" dirty="0" smtClean="0">
                <a:latin typeface="Times New Roman" panose="02020603050405020304" pitchFamily="18" charset="0"/>
              </a:rPr>
              <a:t>What do you think of …</a:t>
            </a:r>
            <a:r>
              <a:rPr lang="en-US" altLang="zh-CN" sz="2600" b="1" dirty="0" smtClean="0"/>
              <a:t>      </a:t>
            </a:r>
            <a:r>
              <a:rPr lang="zh-CN" altLang="en-US" sz="2600" b="1" dirty="0" smtClean="0">
                <a:latin typeface="+mj-ea"/>
                <a:ea typeface="+mj-ea"/>
              </a:rPr>
              <a:t>你认为</a:t>
            </a:r>
            <a:r>
              <a:rPr lang="en-US" altLang="zh-CN" sz="2600" b="1" dirty="0" smtClean="0">
                <a:latin typeface="+mj-ea"/>
                <a:ea typeface="+mj-ea"/>
              </a:rPr>
              <a:t>……</a:t>
            </a:r>
            <a:r>
              <a:rPr lang="zh-CN" altLang="en-US" sz="2600" b="1" dirty="0" smtClean="0">
                <a:latin typeface="+mj-ea"/>
                <a:ea typeface="+mj-ea"/>
              </a:rPr>
              <a:t>怎么样？</a:t>
            </a:r>
            <a:endParaRPr lang="en-US" altLang="zh-CN" sz="2600" b="1" dirty="0" smtClean="0">
              <a:latin typeface="+mj-ea"/>
              <a:ea typeface="+mj-ea"/>
            </a:endParaRPr>
          </a:p>
          <a:p>
            <a:pPr eaLnBrk="1" hangingPunct="1">
              <a:spcBef>
                <a:spcPct val="50000"/>
              </a:spcBef>
              <a:buFont typeface="Arial" panose="020B0604020202020204" pitchFamily="34" charset="0"/>
              <a:buNone/>
              <a:defRPr/>
            </a:pPr>
            <a:r>
              <a:rPr lang="zh-CN" altLang="en-US" sz="2600" b="1" dirty="0" smtClean="0">
                <a:latin typeface="+mj-ea"/>
                <a:ea typeface="+mj-ea"/>
              </a:rPr>
              <a:t>互换句型：</a:t>
            </a:r>
            <a:r>
              <a:rPr lang="en-US" altLang="zh-CN" sz="2600" b="1" dirty="0" smtClean="0">
                <a:latin typeface="+mj-lt"/>
                <a:ea typeface="+mj-ea"/>
              </a:rPr>
              <a:t>How do you like …</a:t>
            </a:r>
          </a:p>
          <a:p>
            <a:pPr eaLnBrk="1" hangingPunct="1">
              <a:spcBef>
                <a:spcPct val="50000"/>
              </a:spcBef>
              <a:buFont typeface="Arial" panose="020B0604020202020204" pitchFamily="34" charset="0"/>
              <a:buNone/>
              <a:defRPr/>
            </a:pPr>
            <a:r>
              <a:rPr lang="en-US" altLang="zh-CN" sz="2600" b="1" dirty="0" smtClean="0">
                <a:latin typeface="+mj-lt"/>
                <a:ea typeface="+mj-ea"/>
              </a:rPr>
              <a:t>                    How do you feel like …</a:t>
            </a:r>
            <a:endParaRPr lang="zh-CN" altLang="en-US" sz="2600" b="1" dirty="0" smtClean="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1"/>
          <p:cNvSpPr>
            <a:spLocks noChangeArrowheads="1"/>
          </p:cNvSpPr>
          <p:nvPr/>
        </p:nvSpPr>
        <p:spPr bwMode="auto">
          <a:xfrm>
            <a:off x="703263" y="752475"/>
            <a:ext cx="7466012"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a:solidFill>
                  <a:srgbClr val="000000"/>
                </a:solidFill>
                <a:latin typeface="Times New Roman" panose="02020603050405020304" pitchFamily="18" charset="0"/>
              </a:rPr>
              <a:t>2.The little boy was so hungry that he didn’t put his </a:t>
            </a:r>
          </a:p>
          <a:p>
            <a:pPr>
              <a:lnSpc>
                <a:spcPct val="130000"/>
              </a:lnSpc>
            </a:pPr>
            <a:r>
              <a:rPr lang="en-US" altLang="zh-CN" sz="2600" b="1">
                <a:solidFill>
                  <a:srgbClr val="000000"/>
                </a:solidFill>
                <a:latin typeface="Times New Roman" panose="02020603050405020304" pitchFamily="18" charset="0"/>
              </a:rPr>
              <a:t>   spoon down at all. He just kept on eating.</a:t>
            </a:r>
          </a:p>
        </p:txBody>
      </p:sp>
      <p:sp>
        <p:nvSpPr>
          <p:cNvPr id="3" name="Text Box 13"/>
          <p:cNvSpPr txBox="1">
            <a:spLocks noChangeArrowheads="1"/>
          </p:cNvSpPr>
          <p:nvPr/>
        </p:nvSpPr>
        <p:spPr bwMode="auto">
          <a:xfrm>
            <a:off x="703263" y="2055813"/>
            <a:ext cx="8186737"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80000"/>
              </a:lnSpc>
              <a:spcBef>
                <a:spcPct val="50000"/>
              </a:spcBef>
              <a:buFont typeface="Arial" panose="020B0604020202020204" pitchFamily="34" charset="0"/>
              <a:buNone/>
              <a:defRPr/>
            </a:pPr>
            <a:r>
              <a:rPr lang="en-US" altLang="zh-CN" sz="2600" b="1" dirty="0" smtClean="0">
                <a:latin typeface="Times New Roman" panose="02020603050405020304" pitchFamily="18" charset="0"/>
                <a:ea typeface="黑体" panose="02010609060101010101" pitchFamily="49" charset="-122"/>
              </a:rPr>
              <a:t>put  down  </a:t>
            </a:r>
            <a:r>
              <a:rPr lang="zh-CN" altLang="en-US" sz="2600" b="1" dirty="0" smtClean="0">
                <a:latin typeface="Times New Roman" panose="02020603050405020304" pitchFamily="18" charset="0"/>
                <a:ea typeface="黑体" panose="02010609060101010101" pitchFamily="49" charset="-122"/>
              </a:rPr>
              <a:t>放下；写下；降落      </a:t>
            </a:r>
            <a:r>
              <a:rPr lang="en-US" altLang="zh-CN" sz="2600" b="1" dirty="0" smtClean="0">
                <a:latin typeface="Times New Roman" panose="02020603050405020304" pitchFamily="18" charset="0"/>
                <a:ea typeface="黑体" panose="02010609060101010101" pitchFamily="49" charset="-122"/>
              </a:rPr>
              <a:t>put on            </a:t>
            </a:r>
            <a:r>
              <a:rPr lang="zh-CN" altLang="en-US" sz="2600" b="1" dirty="0" smtClean="0">
                <a:latin typeface="Times New Roman" panose="02020603050405020304" pitchFamily="18" charset="0"/>
                <a:ea typeface="黑体" panose="02010609060101010101" pitchFamily="49" charset="-122"/>
              </a:rPr>
              <a:t>穿上</a:t>
            </a:r>
          </a:p>
          <a:p>
            <a:pPr eaLnBrk="1" hangingPunct="1">
              <a:lnSpc>
                <a:spcPct val="80000"/>
              </a:lnSpc>
              <a:spcBef>
                <a:spcPct val="50000"/>
              </a:spcBef>
              <a:buFont typeface="Arial" panose="020B0604020202020204" pitchFamily="34" charset="0"/>
              <a:buNone/>
              <a:defRPr/>
            </a:pPr>
            <a:r>
              <a:rPr lang="en-US" altLang="zh-CN" sz="2600" b="1" dirty="0" smtClean="0">
                <a:latin typeface="Times New Roman" panose="02020603050405020304" pitchFamily="18" charset="0"/>
                <a:ea typeface="黑体" panose="02010609060101010101" pitchFamily="49" charset="-122"/>
              </a:rPr>
              <a:t>put out      </a:t>
            </a:r>
            <a:r>
              <a:rPr lang="zh-CN" altLang="en-US" sz="2600" b="1" dirty="0" smtClean="0">
                <a:latin typeface="Times New Roman" panose="02020603050405020304" pitchFamily="18" charset="0"/>
                <a:ea typeface="黑体" panose="02010609060101010101" pitchFamily="49" charset="-122"/>
              </a:rPr>
              <a:t>伸出，熄灭                   </a:t>
            </a:r>
            <a:r>
              <a:rPr lang="en-US" altLang="zh-CN" sz="2600" b="1" dirty="0" smtClean="0">
                <a:latin typeface="Times New Roman" panose="02020603050405020304" pitchFamily="18" charset="0"/>
                <a:ea typeface="黑体" panose="02010609060101010101" pitchFamily="49" charset="-122"/>
              </a:rPr>
              <a:t>put through  </a:t>
            </a:r>
            <a:r>
              <a:rPr lang="zh-CN" altLang="en-US" sz="2600" b="1" dirty="0" smtClean="0">
                <a:latin typeface="Times New Roman" panose="02020603050405020304" pitchFamily="18" charset="0"/>
                <a:ea typeface="黑体" panose="02010609060101010101" pitchFamily="49" charset="-122"/>
              </a:rPr>
              <a:t>完成</a:t>
            </a:r>
          </a:p>
          <a:p>
            <a:pPr eaLnBrk="1" hangingPunct="1">
              <a:lnSpc>
                <a:spcPct val="80000"/>
              </a:lnSpc>
              <a:spcBef>
                <a:spcPct val="50000"/>
              </a:spcBef>
              <a:buFont typeface="Arial" panose="020B0604020202020204" pitchFamily="34" charset="0"/>
              <a:buNone/>
              <a:defRPr/>
            </a:pPr>
            <a:r>
              <a:rPr lang="en-US" altLang="zh-CN" sz="2600" b="1" dirty="0" smtClean="0">
                <a:latin typeface="Times New Roman" panose="02020603050405020304" pitchFamily="18" charset="0"/>
                <a:ea typeface="黑体" panose="02010609060101010101" pitchFamily="49" charset="-122"/>
              </a:rPr>
              <a:t>put down  </a:t>
            </a:r>
            <a:r>
              <a:rPr lang="zh-CN" altLang="en-US" sz="2600" b="1" dirty="0" smtClean="0">
                <a:latin typeface="Times New Roman" panose="02020603050405020304" pitchFamily="18" charset="0"/>
                <a:ea typeface="黑体" panose="02010609060101010101" pitchFamily="49" charset="-122"/>
              </a:rPr>
              <a:t>记下，写下；镇压       </a:t>
            </a:r>
            <a:r>
              <a:rPr lang="en-US" altLang="zh-CN" sz="2600" b="1" dirty="0" smtClean="0">
                <a:latin typeface="Times New Roman" panose="02020603050405020304" pitchFamily="18" charset="0"/>
                <a:ea typeface="黑体" panose="02010609060101010101" pitchFamily="49" charset="-122"/>
              </a:rPr>
              <a:t>put forward  </a:t>
            </a:r>
            <a:r>
              <a:rPr lang="zh-CN" altLang="en-US" sz="2600" b="1" dirty="0" smtClean="0">
                <a:latin typeface="Times New Roman" panose="02020603050405020304" pitchFamily="18" charset="0"/>
                <a:ea typeface="黑体" panose="02010609060101010101" pitchFamily="49" charset="-122"/>
              </a:rPr>
              <a:t>提</a:t>
            </a:r>
            <a:r>
              <a:rPr lang="zh-CN" altLang="en-US" sz="2600" b="1" dirty="0" smtClean="0">
                <a:latin typeface="+mj-ea"/>
                <a:ea typeface="+mj-ea"/>
              </a:rPr>
              <a:t>出</a:t>
            </a:r>
            <a:r>
              <a:rPr lang="en-US" altLang="zh-CN" sz="2600" b="1" dirty="0" smtClean="0">
                <a:latin typeface="+mj-ea"/>
                <a:ea typeface="+mj-ea"/>
              </a:rPr>
              <a:t>……</a:t>
            </a:r>
          </a:p>
          <a:p>
            <a:pPr eaLnBrk="1" hangingPunct="1">
              <a:lnSpc>
                <a:spcPct val="80000"/>
              </a:lnSpc>
              <a:spcBef>
                <a:spcPct val="50000"/>
              </a:spcBef>
              <a:buFont typeface="Arial" panose="020B0604020202020204" pitchFamily="34" charset="0"/>
              <a:buNone/>
              <a:defRPr/>
            </a:pPr>
            <a:r>
              <a:rPr lang="en-US" altLang="zh-CN" sz="2600" b="1" dirty="0" smtClean="0">
                <a:latin typeface="Times New Roman" panose="02020603050405020304" pitchFamily="18" charset="0"/>
                <a:ea typeface="黑体" panose="02010609060101010101" pitchFamily="49" charset="-122"/>
              </a:rPr>
              <a:t>put in        </a:t>
            </a:r>
            <a:r>
              <a:rPr lang="zh-CN" altLang="en-US" sz="2600" b="1" dirty="0" smtClean="0">
                <a:latin typeface="Times New Roman" panose="02020603050405020304" pitchFamily="18" charset="0"/>
                <a:ea typeface="黑体" panose="02010609060101010101" pitchFamily="49" charset="-122"/>
              </a:rPr>
              <a:t>插话；申请；要求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1"/>
          <p:cNvSpPr>
            <a:spLocks noChangeArrowheads="1"/>
          </p:cNvSpPr>
          <p:nvPr/>
        </p:nvSpPr>
        <p:spPr bwMode="auto">
          <a:xfrm>
            <a:off x="703263" y="752475"/>
            <a:ext cx="74660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a:solidFill>
                  <a:srgbClr val="000000"/>
                </a:solidFill>
                <a:latin typeface="Times New Roman" panose="02020603050405020304" pitchFamily="18" charset="0"/>
              </a:rPr>
              <a:t>3.For homework, our teacher told us to write about </a:t>
            </a:r>
          </a:p>
          <a:p>
            <a:pPr>
              <a:lnSpc>
                <a:spcPct val="130000"/>
              </a:lnSpc>
            </a:pPr>
            <a:r>
              <a:rPr lang="en-US" altLang="zh-CN" sz="2600" b="1">
                <a:solidFill>
                  <a:srgbClr val="000000"/>
                </a:solidFill>
                <a:latin typeface="Times New Roman" panose="02020603050405020304" pitchFamily="18" charset="0"/>
              </a:rPr>
              <a:t>   our summer vacation.</a:t>
            </a:r>
          </a:p>
        </p:txBody>
      </p:sp>
      <p:sp>
        <p:nvSpPr>
          <p:cNvPr id="3" name="Text Box 13"/>
          <p:cNvSpPr txBox="1">
            <a:spLocks noChangeArrowheads="1"/>
          </p:cNvSpPr>
          <p:nvPr/>
        </p:nvSpPr>
        <p:spPr bwMode="auto">
          <a:xfrm>
            <a:off x="927100" y="2017713"/>
            <a:ext cx="3971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80000"/>
              </a:lnSpc>
              <a:spcBef>
                <a:spcPct val="50000"/>
              </a:spcBef>
              <a:buFont typeface="Arial" panose="020B0604020202020204" pitchFamily="34" charset="0"/>
              <a:buNone/>
              <a:defRPr/>
            </a:pPr>
            <a:r>
              <a:rPr lang="en-US" altLang="zh-CN" sz="2600" b="1" dirty="0" smtClean="0">
                <a:latin typeface="Times New Roman" panose="02020603050405020304" pitchFamily="18" charset="0"/>
                <a:ea typeface="黑体" panose="02010609060101010101" pitchFamily="49" charset="-122"/>
              </a:rPr>
              <a:t>write   down   </a:t>
            </a:r>
            <a:r>
              <a:rPr lang="zh-CN" altLang="en-US" sz="2600" b="1" dirty="0" smtClean="0">
                <a:latin typeface="Times New Roman" panose="02020603050405020304" pitchFamily="18" charset="0"/>
                <a:ea typeface="黑体" panose="02010609060101010101" pitchFamily="49" charset="-122"/>
              </a:rPr>
              <a:t>记下，写下</a:t>
            </a:r>
            <a:endParaRPr lang="en-US" altLang="zh-CN" sz="2600" b="1" dirty="0" smtClean="0">
              <a:latin typeface="Times New Roman" panose="02020603050405020304" pitchFamily="18" charset="0"/>
              <a:ea typeface="黑体" panose="02010609060101010101" pitchFamily="49" charset="-122"/>
            </a:endParaRPr>
          </a:p>
          <a:p>
            <a:pPr eaLnBrk="1" hangingPunct="1">
              <a:lnSpc>
                <a:spcPct val="80000"/>
              </a:lnSpc>
              <a:spcBef>
                <a:spcPct val="50000"/>
              </a:spcBef>
              <a:buFont typeface="Arial" panose="020B0604020202020204" pitchFamily="34" charset="0"/>
              <a:buNone/>
              <a:defRPr/>
            </a:pPr>
            <a:r>
              <a:rPr lang="en-US" altLang="zh-CN" sz="2600" b="1" dirty="0" smtClean="0">
                <a:latin typeface="Times New Roman" panose="02020603050405020304" pitchFamily="18" charset="0"/>
                <a:ea typeface="黑体" panose="02010609060101010101" pitchFamily="49" charset="-122"/>
              </a:rPr>
              <a:t>write   about   </a:t>
            </a:r>
            <a:r>
              <a:rPr lang="zh-CN" altLang="en-US" sz="2600" b="1" dirty="0" smtClean="0">
                <a:latin typeface="+mj-ea"/>
                <a:ea typeface="+mj-ea"/>
              </a:rPr>
              <a:t>写</a:t>
            </a:r>
            <a:r>
              <a:rPr lang="en-US" altLang="zh-CN" sz="2600" b="1" dirty="0" smtClean="0">
                <a:latin typeface="+mj-ea"/>
                <a:ea typeface="+mj-ea"/>
              </a:rPr>
              <a:t>……</a:t>
            </a:r>
            <a:r>
              <a:rPr lang="zh-CN" altLang="en-US" sz="2600" b="1" dirty="0" smtClean="0">
                <a:latin typeface="+mj-ea"/>
                <a:ea typeface="+mj-ea"/>
              </a:rPr>
              <a:t>的事</a:t>
            </a:r>
          </a:p>
        </p:txBody>
      </p:sp>
      <p:sp>
        <p:nvSpPr>
          <p:cNvPr id="5" name="矩形 4"/>
          <p:cNvSpPr>
            <a:spLocks noChangeArrowheads="1"/>
          </p:cNvSpPr>
          <p:nvPr/>
        </p:nvSpPr>
        <p:spPr bwMode="auto">
          <a:xfrm>
            <a:off x="927100" y="3051175"/>
            <a:ext cx="72453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600" b="1">
                <a:latin typeface="黑体" panose="02010609060101010101" pitchFamily="49" charset="-122"/>
                <a:ea typeface="黑体" panose="02010609060101010101" pitchFamily="49" charset="-122"/>
              </a:rPr>
              <a:t>老师让我们描写我们的暑假生活作为家庭作业。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5475" y="454025"/>
            <a:ext cx="7777163" cy="1014413"/>
          </a:xfrm>
          <a:prstGeom prst="rect">
            <a:avLst/>
          </a:prstGeom>
          <a:noFill/>
        </p:spPr>
        <p:txBody>
          <a:bodyPr>
            <a:spAutoFit/>
          </a:bodyPr>
          <a:lstStyle/>
          <a:p>
            <a:pPr>
              <a:spcBef>
                <a:spcPts val="0"/>
              </a:spcBef>
              <a:buFont typeface="Arial" panose="020B0604020202020204" pitchFamily="34" charset="0"/>
              <a:buNone/>
              <a:defRPr/>
            </a:pPr>
            <a:r>
              <a:rPr lang="en-US" altLang="zh-CN" sz="3200" b="1" dirty="0">
                <a:solidFill>
                  <a:srgbClr val="00B0F0"/>
                </a:solidFill>
                <a:latin typeface="+mj-lt"/>
              </a:rPr>
              <a:t>2</a:t>
            </a:r>
            <a:r>
              <a:rPr lang="en-US" altLang="zh-CN" sz="2600" b="1" dirty="0">
                <a:solidFill>
                  <a:srgbClr val="00B0F0"/>
                </a:solidFill>
                <a:latin typeface="+mj-lt"/>
              </a:rPr>
              <a:t>. </a:t>
            </a:r>
            <a:r>
              <a:rPr lang="en-US" altLang="zh-CN" sz="2800" b="1" dirty="0">
                <a:latin typeface="Times New Roman" panose="02020603050405020304" pitchFamily="18" charset="0"/>
              </a:rPr>
              <a:t>Fill in the blanks with the correct forms of the    </a:t>
            </a:r>
          </a:p>
          <a:p>
            <a:pPr>
              <a:spcBef>
                <a:spcPts val="0"/>
              </a:spcBef>
              <a:buFont typeface="Arial" panose="020B0604020202020204" pitchFamily="34" charset="0"/>
              <a:buNone/>
              <a:defRPr/>
            </a:pPr>
            <a:r>
              <a:rPr lang="en-US" altLang="zh-CN" sz="2800" b="1" dirty="0">
                <a:latin typeface="Times New Roman" panose="02020603050405020304" pitchFamily="18" charset="0"/>
              </a:rPr>
              <a:t>    words in brackets.</a:t>
            </a:r>
          </a:p>
        </p:txBody>
      </p:sp>
      <p:grpSp>
        <p:nvGrpSpPr>
          <p:cNvPr id="17411" name="组合 4"/>
          <p:cNvGrpSpPr/>
          <p:nvPr/>
        </p:nvGrpSpPr>
        <p:grpSpPr bwMode="auto">
          <a:xfrm>
            <a:off x="746124" y="1636713"/>
            <a:ext cx="8064153" cy="2693045"/>
            <a:chOff x="651177" y="1646979"/>
            <a:chExt cx="8063828" cy="2693690"/>
          </a:xfrm>
        </p:grpSpPr>
        <p:sp>
          <p:nvSpPr>
            <p:cNvPr id="3" name="TextBox 2"/>
            <p:cNvSpPr txBox="1"/>
            <p:nvPr/>
          </p:nvSpPr>
          <p:spPr>
            <a:xfrm>
              <a:off x="651177" y="1646979"/>
              <a:ext cx="8063828" cy="2693690"/>
            </a:xfrm>
            <a:prstGeom prst="rect">
              <a:avLst/>
            </a:prstGeom>
            <a:noFill/>
          </p:spPr>
          <p:txBody>
            <a:bodyPr wrap="square">
              <a:spAutoFit/>
            </a:bodyPr>
            <a:lstStyle/>
            <a:p>
              <a:pPr>
                <a:lnSpc>
                  <a:spcPct val="130000"/>
                </a:lnSpc>
                <a:buFont typeface="Arial" panose="020B0604020202020204" pitchFamily="34" charset="0"/>
                <a:buNone/>
                <a:defRPr/>
              </a:pPr>
              <a:r>
                <a:rPr lang="en-US" altLang="zh-CN" sz="2600" b="1" dirty="0">
                  <a:latin typeface="+mj-lt"/>
                </a:rPr>
                <a:t>1. I ________ (join) the book club last month and I                         </a:t>
              </a:r>
            </a:p>
            <a:p>
              <a:pPr>
                <a:lnSpc>
                  <a:spcPct val="130000"/>
                </a:lnSpc>
                <a:buFont typeface="Arial" panose="020B0604020202020204" pitchFamily="34" charset="0"/>
                <a:buNone/>
                <a:defRPr/>
              </a:pPr>
              <a:r>
                <a:rPr lang="en-US" altLang="zh-CN" sz="2600" b="1" dirty="0">
                  <a:latin typeface="+mj-lt"/>
                </a:rPr>
                <a:t>    _________ (read) five books already.</a:t>
              </a:r>
            </a:p>
            <a:p>
              <a:pPr>
                <a:lnSpc>
                  <a:spcPct val="130000"/>
                </a:lnSpc>
                <a:buFont typeface="Arial" panose="020B0604020202020204" pitchFamily="34" charset="0"/>
                <a:buNone/>
                <a:defRPr/>
              </a:pPr>
              <a:r>
                <a:rPr lang="en-US" altLang="zh-CN" sz="2600" b="1" dirty="0">
                  <a:latin typeface="+mj-lt"/>
                </a:rPr>
                <a:t>2. I only ________ (start) taking French classes last </a:t>
              </a:r>
              <a:r>
                <a:rPr lang="en-US" altLang="zh-CN" sz="2600" b="1" dirty="0" smtClean="0">
                  <a:latin typeface="+mj-lt"/>
                </a:rPr>
                <a:t>week </a:t>
              </a:r>
              <a:r>
                <a:rPr lang="en-US" altLang="zh-CN" sz="2600" b="1" dirty="0">
                  <a:latin typeface="+mj-lt"/>
                </a:rPr>
                <a:t>and I  ______________ (learn) 50 French </a:t>
              </a:r>
            </a:p>
            <a:p>
              <a:pPr>
                <a:lnSpc>
                  <a:spcPct val="130000"/>
                </a:lnSpc>
                <a:buFont typeface="Arial" panose="020B0604020202020204" pitchFamily="34" charset="0"/>
                <a:buNone/>
                <a:defRPr/>
              </a:pPr>
              <a:r>
                <a:rPr lang="en-US" altLang="zh-CN" sz="2600" b="1" dirty="0" smtClean="0">
                  <a:latin typeface="+mj-lt"/>
                </a:rPr>
                <a:t>words </a:t>
              </a:r>
              <a:r>
                <a:rPr lang="en-US" altLang="zh-CN" sz="2600" b="1" dirty="0">
                  <a:latin typeface="+mj-lt"/>
                </a:rPr>
                <a:t>already.</a:t>
              </a:r>
            </a:p>
          </p:txBody>
        </p:sp>
        <p:sp>
          <p:nvSpPr>
            <p:cNvPr id="4" name="矩形 3"/>
            <p:cNvSpPr/>
            <p:nvPr/>
          </p:nvSpPr>
          <p:spPr bwMode="auto">
            <a:xfrm>
              <a:off x="668640" y="1646979"/>
              <a:ext cx="8046365" cy="2675578"/>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grpSp>
      <p:sp>
        <p:nvSpPr>
          <p:cNvPr id="6" name="Rectangle 9"/>
          <p:cNvSpPr>
            <a:spLocks noChangeArrowheads="1"/>
          </p:cNvSpPr>
          <p:nvPr/>
        </p:nvSpPr>
        <p:spPr bwMode="auto">
          <a:xfrm>
            <a:off x="1550988" y="1670050"/>
            <a:ext cx="10890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600" b="1">
                <a:solidFill>
                  <a:srgbClr val="FF0000"/>
                </a:solidFill>
                <a:latin typeface="Times New Roman" panose="02020603050405020304" pitchFamily="18" charset="0"/>
              </a:rPr>
              <a:t>joined</a:t>
            </a:r>
          </a:p>
        </p:txBody>
      </p:sp>
      <p:sp>
        <p:nvSpPr>
          <p:cNvPr id="7" name="Rectangle 10"/>
          <p:cNvSpPr>
            <a:spLocks noChangeArrowheads="1"/>
          </p:cNvSpPr>
          <p:nvPr/>
        </p:nvSpPr>
        <p:spPr bwMode="auto">
          <a:xfrm>
            <a:off x="1104900" y="2246313"/>
            <a:ext cx="17018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600" b="1" dirty="0">
                <a:solidFill>
                  <a:srgbClr val="FF0000"/>
                </a:solidFill>
                <a:latin typeface="Times New Roman" panose="02020603050405020304" pitchFamily="18" charset="0"/>
              </a:rPr>
              <a:t>have read</a:t>
            </a:r>
          </a:p>
        </p:txBody>
      </p:sp>
      <p:sp>
        <p:nvSpPr>
          <p:cNvPr id="8" name="Rectangle 11"/>
          <p:cNvSpPr>
            <a:spLocks noChangeArrowheads="1"/>
          </p:cNvSpPr>
          <p:nvPr/>
        </p:nvSpPr>
        <p:spPr bwMode="auto">
          <a:xfrm>
            <a:off x="2120900" y="2727325"/>
            <a:ext cx="11985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600" b="1">
                <a:solidFill>
                  <a:srgbClr val="FF0000"/>
                </a:solidFill>
                <a:latin typeface="Times New Roman" panose="02020603050405020304" pitchFamily="18" charset="0"/>
              </a:rPr>
              <a:t>started</a:t>
            </a:r>
          </a:p>
        </p:txBody>
      </p:sp>
      <p:sp>
        <p:nvSpPr>
          <p:cNvPr id="9" name="Rectangle 12"/>
          <p:cNvSpPr>
            <a:spLocks noChangeArrowheads="1"/>
          </p:cNvSpPr>
          <p:nvPr/>
        </p:nvSpPr>
        <p:spPr bwMode="auto">
          <a:xfrm>
            <a:off x="3573613" y="3165372"/>
            <a:ext cx="22272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600" b="1" dirty="0">
                <a:solidFill>
                  <a:srgbClr val="FF0000"/>
                </a:solidFill>
                <a:latin typeface="Times New Roman" panose="02020603050405020304" pitchFamily="18" charset="0"/>
              </a:rPr>
              <a:t> have  learned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组合 2"/>
          <p:cNvGrpSpPr/>
          <p:nvPr/>
        </p:nvGrpSpPr>
        <p:grpSpPr bwMode="auto">
          <a:xfrm>
            <a:off x="736598" y="663575"/>
            <a:ext cx="8342087" cy="4285221"/>
            <a:chOff x="651176" y="580014"/>
            <a:chExt cx="8341752" cy="4284739"/>
          </a:xfrm>
        </p:grpSpPr>
        <p:sp>
          <p:nvSpPr>
            <p:cNvPr id="4" name="TextBox 3"/>
            <p:cNvSpPr txBox="1"/>
            <p:nvPr/>
          </p:nvSpPr>
          <p:spPr>
            <a:xfrm>
              <a:off x="651176" y="611760"/>
              <a:ext cx="8341752" cy="4252993"/>
            </a:xfrm>
            <a:prstGeom prst="rect">
              <a:avLst/>
            </a:prstGeom>
            <a:noFill/>
          </p:spPr>
          <p:txBody>
            <a:bodyPr wrap="square">
              <a:spAutoFit/>
            </a:bodyPr>
            <a:lstStyle/>
            <a:p>
              <a:pPr>
                <a:lnSpc>
                  <a:spcPct val="130000"/>
                </a:lnSpc>
                <a:buFont typeface="Arial" panose="020B0604020202020204" pitchFamily="34" charset="0"/>
                <a:buNone/>
                <a:defRPr/>
              </a:pPr>
              <a:r>
                <a:rPr lang="en-US" altLang="zh-CN" sz="2600" b="1" dirty="0">
                  <a:latin typeface="+mj-lt"/>
                </a:rPr>
                <a:t>3.Tony ________ (buy) a pop music CD yesterday </a:t>
              </a:r>
            </a:p>
            <a:p>
              <a:pPr>
                <a:lnSpc>
                  <a:spcPct val="130000"/>
                </a:lnSpc>
                <a:buFont typeface="Arial" panose="020B0604020202020204" pitchFamily="34" charset="0"/>
                <a:buNone/>
                <a:defRPr/>
              </a:pPr>
              <a:r>
                <a:rPr lang="en-US" altLang="zh-CN" sz="2600" b="1" dirty="0">
                  <a:latin typeface="+mj-lt"/>
                </a:rPr>
                <a:t>   but he ______________ (listen) to it yet.</a:t>
              </a:r>
            </a:p>
            <a:p>
              <a:pPr>
                <a:lnSpc>
                  <a:spcPct val="130000"/>
                </a:lnSpc>
                <a:buFont typeface="Arial" panose="020B0604020202020204" pitchFamily="34" charset="0"/>
                <a:buNone/>
                <a:defRPr/>
              </a:pPr>
              <a:r>
                <a:rPr lang="en-US" altLang="zh-CN" sz="2600" b="1" dirty="0">
                  <a:latin typeface="+mj-lt"/>
                </a:rPr>
                <a:t>4.They ____________ (listen)  to many songs by The  </a:t>
              </a:r>
            </a:p>
            <a:p>
              <a:pPr>
                <a:lnSpc>
                  <a:spcPct val="130000"/>
                </a:lnSpc>
                <a:buFont typeface="Arial" panose="020B0604020202020204" pitchFamily="34" charset="0"/>
                <a:buNone/>
                <a:defRPr/>
              </a:pPr>
              <a:r>
                <a:rPr lang="en-US" altLang="zh-CN" sz="2600" b="1" dirty="0">
                  <a:latin typeface="+mj-lt"/>
                </a:rPr>
                <a:t>   Beatles, but they cannot ______(sing) any of them.</a:t>
              </a:r>
            </a:p>
            <a:p>
              <a:pPr>
                <a:lnSpc>
                  <a:spcPct val="130000"/>
                </a:lnSpc>
                <a:buFont typeface="Arial" panose="020B0604020202020204" pitchFamily="34" charset="0"/>
                <a:buNone/>
                <a:defRPr/>
              </a:pPr>
              <a:r>
                <a:rPr lang="en-US" altLang="zh-CN" sz="2600" b="1" dirty="0">
                  <a:latin typeface="+mj-lt"/>
                </a:rPr>
                <a:t>5.She ____ (see) the newspaper on the table this </a:t>
              </a:r>
            </a:p>
            <a:p>
              <a:pPr>
                <a:lnSpc>
                  <a:spcPct val="130000"/>
                </a:lnSpc>
                <a:buFont typeface="Arial" panose="020B0604020202020204" pitchFamily="34" charset="0"/>
                <a:buNone/>
                <a:defRPr/>
              </a:pPr>
              <a:r>
                <a:rPr lang="en-US" altLang="zh-CN" sz="2600" b="1" dirty="0">
                  <a:latin typeface="+mj-lt"/>
                </a:rPr>
                <a:t>   morning, but she __________(have) any </a:t>
              </a:r>
            </a:p>
            <a:p>
              <a:pPr>
                <a:lnSpc>
                  <a:spcPct val="130000"/>
                </a:lnSpc>
                <a:buFont typeface="Arial" panose="020B0604020202020204" pitchFamily="34" charset="0"/>
                <a:buNone/>
                <a:defRPr/>
              </a:pPr>
              <a:r>
                <a:rPr lang="en-US" altLang="zh-CN" sz="2600" b="1" dirty="0">
                  <a:latin typeface="+mj-lt"/>
                </a:rPr>
                <a:t>   time to read it yet. </a:t>
              </a:r>
            </a:p>
          </p:txBody>
        </p:sp>
        <p:sp>
          <p:nvSpPr>
            <p:cNvPr id="5" name="矩形 4"/>
            <p:cNvSpPr/>
            <p:nvPr/>
          </p:nvSpPr>
          <p:spPr bwMode="auto">
            <a:xfrm>
              <a:off x="668639" y="580014"/>
              <a:ext cx="8272039" cy="3742904"/>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grpSp>
      <p:sp>
        <p:nvSpPr>
          <p:cNvPr id="6" name="Rectangle 7"/>
          <p:cNvSpPr>
            <a:spLocks noChangeArrowheads="1"/>
          </p:cNvSpPr>
          <p:nvPr/>
        </p:nvSpPr>
        <p:spPr bwMode="auto">
          <a:xfrm>
            <a:off x="1997075" y="1241425"/>
            <a:ext cx="2652713"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hasn’t   listened</a:t>
            </a:r>
          </a:p>
        </p:txBody>
      </p:sp>
      <p:sp>
        <p:nvSpPr>
          <p:cNvPr id="7" name="Rectangle 8"/>
          <p:cNvSpPr>
            <a:spLocks noChangeArrowheads="1"/>
          </p:cNvSpPr>
          <p:nvPr/>
        </p:nvSpPr>
        <p:spPr bwMode="auto">
          <a:xfrm>
            <a:off x="1951038" y="703263"/>
            <a:ext cx="12065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bought</a:t>
            </a:r>
          </a:p>
        </p:txBody>
      </p:sp>
      <p:sp>
        <p:nvSpPr>
          <p:cNvPr id="8" name="Rectangle 9"/>
          <p:cNvSpPr>
            <a:spLocks noChangeArrowheads="1"/>
          </p:cNvSpPr>
          <p:nvPr/>
        </p:nvSpPr>
        <p:spPr bwMode="auto">
          <a:xfrm>
            <a:off x="1849438" y="1751013"/>
            <a:ext cx="20193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have listened</a:t>
            </a:r>
          </a:p>
        </p:txBody>
      </p:sp>
      <p:sp>
        <p:nvSpPr>
          <p:cNvPr id="9" name="Rectangle 10"/>
          <p:cNvSpPr>
            <a:spLocks noChangeArrowheads="1"/>
          </p:cNvSpPr>
          <p:nvPr/>
        </p:nvSpPr>
        <p:spPr bwMode="auto">
          <a:xfrm>
            <a:off x="5097326" y="2607673"/>
            <a:ext cx="760413"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dirty="0">
                <a:solidFill>
                  <a:srgbClr val="FF0000"/>
                </a:solidFill>
                <a:latin typeface="Times New Roman" panose="02020603050405020304" pitchFamily="18" charset="0"/>
              </a:rPr>
              <a:t>sing</a:t>
            </a:r>
          </a:p>
        </p:txBody>
      </p:sp>
      <p:sp>
        <p:nvSpPr>
          <p:cNvPr id="10" name="Rectangle 11"/>
          <p:cNvSpPr>
            <a:spLocks noChangeArrowheads="1"/>
          </p:cNvSpPr>
          <p:nvPr/>
        </p:nvSpPr>
        <p:spPr bwMode="auto">
          <a:xfrm>
            <a:off x="1849438" y="3135267"/>
            <a:ext cx="8001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dirty="0">
                <a:solidFill>
                  <a:srgbClr val="FF0000"/>
                </a:solidFill>
                <a:latin typeface="Times New Roman" panose="02020603050405020304" pitchFamily="18" charset="0"/>
              </a:rPr>
              <a:t>saw</a:t>
            </a:r>
          </a:p>
        </p:txBody>
      </p:sp>
      <p:sp>
        <p:nvSpPr>
          <p:cNvPr id="11" name="Rectangle 12"/>
          <p:cNvSpPr>
            <a:spLocks noChangeArrowheads="1"/>
          </p:cNvSpPr>
          <p:nvPr/>
        </p:nvSpPr>
        <p:spPr bwMode="auto">
          <a:xfrm>
            <a:off x="3868738" y="3658598"/>
            <a:ext cx="1776412"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dirty="0">
                <a:solidFill>
                  <a:srgbClr val="FF0000"/>
                </a:solidFill>
                <a:latin typeface="Times New Roman" panose="02020603050405020304" pitchFamily="18" charset="0"/>
              </a:rPr>
              <a:t> hasn’t had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863600" y="2070100"/>
          <a:ext cx="7396163" cy="2464074"/>
        </p:xfrm>
        <a:graphic>
          <a:graphicData uri="http://schemas.openxmlformats.org/drawingml/2006/table">
            <a:tbl>
              <a:tblPr/>
              <a:tblGrid>
                <a:gridCol w="1849438">
                  <a:extLst>
                    <a:ext uri="{9D8B030D-6E8A-4147-A177-3AD203B41FA5}">
                      <a16:colId xmlns:a16="http://schemas.microsoft.com/office/drawing/2014/main" val="20000"/>
                    </a:ext>
                  </a:extLst>
                </a:gridCol>
                <a:gridCol w="1570037">
                  <a:extLst>
                    <a:ext uri="{9D8B030D-6E8A-4147-A177-3AD203B41FA5}">
                      <a16:colId xmlns:a16="http://schemas.microsoft.com/office/drawing/2014/main" val="20001"/>
                    </a:ext>
                  </a:extLst>
                </a:gridCol>
                <a:gridCol w="1992313">
                  <a:extLst>
                    <a:ext uri="{9D8B030D-6E8A-4147-A177-3AD203B41FA5}">
                      <a16:colId xmlns:a16="http://schemas.microsoft.com/office/drawing/2014/main" val="20002"/>
                    </a:ext>
                  </a:extLst>
                </a:gridCol>
                <a:gridCol w="1984375">
                  <a:extLst>
                    <a:ext uri="{9D8B030D-6E8A-4147-A177-3AD203B41FA5}">
                      <a16:colId xmlns:a16="http://schemas.microsoft.com/office/drawing/2014/main" val="20003"/>
                    </a:ext>
                  </a:extLst>
                </a:gridCol>
              </a:tblGrid>
              <a:tr h="639763">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rPr>
                        <a:t>You </a:t>
                      </a:r>
                      <a:endParaRPr kumimoji="0" lang="zh-CN" altLang="en-US" sz="1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698" marB="45698"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 </a:t>
                      </a: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(student’s name)</a:t>
                      </a: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(student’s name)</a:t>
                      </a: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0"/>
                  </a:ext>
                </a:extLst>
              </a:tr>
              <a:tr h="9096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Things I have done</a:t>
                      </a:r>
                      <a:endParaRPr kumimoji="0" lang="zh-CN" altLang="en-US" sz="20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science homework,</a:t>
                      </a: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extLst>
                  <a:ext uri="{0D108BD9-81ED-4DB2-BD59-A6C34878D82A}">
                    <a16:rowId xmlns:a16="http://schemas.microsoft.com/office/drawing/2014/main" val="10001"/>
                  </a:ext>
                </a:extLst>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Things I haven’t done</a:t>
                      </a: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endParaRPr>
                    </a:p>
                  </a:txBody>
                  <a:tcPr marL="91446" marR="91446" marT="45698" marB="4569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2"/>
                  </a:ext>
                </a:extLst>
              </a:tr>
            </a:tbl>
          </a:graphicData>
        </a:graphic>
      </p:graphicFrame>
      <p:sp>
        <p:nvSpPr>
          <p:cNvPr id="4" name="TextBox 3"/>
          <p:cNvSpPr txBox="1"/>
          <p:nvPr/>
        </p:nvSpPr>
        <p:spPr>
          <a:xfrm>
            <a:off x="465138" y="465138"/>
            <a:ext cx="7777162" cy="1446212"/>
          </a:xfrm>
          <a:prstGeom prst="rect">
            <a:avLst/>
          </a:prstGeom>
          <a:noFill/>
        </p:spPr>
        <p:txBody>
          <a:bodyPr>
            <a:spAutoFit/>
          </a:bodyPr>
          <a:lstStyle/>
          <a:p>
            <a:pPr>
              <a:spcBef>
                <a:spcPts val="0"/>
              </a:spcBef>
              <a:buFont typeface="Arial" panose="020B0604020202020204" pitchFamily="34" charset="0"/>
              <a:buNone/>
              <a:defRPr/>
            </a:pPr>
            <a:r>
              <a:rPr lang="en-US" altLang="zh-CN" sz="3200" b="1" dirty="0">
                <a:solidFill>
                  <a:srgbClr val="00B0F0"/>
                </a:solidFill>
                <a:latin typeface="+mj-lt"/>
              </a:rPr>
              <a:t>3</a:t>
            </a:r>
            <a:r>
              <a:rPr lang="en-US" altLang="zh-CN" sz="2600" b="1" dirty="0">
                <a:solidFill>
                  <a:srgbClr val="00B0F0"/>
                </a:solidFill>
                <a:latin typeface="+mj-lt"/>
              </a:rPr>
              <a:t>. </a:t>
            </a:r>
            <a:r>
              <a:rPr lang="en-US" altLang="zh-CN" sz="2800" b="1" dirty="0">
                <a:latin typeface="Times New Roman" panose="02020603050405020304" pitchFamily="18" charset="0"/>
              </a:rPr>
              <a:t>Make a list of the things you have done and the </a:t>
            </a:r>
          </a:p>
          <a:p>
            <a:pPr>
              <a:spcBef>
                <a:spcPts val="0"/>
              </a:spcBef>
              <a:buFont typeface="Arial" panose="020B0604020202020204" pitchFamily="34" charset="0"/>
              <a:buNone/>
              <a:defRPr/>
            </a:pPr>
            <a:r>
              <a:rPr lang="en-US" altLang="zh-CN" sz="2800" b="1" dirty="0">
                <a:latin typeface="Times New Roman" panose="02020603050405020304" pitchFamily="18" charset="0"/>
              </a:rPr>
              <a:t>    ones you haven’t done yet this week. Then ask   </a:t>
            </a:r>
          </a:p>
          <a:p>
            <a:pPr>
              <a:spcBef>
                <a:spcPts val="0"/>
              </a:spcBef>
              <a:buFont typeface="Arial" panose="020B0604020202020204" pitchFamily="34" charset="0"/>
              <a:buNone/>
              <a:defRPr/>
            </a:pPr>
            <a:r>
              <a:rPr lang="en-US" altLang="zh-CN" sz="2800" b="1" dirty="0">
                <a:latin typeface="Times New Roman" panose="02020603050405020304" pitchFamily="18" charset="0"/>
              </a:rPr>
              <a:t>    two other students.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503363" y="1068388"/>
            <a:ext cx="601027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dirty="0">
                <a:latin typeface="Times New Roman" panose="02020603050405020304" pitchFamily="18" charset="0"/>
                <a:ea typeface="黑体" panose="02010609060101010101" pitchFamily="49" charset="-122"/>
              </a:rPr>
              <a:t>流行音乐</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乐曲；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n</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a:t>
            </a:r>
          </a:p>
          <a:p>
            <a:pPr eaLnBrk="1" hangingPunct="1">
              <a:lnSpc>
                <a:spcPct val="130000"/>
              </a:lnSpc>
            </a:pPr>
            <a:r>
              <a:rPr lang="zh-CN" altLang="en-US" sz="2600" b="1" dirty="0">
                <a:latin typeface="Times New Roman" panose="02020603050405020304" pitchFamily="18" charset="0"/>
                <a:ea typeface="黑体" panose="02010609060101010101" pitchFamily="49" charset="-122"/>
              </a:rPr>
              <a:t>摇滚乐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n</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         </a:t>
            </a:r>
          </a:p>
          <a:p>
            <a:pPr eaLnBrk="1" hangingPunct="1">
              <a:lnSpc>
                <a:spcPct val="130000"/>
              </a:lnSpc>
            </a:pPr>
            <a:r>
              <a:rPr lang="zh-CN" altLang="en-US" sz="2600" b="1" dirty="0">
                <a:latin typeface="Times New Roman" panose="02020603050405020304" pitchFamily="18" charset="0"/>
                <a:ea typeface="黑体" panose="02010609060101010101" pitchFamily="49" charset="-122"/>
              </a:rPr>
              <a:t>永远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adv</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a:t>
            </a:r>
          </a:p>
          <a:p>
            <a:pPr eaLnBrk="1" hangingPunct="1">
              <a:lnSpc>
                <a:spcPct val="130000"/>
              </a:lnSpc>
            </a:pPr>
            <a:r>
              <a:rPr lang="zh-CN" altLang="en-US" sz="2600" b="1" dirty="0">
                <a:latin typeface="Times New Roman" panose="02020603050405020304" pitchFamily="18" charset="0"/>
                <a:ea typeface="黑体" panose="02010609060101010101" pitchFamily="49" charset="-122"/>
              </a:rPr>
              <a:t>在国外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adv</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a:t>
            </a:r>
            <a:r>
              <a:rPr lang="zh-CN" altLang="en-US" sz="2600" b="1" dirty="0">
                <a:latin typeface="Times New Roman" panose="02020603050405020304" pitchFamily="18" charset="0"/>
                <a:ea typeface="黑体" panose="02010609060101010101" pitchFamily="49" charset="-122"/>
              </a:rPr>
              <a:t> </a:t>
            </a:r>
            <a:endParaRPr lang="en-US" altLang="zh-CN" sz="2600" b="1" dirty="0">
              <a:latin typeface="Times New Roman" panose="02020603050405020304" pitchFamily="18" charset="0"/>
              <a:ea typeface="黑体" panose="02010609060101010101" pitchFamily="49" charset="-122"/>
            </a:endParaRPr>
          </a:p>
          <a:p>
            <a:pPr eaLnBrk="1" hangingPunct="1">
              <a:lnSpc>
                <a:spcPct val="130000"/>
              </a:lnSpc>
            </a:pPr>
            <a:r>
              <a:rPr lang="zh-CN" altLang="en-US" sz="2600" b="1" dirty="0">
                <a:latin typeface="Times New Roman" panose="02020603050405020304" pitchFamily="18" charset="0"/>
                <a:ea typeface="黑体" panose="02010609060101010101" pitchFamily="49" charset="-122"/>
              </a:rPr>
              <a:t>狂热爱好者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n</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a:t>
            </a:r>
            <a:r>
              <a:rPr lang="zh-CN" altLang="en-US" sz="2600" b="1" dirty="0">
                <a:latin typeface="Times New Roman" panose="02020603050405020304" pitchFamily="18" charset="0"/>
                <a:ea typeface="黑体" panose="02010609060101010101" pitchFamily="49" charset="-122"/>
              </a:rPr>
              <a:t> </a:t>
            </a:r>
            <a:endParaRPr lang="en-US" altLang="zh-CN" sz="2600" b="1" dirty="0">
              <a:latin typeface="Times New Roman" panose="02020603050405020304" pitchFamily="18" charset="0"/>
              <a:ea typeface="黑体" panose="02010609060101010101" pitchFamily="49" charset="-122"/>
            </a:endParaRPr>
          </a:p>
          <a:p>
            <a:pPr eaLnBrk="1" hangingPunct="1">
              <a:lnSpc>
                <a:spcPct val="130000"/>
              </a:lnSpc>
            </a:pPr>
            <a:r>
              <a:rPr lang="zh-CN" altLang="en-US" sz="2600" b="1" dirty="0">
                <a:latin typeface="Times New Roman" panose="02020603050405020304" pitchFamily="18" charset="0"/>
                <a:ea typeface="黑体" panose="02010609060101010101" pitchFamily="49" charset="-122"/>
              </a:rPr>
              <a:t>南方的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adj</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a:t>
            </a:r>
            <a:r>
              <a:rPr lang="zh-CN" altLang="en-US" sz="2600" b="1" dirty="0">
                <a:latin typeface="Times New Roman" panose="02020603050405020304" pitchFamily="18" charset="0"/>
                <a:ea typeface="黑体" panose="02010609060101010101" pitchFamily="49" charset="-122"/>
              </a:rPr>
              <a:t>  </a:t>
            </a:r>
            <a:endParaRPr lang="en-US" altLang="zh-CN" sz="2600" b="1" dirty="0">
              <a:latin typeface="Times New Roman" panose="02020603050405020304" pitchFamily="18" charset="0"/>
              <a:ea typeface="黑体" panose="02010609060101010101" pitchFamily="49" charset="-122"/>
            </a:endParaRPr>
          </a:p>
        </p:txBody>
      </p:sp>
      <p:sp>
        <p:nvSpPr>
          <p:cNvPr id="4" name="TextBox 3"/>
          <p:cNvSpPr txBox="1"/>
          <p:nvPr/>
        </p:nvSpPr>
        <p:spPr>
          <a:xfrm>
            <a:off x="5594350" y="1058863"/>
            <a:ext cx="765175"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pop</a:t>
            </a:r>
            <a:endParaRPr lang="zh-CN" altLang="en-US" sz="2800" b="1" dirty="0">
              <a:solidFill>
                <a:srgbClr val="FF0000"/>
              </a:solidFill>
              <a:latin typeface="+mj-lt"/>
              <a:ea typeface="黑体" panose="02010609060101010101" pitchFamily="49" charset="-122"/>
            </a:endParaRPr>
          </a:p>
        </p:txBody>
      </p:sp>
      <p:pic>
        <p:nvPicPr>
          <p:cNvPr id="2052" name="Picture 3" descr="一级栏目"/>
          <p:cNvPicPr>
            <a:picLocks noChangeAspect="1" noChangeArrowheads="1"/>
          </p:cNvPicPr>
          <p:nvPr/>
        </p:nvPicPr>
        <p:blipFill>
          <a:blip r:embed="rId2" cstate="email"/>
          <a:srcRect/>
          <a:stretch>
            <a:fillRect/>
          </a:stretch>
        </p:blipFill>
        <p:spPr bwMode="auto">
          <a:xfrm>
            <a:off x="190500" y="241300"/>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387"/>
          <p:cNvSpPr>
            <a:spLocks noChangeArrowheads="1"/>
          </p:cNvSpPr>
          <p:nvPr/>
        </p:nvSpPr>
        <p:spPr bwMode="auto">
          <a:xfrm>
            <a:off x="901700" y="444500"/>
            <a:ext cx="2384425"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Review</a:t>
            </a:r>
          </a:p>
        </p:txBody>
      </p:sp>
      <p:sp>
        <p:nvSpPr>
          <p:cNvPr id="15" name="TextBox 14"/>
          <p:cNvSpPr txBox="1"/>
          <p:nvPr/>
        </p:nvSpPr>
        <p:spPr>
          <a:xfrm>
            <a:off x="5551488" y="1627188"/>
            <a:ext cx="874712"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rock</a:t>
            </a:r>
            <a:endParaRPr lang="zh-CN" altLang="en-US" sz="2800" b="1" dirty="0">
              <a:solidFill>
                <a:srgbClr val="FF0000"/>
              </a:solidFill>
              <a:latin typeface="+mj-lt"/>
              <a:ea typeface="黑体" panose="02010609060101010101" pitchFamily="49" charset="-122"/>
            </a:endParaRPr>
          </a:p>
        </p:txBody>
      </p:sp>
      <p:sp>
        <p:nvSpPr>
          <p:cNvPr id="16" name="TextBox 15"/>
          <p:cNvSpPr txBox="1"/>
          <p:nvPr/>
        </p:nvSpPr>
        <p:spPr>
          <a:xfrm>
            <a:off x="5370513" y="2151063"/>
            <a:ext cx="1292225"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forever</a:t>
            </a:r>
            <a:endParaRPr lang="zh-CN" altLang="en-US" sz="2800" b="1" dirty="0">
              <a:solidFill>
                <a:srgbClr val="FF0000"/>
              </a:solidFill>
              <a:latin typeface="+mj-lt"/>
              <a:ea typeface="黑体" panose="02010609060101010101" pitchFamily="49" charset="-122"/>
            </a:endParaRPr>
          </a:p>
        </p:txBody>
      </p:sp>
      <p:sp>
        <p:nvSpPr>
          <p:cNvPr id="17" name="TextBox 16"/>
          <p:cNvSpPr txBox="1"/>
          <p:nvPr/>
        </p:nvSpPr>
        <p:spPr>
          <a:xfrm>
            <a:off x="5341938" y="2682875"/>
            <a:ext cx="1274762"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abroad</a:t>
            </a:r>
            <a:endParaRPr lang="zh-CN" altLang="en-US" sz="2800" b="1" dirty="0">
              <a:solidFill>
                <a:srgbClr val="FF0000"/>
              </a:solidFill>
              <a:latin typeface="+mj-lt"/>
              <a:ea typeface="黑体" panose="02010609060101010101" pitchFamily="49" charset="-122"/>
            </a:endParaRPr>
          </a:p>
        </p:txBody>
      </p:sp>
      <p:sp>
        <p:nvSpPr>
          <p:cNvPr id="18" name="TextBox 17"/>
          <p:cNvSpPr txBox="1"/>
          <p:nvPr/>
        </p:nvSpPr>
        <p:spPr>
          <a:xfrm>
            <a:off x="5634038" y="3187700"/>
            <a:ext cx="685800" cy="522288"/>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fan</a:t>
            </a:r>
            <a:endParaRPr lang="zh-CN" altLang="en-US" sz="2800" b="1" dirty="0">
              <a:solidFill>
                <a:srgbClr val="FF0000"/>
              </a:solidFill>
              <a:latin typeface="+mj-lt"/>
              <a:ea typeface="黑体" panose="02010609060101010101" pitchFamily="49" charset="-122"/>
            </a:endParaRPr>
          </a:p>
        </p:txBody>
      </p:sp>
      <p:sp>
        <p:nvSpPr>
          <p:cNvPr id="19" name="TextBox 18"/>
          <p:cNvSpPr txBox="1"/>
          <p:nvPr/>
        </p:nvSpPr>
        <p:spPr>
          <a:xfrm>
            <a:off x="5245100" y="3665538"/>
            <a:ext cx="1541463"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southern</a:t>
            </a:r>
            <a:endParaRPr lang="zh-CN" altLang="en-US" sz="2800" b="1" dirty="0">
              <a:solidFill>
                <a:srgbClr val="FF0000"/>
              </a:solidFill>
              <a:latin typeface="+mj-lt"/>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5" grpId="0"/>
      <p:bldP spid="16" grpId="0"/>
      <p:bldP spid="17" grpId="0"/>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一级栏目"/>
          <p:cNvPicPr>
            <a:picLocks noChangeAspect="1" noChangeArrowheads="1"/>
          </p:cNvPicPr>
          <p:nvPr/>
        </p:nvPicPr>
        <p:blipFill>
          <a:blip r:embed="rId2" cstate="email"/>
          <a:srcRect/>
          <a:stretch>
            <a:fillRect/>
          </a:stretch>
        </p:blipFill>
        <p:spPr bwMode="auto">
          <a:xfrm>
            <a:off x="204788" y="79375"/>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87"/>
          <p:cNvSpPr>
            <a:spLocks noChangeArrowheads="1"/>
          </p:cNvSpPr>
          <p:nvPr/>
        </p:nvSpPr>
        <p:spPr bwMode="auto">
          <a:xfrm>
            <a:off x="915988" y="282575"/>
            <a:ext cx="1919287"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
        <p:nvSpPr>
          <p:cNvPr id="20484" name="矩形 3"/>
          <p:cNvSpPr>
            <a:spLocks noChangeArrowheads="1"/>
          </p:cNvSpPr>
          <p:nvPr/>
        </p:nvSpPr>
        <p:spPr bwMode="auto">
          <a:xfrm>
            <a:off x="703263" y="795338"/>
            <a:ext cx="806132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dirty="0">
                <a:solidFill>
                  <a:srgbClr val="000000"/>
                </a:solidFill>
                <a:latin typeface="Times New Roman" panose="02020603050405020304" pitchFamily="18" charset="0"/>
              </a:rPr>
              <a:t>1. They are basketball f _______, and they like playing </a:t>
            </a:r>
          </a:p>
          <a:p>
            <a:pPr>
              <a:lnSpc>
                <a:spcPct val="130000"/>
              </a:lnSpc>
            </a:pPr>
            <a:r>
              <a:rPr lang="en-US" altLang="zh-CN" sz="2600" b="1" dirty="0">
                <a:solidFill>
                  <a:srgbClr val="000000"/>
                </a:solidFill>
                <a:latin typeface="Times New Roman" panose="02020603050405020304" pitchFamily="18" charset="0"/>
              </a:rPr>
              <a:t>    basketball very much.</a:t>
            </a:r>
          </a:p>
          <a:p>
            <a:pPr>
              <a:lnSpc>
                <a:spcPct val="130000"/>
              </a:lnSpc>
            </a:pPr>
            <a:r>
              <a:rPr lang="en-US" altLang="zh-CN" sz="2600" b="1" dirty="0">
                <a:solidFill>
                  <a:srgbClr val="000000"/>
                </a:solidFill>
                <a:latin typeface="Times New Roman" panose="02020603050405020304" pitchFamily="18" charset="0"/>
              </a:rPr>
              <a:t>2. There is nowhere e _______ I really want to go.</a:t>
            </a:r>
          </a:p>
          <a:p>
            <a:pPr>
              <a:lnSpc>
                <a:spcPct val="130000"/>
              </a:lnSpc>
            </a:pPr>
            <a:r>
              <a:rPr lang="en-US" altLang="zh-CN" sz="2600" b="1" dirty="0">
                <a:solidFill>
                  <a:srgbClr val="000000"/>
                </a:solidFill>
                <a:latin typeface="Times New Roman" panose="02020603050405020304" pitchFamily="18" charset="0"/>
              </a:rPr>
              <a:t>3. Please allow me to i ________ Mr. Green to you.</a:t>
            </a:r>
          </a:p>
          <a:p>
            <a:pPr>
              <a:lnSpc>
                <a:spcPct val="130000"/>
              </a:lnSpc>
            </a:pPr>
            <a:r>
              <a:rPr lang="en-US" altLang="zh-CN" sz="2600" b="1" dirty="0">
                <a:solidFill>
                  <a:srgbClr val="000000"/>
                </a:solidFill>
                <a:latin typeface="Times New Roman" panose="02020603050405020304" pitchFamily="18" charset="0"/>
              </a:rPr>
              <a:t>4. When you are waiting for a bus, you should wait in </a:t>
            </a:r>
          </a:p>
          <a:p>
            <a:pPr>
              <a:lnSpc>
                <a:spcPct val="130000"/>
              </a:lnSpc>
            </a:pPr>
            <a:r>
              <a:rPr lang="en-US" altLang="zh-CN" sz="2600" b="1" dirty="0">
                <a:solidFill>
                  <a:srgbClr val="000000"/>
                </a:solidFill>
                <a:latin typeface="Times New Roman" panose="02020603050405020304" pitchFamily="18" charset="0"/>
              </a:rPr>
              <a:t>    l ______ .</a:t>
            </a:r>
          </a:p>
          <a:p>
            <a:pPr>
              <a:lnSpc>
                <a:spcPct val="130000"/>
              </a:lnSpc>
            </a:pPr>
            <a:r>
              <a:rPr lang="en-US" altLang="zh-CN" sz="2600" b="1" dirty="0">
                <a:solidFill>
                  <a:srgbClr val="000000"/>
                </a:solidFill>
                <a:latin typeface="Times New Roman" panose="02020603050405020304" pitchFamily="18" charset="0"/>
              </a:rPr>
              <a:t>5. This sweet song r _______ me of my childhood.</a:t>
            </a:r>
          </a:p>
        </p:txBody>
      </p:sp>
      <p:sp>
        <p:nvSpPr>
          <p:cNvPr id="5" name="Rectangle 8"/>
          <p:cNvSpPr>
            <a:spLocks noChangeArrowheads="1"/>
          </p:cNvSpPr>
          <p:nvPr/>
        </p:nvSpPr>
        <p:spPr bwMode="auto">
          <a:xfrm>
            <a:off x="4130675" y="784225"/>
            <a:ext cx="682625"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ans</a:t>
            </a:r>
          </a:p>
        </p:txBody>
      </p:sp>
      <p:sp>
        <p:nvSpPr>
          <p:cNvPr id="6" name="Rectangle 8"/>
          <p:cNvSpPr>
            <a:spLocks noChangeArrowheads="1"/>
          </p:cNvSpPr>
          <p:nvPr/>
        </p:nvSpPr>
        <p:spPr bwMode="auto">
          <a:xfrm>
            <a:off x="3795713" y="1816100"/>
            <a:ext cx="682625"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lse</a:t>
            </a:r>
          </a:p>
        </p:txBody>
      </p:sp>
      <p:sp>
        <p:nvSpPr>
          <p:cNvPr id="7" name="Rectangle 8"/>
          <p:cNvSpPr>
            <a:spLocks noChangeArrowheads="1"/>
          </p:cNvSpPr>
          <p:nvPr/>
        </p:nvSpPr>
        <p:spPr bwMode="auto">
          <a:xfrm>
            <a:off x="3879850" y="2359025"/>
            <a:ext cx="14605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ntroduce</a:t>
            </a:r>
          </a:p>
        </p:txBody>
      </p:sp>
      <p:sp>
        <p:nvSpPr>
          <p:cNvPr id="8" name="Rectangle 8"/>
          <p:cNvSpPr>
            <a:spLocks noChangeArrowheads="1"/>
          </p:cNvSpPr>
          <p:nvPr/>
        </p:nvSpPr>
        <p:spPr bwMode="auto">
          <a:xfrm>
            <a:off x="1228725" y="3373438"/>
            <a:ext cx="73025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ine</a:t>
            </a:r>
          </a:p>
        </p:txBody>
      </p:sp>
      <p:sp>
        <p:nvSpPr>
          <p:cNvPr id="9" name="Rectangle 8"/>
          <p:cNvSpPr>
            <a:spLocks noChangeArrowheads="1"/>
          </p:cNvSpPr>
          <p:nvPr/>
        </p:nvSpPr>
        <p:spPr bwMode="auto">
          <a:xfrm>
            <a:off x="3511550" y="3898900"/>
            <a:ext cx="130175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eminds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1"/>
          <p:cNvSpPr>
            <a:spLocks noChangeArrowheads="1"/>
          </p:cNvSpPr>
          <p:nvPr/>
        </p:nvSpPr>
        <p:spPr bwMode="auto">
          <a:xfrm>
            <a:off x="738188" y="493713"/>
            <a:ext cx="7637462" cy="425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a:solidFill>
                  <a:srgbClr val="000000"/>
                </a:solidFill>
                <a:latin typeface="Times New Roman" panose="02020603050405020304" pitchFamily="18" charset="0"/>
              </a:rPr>
              <a:t>1. What do you think of the movie?(</a:t>
            </a:r>
            <a:r>
              <a:rPr lang="zh-CN" altLang="en-US" sz="2600" b="1">
                <a:solidFill>
                  <a:srgbClr val="000000"/>
                </a:solidFill>
                <a:latin typeface="黑体" panose="02010609060101010101" pitchFamily="49" charset="-122"/>
                <a:ea typeface="黑体" panose="02010609060101010101" pitchFamily="49" charset="-122"/>
              </a:rPr>
              <a:t>改为同义句</a:t>
            </a:r>
            <a:r>
              <a:rPr lang="en-US" altLang="zh-CN" sz="2600" b="1">
                <a:solidFill>
                  <a:srgbClr val="000000"/>
                </a:solidFill>
                <a:latin typeface="Times New Roman" panose="02020603050405020304" pitchFamily="18" charset="0"/>
              </a:rPr>
              <a:t>)</a:t>
            </a:r>
          </a:p>
          <a:p>
            <a:pPr>
              <a:lnSpc>
                <a:spcPct val="130000"/>
              </a:lnSpc>
            </a:pPr>
            <a:r>
              <a:rPr lang="en-US" altLang="zh-CN" sz="2600" b="1">
                <a:solidFill>
                  <a:srgbClr val="000000"/>
                </a:solidFill>
                <a:latin typeface="Times New Roman" panose="02020603050405020304" pitchFamily="18" charset="0"/>
              </a:rPr>
              <a:t>    ______ do you ______ the movie?</a:t>
            </a:r>
          </a:p>
          <a:p>
            <a:pPr>
              <a:lnSpc>
                <a:spcPct val="130000"/>
              </a:lnSpc>
            </a:pPr>
            <a:r>
              <a:rPr lang="en-US" altLang="zh-CN" sz="2600" b="1">
                <a:solidFill>
                  <a:srgbClr val="000000"/>
                </a:solidFill>
                <a:latin typeface="Times New Roman" panose="02020603050405020304" pitchFamily="18" charset="0"/>
              </a:rPr>
              <a:t>2. He will come back </a:t>
            </a:r>
            <a:r>
              <a:rPr lang="en-US" altLang="zh-CN" sz="2600" b="1" u="sng">
                <a:solidFill>
                  <a:srgbClr val="000000"/>
                </a:solidFill>
                <a:latin typeface="Times New Roman" panose="02020603050405020304" pitchFamily="18" charset="0"/>
              </a:rPr>
              <a:t>in an hour</a:t>
            </a:r>
            <a:r>
              <a:rPr lang="en-US" altLang="zh-CN" sz="2600" b="1">
                <a:solidFill>
                  <a:srgbClr val="000000"/>
                </a:solidFill>
                <a:latin typeface="Times New Roman" panose="02020603050405020304" pitchFamily="18" charset="0"/>
              </a:rPr>
              <a:t>.</a:t>
            </a:r>
            <a:r>
              <a:rPr lang="zh-CN" altLang="en-US" sz="2600" b="1">
                <a:solidFill>
                  <a:srgbClr val="000000"/>
                </a:solidFill>
                <a:latin typeface="Times New Roman" panose="02020603050405020304" pitchFamily="18" charset="0"/>
              </a:rPr>
              <a:t>（</a:t>
            </a:r>
            <a:r>
              <a:rPr lang="zh-CN" altLang="en-US" sz="2600" b="1">
                <a:solidFill>
                  <a:srgbClr val="000000"/>
                </a:solidFill>
                <a:latin typeface="黑体" panose="02010609060101010101" pitchFamily="49" charset="-122"/>
                <a:ea typeface="黑体" panose="02010609060101010101" pitchFamily="49" charset="-122"/>
              </a:rPr>
              <a:t>对划线部分填空</a:t>
            </a:r>
            <a:r>
              <a:rPr lang="zh-CN" altLang="en-US" sz="2600" b="1">
                <a:solidFill>
                  <a:srgbClr val="000000"/>
                </a:solidFill>
                <a:latin typeface="Times New Roman" panose="02020603050405020304" pitchFamily="18" charset="0"/>
              </a:rPr>
              <a:t>）</a:t>
            </a:r>
            <a:endParaRPr lang="en-US" altLang="zh-CN" sz="2600" b="1">
              <a:solidFill>
                <a:srgbClr val="000000"/>
              </a:solidFill>
              <a:latin typeface="Times New Roman" panose="02020603050405020304" pitchFamily="18" charset="0"/>
            </a:endParaRPr>
          </a:p>
          <a:p>
            <a:pPr>
              <a:lnSpc>
                <a:spcPct val="130000"/>
              </a:lnSpc>
            </a:pPr>
            <a:r>
              <a:rPr lang="en-US" altLang="zh-CN" sz="2600" b="1">
                <a:solidFill>
                  <a:srgbClr val="000000"/>
                </a:solidFill>
                <a:latin typeface="Times New Roman" panose="02020603050405020304" pitchFamily="18" charset="0"/>
              </a:rPr>
              <a:t>    ______ ______ will he come back?</a:t>
            </a:r>
          </a:p>
          <a:p>
            <a:pPr>
              <a:lnSpc>
                <a:spcPct val="130000"/>
              </a:lnSpc>
            </a:pPr>
            <a:r>
              <a:rPr lang="en-US" altLang="zh-CN" sz="2600" b="1">
                <a:solidFill>
                  <a:srgbClr val="000000"/>
                </a:solidFill>
                <a:latin typeface="Times New Roman" panose="02020603050405020304" pitchFamily="18" charset="0"/>
              </a:rPr>
              <a:t>3. He used to smoke a lot.(</a:t>
            </a:r>
            <a:r>
              <a:rPr lang="zh-CN" altLang="en-US" sz="2600" b="1">
                <a:solidFill>
                  <a:srgbClr val="000000"/>
                </a:solidFill>
                <a:latin typeface="黑体" panose="02010609060101010101" pitchFamily="49" charset="-122"/>
                <a:ea typeface="黑体" panose="02010609060101010101" pitchFamily="49" charset="-122"/>
              </a:rPr>
              <a:t>改为一般疑问句</a:t>
            </a:r>
            <a:r>
              <a:rPr lang="en-US" altLang="zh-CN" sz="2600" b="1">
                <a:solidFill>
                  <a:srgbClr val="000000"/>
                </a:solidFill>
                <a:latin typeface="Times New Roman" panose="02020603050405020304" pitchFamily="18" charset="0"/>
              </a:rPr>
              <a:t>)</a:t>
            </a:r>
          </a:p>
          <a:p>
            <a:pPr>
              <a:lnSpc>
                <a:spcPct val="130000"/>
              </a:lnSpc>
            </a:pPr>
            <a:r>
              <a:rPr lang="en-US" altLang="zh-CN" sz="2600" b="1">
                <a:solidFill>
                  <a:srgbClr val="000000"/>
                </a:solidFill>
                <a:latin typeface="Times New Roman" panose="02020603050405020304" pitchFamily="18" charset="0"/>
              </a:rPr>
              <a:t>    ______ he ______ to smoke a lot?</a:t>
            </a:r>
          </a:p>
          <a:p>
            <a:pPr>
              <a:lnSpc>
                <a:spcPct val="130000"/>
              </a:lnSpc>
            </a:pPr>
            <a:r>
              <a:rPr lang="en-US" altLang="zh-CN" sz="2600" b="1">
                <a:solidFill>
                  <a:srgbClr val="000000"/>
                </a:solidFill>
                <a:latin typeface="Times New Roman" panose="02020603050405020304" pitchFamily="18" charset="0"/>
              </a:rPr>
              <a:t>4. The bottle is full of water.(</a:t>
            </a:r>
            <a:r>
              <a:rPr lang="zh-CN" altLang="en-US" sz="2600" b="1">
                <a:solidFill>
                  <a:srgbClr val="000000"/>
                </a:solidFill>
                <a:latin typeface="黑体" panose="02010609060101010101" pitchFamily="49" charset="-122"/>
                <a:ea typeface="黑体" panose="02010609060101010101" pitchFamily="49" charset="-122"/>
              </a:rPr>
              <a:t>改为同义句</a:t>
            </a:r>
            <a:r>
              <a:rPr lang="en-US" altLang="zh-CN" sz="2600" b="1">
                <a:solidFill>
                  <a:srgbClr val="000000"/>
                </a:solidFill>
                <a:latin typeface="Times New Roman" panose="02020603050405020304" pitchFamily="18" charset="0"/>
              </a:rPr>
              <a:t>)</a:t>
            </a:r>
          </a:p>
          <a:p>
            <a:pPr>
              <a:lnSpc>
                <a:spcPct val="130000"/>
              </a:lnSpc>
            </a:pPr>
            <a:r>
              <a:rPr lang="en-US" altLang="zh-CN" sz="2600" b="1">
                <a:solidFill>
                  <a:srgbClr val="000000"/>
                </a:solidFill>
                <a:latin typeface="Times New Roman" panose="02020603050405020304" pitchFamily="18" charset="0"/>
              </a:rPr>
              <a:t>    The bottle _______ ______ _______ water.</a:t>
            </a:r>
          </a:p>
        </p:txBody>
      </p:sp>
      <p:sp>
        <p:nvSpPr>
          <p:cNvPr id="3" name="Rectangle 8"/>
          <p:cNvSpPr>
            <a:spLocks noChangeArrowheads="1"/>
          </p:cNvSpPr>
          <p:nvPr/>
        </p:nvSpPr>
        <p:spPr bwMode="auto">
          <a:xfrm>
            <a:off x="1182688" y="1017588"/>
            <a:ext cx="3243262"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How                  like </a:t>
            </a:r>
          </a:p>
        </p:txBody>
      </p:sp>
      <p:sp>
        <p:nvSpPr>
          <p:cNvPr id="4" name="Rectangle 8"/>
          <p:cNvSpPr>
            <a:spLocks noChangeArrowheads="1"/>
          </p:cNvSpPr>
          <p:nvPr/>
        </p:nvSpPr>
        <p:spPr bwMode="auto">
          <a:xfrm>
            <a:off x="1182688" y="2039938"/>
            <a:ext cx="219075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How      soon               </a:t>
            </a:r>
          </a:p>
        </p:txBody>
      </p:sp>
      <p:sp>
        <p:nvSpPr>
          <p:cNvPr id="5" name="Rectangle 8"/>
          <p:cNvSpPr>
            <a:spLocks noChangeArrowheads="1"/>
          </p:cNvSpPr>
          <p:nvPr/>
        </p:nvSpPr>
        <p:spPr bwMode="auto">
          <a:xfrm>
            <a:off x="1216025" y="3089275"/>
            <a:ext cx="2449513"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Did             use               </a:t>
            </a:r>
          </a:p>
        </p:txBody>
      </p:sp>
      <p:sp>
        <p:nvSpPr>
          <p:cNvPr id="6" name="Rectangle 8"/>
          <p:cNvSpPr>
            <a:spLocks noChangeArrowheads="1"/>
          </p:cNvSpPr>
          <p:nvPr/>
        </p:nvSpPr>
        <p:spPr bwMode="auto">
          <a:xfrm>
            <a:off x="2605088" y="4103688"/>
            <a:ext cx="34163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     is        filled      with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
          <p:cNvSpPr>
            <a:spLocks noChangeArrowheads="1"/>
          </p:cNvSpPr>
          <p:nvPr/>
        </p:nvSpPr>
        <p:spPr bwMode="auto">
          <a:xfrm>
            <a:off x="806450" y="811213"/>
            <a:ext cx="763746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a:solidFill>
                  <a:srgbClr val="000000"/>
                </a:solidFill>
                <a:latin typeface="Times New Roman" panose="02020603050405020304" pitchFamily="18" charset="0"/>
              </a:rPr>
              <a:t>1. </a:t>
            </a:r>
            <a:r>
              <a:rPr lang="zh-CN" altLang="en-US" sz="2600" b="1">
                <a:solidFill>
                  <a:srgbClr val="000000"/>
                </a:solidFill>
                <a:latin typeface="黑体" panose="02010609060101010101" pitchFamily="49" charset="-122"/>
                <a:ea typeface="黑体" panose="02010609060101010101" pitchFamily="49" charset="-122"/>
              </a:rPr>
              <a:t>这个钱包一定属于萨姆。他的身份证在里面。</a:t>
            </a:r>
            <a:endParaRPr lang="en-US" altLang="zh-CN" sz="2600" b="1">
              <a:solidFill>
                <a:srgbClr val="000000"/>
              </a:solidFill>
              <a:latin typeface="Times New Roman" panose="02020603050405020304" pitchFamily="18" charset="0"/>
            </a:endParaRPr>
          </a:p>
          <a:p>
            <a:pPr>
              <a:lnSpc>
                <a:spcPct val="130000"/>
              </a:lnSpc>
            </a:pPr>
            <a:r>
              <a:rPr lang="en-US" altLang="zh-CN" sz="2600" b="1">
                <a:solidFill>
                  <a:srgbClr val="000000"/>
                </a:solidFill>
                <a:latin typeface="Times New Roman" panose="02020603050405020304" pitchFamily="18" charset="0"/>
              </a:rPr>
              <a:t>    The wallet must ________ _____ Sam for his ID </a:t>
            </a:r>
          </a:p>
          <a:p>
            <a:pPr>
              <a:lnSpc>
                <a:spcPct val="130000"/>
              </a:lnSpc>
            </a:pPr>
            <a:r>
              <a:rPr lang="en-US" altLang="zh-CN" sz="2600" b="1">
                <a:solidFill>
                  <a:srgbClr val="000000"/>
                </a:solidFill>
                <a:latin typeface="Times New Roman" panose="02020603050405020304" pitchFamily="18" charset="0"/>
              </a:rPr>
              <a:t>    card is in it.</a:t>
            </a:r>
          </a:p>
          <a:p>
            <a:pPr>
              <a:lnSpc>
                <a:spcPct val="130000"/>
              </a:lnSpc>
            </a:pPr>
            <a:r>
              <a:rPr lang="en-US" altLang="zh-CN" sz="2600" b="1">
                <a:solidFill>
                  <a:srgbClr val="000000"/>
                </a:solidFill>
                <a:latin typeface="Times New Roman" panose="02020603050405020304" pitchFamily="18" charset="0"/>
              </a:rPr>
              <a:t>2. </a:t>
            </a:r>
            <a:r>
              <a:rPr lang="zh-CN" altLang="en-US" sz="2600" b="1">
                <a:solidFill>
                  <a:srgbClr val="000000"/>
                </a:solidFill>
                <a:latin typeface="黑体" panose="02010609060101010101" pitchFamily="49" charset="-122"/>
                <a:ea typeface="黑体" panose="02010609060101010101" pitchFamily="49" charset="-122"/>
              </a:rPr>
              <a:t>他让我等了至少一个小时。</a:t>
            </a:r>
            <a:endParaRPr lang="en-US" altLang="zh-CN" sz="2600" b="1">
              <a:solidFill>
                <a:srgbClr val="000000"/>
              </a:solidFill>
              <a:latin typeface="黑体" panose="02010609060101010101" pitchFamily="49" charset="-122"/>
              <a:ea typeface="黑体" panose="02010609060101010101" pitchFamily="49" charset="-122"/>
            </a:endParaRPr>
          </a:p>
          <a:p>
            <a:pPr>
              <a:lnSpc>
                <a:spcPct val="130000"/>
              </a:lnSpc>
            </a:pPr>
            <a:r>
              <a:rPr lang="en-US" altLang="zh-CN" sz="2600" b="1">
                <a:solidFill>
                  <a:srgbClr val="000000"/>
                </a:solidFill>
                <a:latin typeface="Times New Roman" panose="02020603050405020304" pitchFamily="18" charset="0"/>
              </a:rPr>
              <a:t>    He kept me _______ _____ _____ an hour. </a:t>
            </a:r>
          </a:p>
          <a:p>
            <a:pPr>
              <a:lnSpc>
                <a:spcPct val="130000"/>
              </a:lnSpc>
            </a:pPr>
            <a:r>
              <a:rPr lang="en-US" altLang="zh-CN" sz="2600" b="1">
                <a:solidFill>
                  <a:srgbClr val="000000"/>
                </a:solidFill>
                <a:latin typeface="Times New Roman" panose="02020603050405020304" pitchFamily="18" charset="0"/>
              </a:rPr>
              <a:t>3. </a:t>
            </a:r>
            <a:r>
              <a:rPr lang="zh-CN" altLang="en-US" sz="2600" b="1">
                <a:solidFill>
                  <a:srgbClr val="000000"/>
                </a:solidFill>
                <a:latin typeface="黑体" panose="02010609060101010101" pitchFamily="49" charset="-122"/>
                <a:ea typeface="黑体" panose="02010609060101010101" pitchFamily="49" charset="-122"/>
              </a:rPr>
              <a:t>我看到他正在公园里和他的狗玩。</a:t>
            </a:r>
            <a:endParaRPr lang="en-US" altLang="zh-CN" sz="2600" b="1">
              <a:solidFill>
                <a:srgbClr val="000000"/>
              </a:solidFill>
              <a:latin typeface="Times New Roman" panose="02020603050405020304" pitchFamily="18" charset="0"/>
            </a:endParaRPr>
          </a:p>
          <a:p>
            <a:pPr>
              <a:lnSpc>
                <a:spcPct val="130000"/>
              </a:lnSpc>
            </a:pPr>
            <a:r>
              <a:rPr lang="en-US" altLang="zh-CN" sz="2600" b="1">
                <a:solidFill>
                  <a:srgbClr val="000000"/>
                </a:solidFill>
                <a:latin typeface="Times New Roman" panose="02020603050405020304" pitchFamily="18" charset="0"/>
              </a:rPr>
              <a:t>    I saw him ________ ______ his dog in the park.</a:t>
            </a:r>
          </a:p>
        </p:txBody>
      </p:sp>
      <p:sp>
        <p:nvSpPr>
          <p:cNvPr id="3" name="Rectangle 8"/>
          <p:cNvSpPr>
            <a:spLocks noChangeArrowheads="1"/>
          </p:cNvSpPr>
          <p:nvPr/>
        </p:nvSpPr>
        <p:spPr bwMode="auto">
          <a:xfrm>
            <a:off x="3630613" y="1285875"/>
            <a:ext cx="2190750"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belong       to </a:t>
            </a:r>
          </a:p>
        </p:txBody>
      </p:sp>
      <p:sp>
        <p:nvSpPr>
          <p:cNvPr id="4" name="Rectangle 8"/>
          <p:cNvSpPr>
            <a:spLocks noChangeArrowheads="1"/>
          </p:cNvSpPr>
          <p:nvPr/>
        </p:nvSpPr>
        <p:spPr bwMode="auto">
          <a:xfrm>
            <a:off x="2894013" y="2836863"/>
            <a:ext cx="346075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waiting     at     least</a:t>
            </a:r>
          </a:p>
        </p:txBody>
      </p:sp>
      <p:sp>
        <p:nvSpPr>
          <p:cNvPr id="5" name="Rectangle 8"/>
          <p:cNvSpPr>
            <a:spLocks noChangeArrowheads="1"/>
          </p:cNvSpPr>
          <p:nvPr/>
        </p:nvSpPr>
        <p:spPr bwMode="auto">
          <a:xfrm>
            <a:off x="2768600" y="3863975"/>
            <a:ext cx="2465388"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altLang="zh-CN" sz="2600" b="1">
                <a:solidFill>
                  <a:srgbClr val="FF0000"/>
                </a:solidFill>
                <a:latin typeface="Times New Roman" panose="02020603050405020304" pitchFamily="18" charset="0"/>
              </a:rPr>
              <a:t>playing     with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408113" y="1068388"/>
            <a:ext cx="62611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dirty="0">
                <a:latin typeface="Times New Roman" panose="02020603050405020304" pitchFamily="18" charset="0"/>
                <a:ea typeface="黑体" panose="02010609060101010101" pitchFamily="49" charset="-122"/>
              </a:rPr>
              <a:t>现代的；当代的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adj</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a:t>
            </a:r>
          </a:p>
          <a:p>
            <a:pPr eaLnBrk="1" hangingPunct="1">
              <a:lnSpc>
                <a:spcPct val="130000"/>
              </a:lnSpc>
            </a:pPr>
            <a:r>
              <a:rPr lang="zh-CN" altLang="en-US" sz="2600" b="1" dirty="0">
                <a:latin typeface="Times New Roman" panose="02020603050405020304" pitchFamily="18" charset="0"/>
                <a:ea typeface="黑体" panose="02010609060101010101" pitchFamily="49" charset="-122"/>
              </a:rPr>
              <a:t>成功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n</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a:t>
            </a:r>
          </a:p>
          <a:p>
            <a:pPr eaLnBrk="1" hangingPunct="1">
              <a:lnSpc>
                <a:spcPct val="130000"/>
              </a:lnSpc>
            </a:pPr>
            <a:r>
              <a:rPr lang="zh-CN" altLang="en-US" sz="2600" b="1" dirty="0">
                <a:latin typeface="Times New Roman" panose="02020603050405020304" pitchFamily="18" charset="0"/>
                <a:ea typeface="黑体" panose="02010609060101010101" pitchFamily="49" charset="-122"/>
              </a:rPr>
              <a:t>笑声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n</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a:t>
            </a:r>
          </a:p>
          <a:p>
            <a:pPr eaLnBrk="1" hangingPunct="1">
              <a:lnSpc>
                <a:spcPct val="130000"/>
              </a:lnSpc>
            </a:pPr>
            <a:r>
              <a:rPr lang="zh-CN" altLang="en-US" sz="2600" b="1" dirty="0">
                <a:latin typeface="Times New Roman" panose="02020603050405020304" pitchFamily="18" charset="0"/>
                <a:ea typeface="黑体" panose="02010609060101010101" pitchFamily="49" charset="-122"/>
              </a:rPr>
              <a:t>美；美丽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n</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a:t>
            </a:r>
          </a:p>
          <a:p>
            <a:pPr eaLnBrk="1" hangingPunct="1">
              <a:lnSpc>
                <a:spcPct val="130000"/>
              </a:lnSpc>
            </a:pPr>
            <a:r>
              <a:rPr lang="zh-CN" altLang="en-US" sz="2600" b="1" dirty="0">
                <a:latin typeface="Times New Roman" panose="02020603050405020304" pitchFamily="18" charset="0"/>
                <a:ea typeface="黑体" panose="02010609060101010101" pitchFamily="49" charset="-122"/>
              </a:rPr>
              <a:t>介绍；引见                </a:t>
            </a:r>
            <a:r>
              <a:rPr lang="en-US" altLang="zh-CN" sz="2600" b="1" dirty="0">
                <a:latin typeface="Times New Roman" panose="02020603050405020304" pitchFamily="18" charset="0"/>
                <a:ea typeface="黑体" panose="02010609060101010101" pitchFamily="49" charset="-122"/>
              </a:rPr>
              <a:t>(</a:t>
            </a:r>
            <a:r>
              <a:rPr lang="en-US" altLang="zh-CN" sz="2600" b="1" i="1" dirty="0">
                <a:latin typeface="Times New Roman" panose="02020603050405020304" pitchFamily="18" charset="0"/>
                <a:ea typeface="黑体" panose="02010609060101010101" pitchFamily="49" charset="-122"/>
              </a:rPr>
              <a:t>v</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____________</a:t>
            </a:r>
          </a:p>
        </p:txBody>
      </p:sp>
      <p:sp>
        <p:nvSpPr>
          <p:cNvPr id="3" name="TextBox 2"/>
          <p:cNvSpPr txBox="1"/>
          <p:nvPr/>
        </p:nvSpPr>
        <p:spPr>
          <a:xfrm>
            <a:off x="5692775" y="1138238"/>
            <a:ext cx="1382713"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modern</a:t>
            </a:r>
            <a:endParaRPr lang="zh-CN" altLang="en-US" sz="2800" b="1" dirty="0">
              <a:solidFill>
                <a:srgbClr val="FF0000"/>
              </a:solidFill>
              <a:latin typeface="+mj-lt"/>
              <a:ea typeface="黑体" panose="02010609060101010101" pitchFamily="49" charset="-122"/>
            </a:endParaRPr>
          </a:p>
        </p:txBody>
      </p:sp>
      <p:sp>
        <p:nvSpPr>
          <p:cNvPr id="4" name="TextBox 3"/>
          <p:cNvSpPr txBox="1"/>
          <p:nvPr/>
        </p:nvSpPr>
        <p:spPr>
          <a:xfrm>
            <a:off x="5768975" y="1638300"/>
            <a:ext cx="1279525"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success</a:t>
            </a:r>
            <a:endParaRPr lang="zh-CN" altLang="en-US" sz="2800" b="1" dirty="0">
              <a:solidFill>
                <a:srgbClr val="FF0000"/>
              </a:solidFill>
              <a:latin typeface="+mj-lt"/>
              <a:ea typeface="黑体" panose="02010609060101010101" pitchFamily="49" charset="-122"/>
            </a:endParaRPr>
          </a:p>
        </p:txBody>
      </p:sp>
      <p:sp>
        <p:nvSpPr>
          <p:cNvPr id="5" name="TextBox 4"/>
          <p:cNvSpPr txBox="1"/>
          <p:nvPr/>
        </p:nvSpPr>
        <p:spPr>
          <a:xfrm>
            <a:off x="5692775" y="2092325"/>
            <a:ext cx="1481138"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laughter</a:t>
            </a:r>
            <a:endParaRPr lang="zh-CN" altLang="en-US" sz="2800" b="1" dirty="0">
              <a:solidFill>
                <a:srgbClr val="FF0000"/>
              </a:solidFill>
              <a:latin typeface="+mj-lt"/>
              <a:ea typeface="黑体" panose="02010609060101010101" pitchFamily="49" charset="-122"/>
            </a:endParaRPr>
          </a:p>
        </p:txBody>
      </p:sp>
      <p:sp>
        <p:nvSpPr>
          <p:cNvPr id="6" name="TextBox 5"/>
          <p:cNvSpPr txBox="1"/>
          <p:nvPr/>
        </p:nvSpPr>
        <p:spPr>
          <a:xfrm>
            <a:off x="5795963" y="2616200"/>
            <a:ext cx="1223962" cy="522288"/>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beauty</a:t>
            </a:r>
            <a:endParaRPr lang="zh-CN" altLang="en-US" sz="2800" b="1" dirty="0">
              <a:solidFill>
                <a:srgbClr val="FF0000"/>
              </a:solidFill>
              <a:latin typeface="+mj-lt"/>
              <a:ea typeface="黑体" panose="02010609060101010101" pitchFamily="49" charset="-122"/>
            </a:endParaRPr>
          </a:p>
        </p:txBody>
      </p:sp>
      <p:sp>
        <p:nvSpPr>
          <p:cNvPr id="7" name="TextBox 6"/>
          <p:cNvSpPr txBox="1"/>
          <p:nvPr/>
        </p:nvSpPr>
        <p:spPr>
          <a:xfrm>
            <a:off x="5640388" y="3178175"/>
            <a:ext cx="1654175"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introduce</a:t>
            </a:r>
            <a:endParaRPr lang="zh-CN" altLang="en-US" sz="2800" b="1" dirty="0">
              <a:solidFill>
                <a:srgbClr val="FF0000"/>
              </a:solidFill>
              <a:latin typeface="+mj-lt"/>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306513" y="652463"/>
            <a:ext cx="648017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49" charset="-122"/>
              </a:rPr>
              <a:t>乡村音乐                        </a:t>
            </a:r>
            <a:r>
              <a:rPr lang="en-US" altLang="zh-CN" sz="2600" b="1" dirty="0" smtClean="0">
                <a:latin typeface="Times New Roman" panose="02020603050405020304" pitchFamily="18" charset="0"/>
                <a:ea typeface="黑体" panose="02010609060101010101" pitchFamily="49" charset="-122"/>
              </a:rPr>
              <a:t>_________________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49" charset="-122"/>
              </a:rPr>
              <a:t>为</a:t>
            </a:r>
            <a:r>
              <a:rPr lang="en-US" altLang="zh-CN" sz="2600" b="1" dirty="0" smtClean="0">
                <a:latin typeface="+mj-ea"/>
                <a:ea typeface="+mj-ea"/>
              </a:rPr>
              <a:t>……</a:t>
            </a:r>
            <a:r>
              <a:rPr lang="zh-CN" altLang="en-US" sz="2600" b="1" dirty="0" smtClean="0">
                <a:latin typeface="Times New Roman" panose="02020603050405020304" pitchFamily="18" charset="0"/>
                <a:ea typeface="黑体" panose="02010609060101010101" pitchFamily="49" charset="-122"/>
              </a:rPr>
              <a:t>争吵                    </a:t>
            </a:r>
            <a:r>
              <a:rPr lang="en-US" altLang="zh-CN" sz="2600" b="1" dirty="0" smtClean="0">
                <a:latin typeface="Times New Roman" panose="02020603050405020304" pitchFamily="18" charset="0"/>
                <a:ea typeface="黑体" panose="02010609060101010101" pitchFamily="49" charset="-122"/>
              </a:rPr>
              <a:t>_________________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49" charset="-122"/>
              </a:rPr>
              <a:t>自从                                </a:t>
            </a:r>
            <a:r>
              <a:rPr lang="en-US" altLang="zh-CN" sz="2600" b="1" dirty="0" smtClean="0">
                <a:latin typeface="Times New Roman" panose="02020603050405020304" pitchFamily="18" charset="0"/>
                <a:ea typeface="黑体" panose="02010609060101010101" pitchFamily="49" charset="-122"/>
              </a:rPr>
              <a:t>_________________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49" charset="-122"/>
              </a:rPr>
              <a:t>互相                                </a:t>
            </a:r>
            <a:r>
              <a:rPr lang="en-US" altLang="zh-CN" sz="2600" b="1" dirty="0" smtClean="0">
                <a:latin typeface="Times New Roman" panose="02020603050405020304" pitchFamily="18" charset="0"/>
                <a:ea typeface="黑体" panose="02010609060101010101" pitchFamily="49" charset="-122"/>
              </a:rPr>
              <a:t>_________________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49" charset="-122"/>
              </a:rPr>
              <a:t>属于                                </a:t>
            </a:r>
            <a:r>
              <a:rPr lang="en-US" altLang="zh-CN" sz="2600" b="1" dirty="0" smtClean="0">
                <a:latin typeface="Times New Roman" panose="02020603050405020304" pitchFamily="18" charset="0"/>
                <a:ea typeface="黑体" panose="02010609060101010101" pitchFamily="49" charset="-122"/>
              </a:rPr>
              <a:t>_________________</a:t>
            </a:r>
          </a:p>
          <a:p>
            <a:pPr eaLnBrk="1" hangingPunct="1">
              <a:lnSpc>
                <a:spcPct val="130000"/>
              </a:lnSpc>
              <a:buFont typeface="Arial" panose="020B0604020202020204" pitchFamily="34" charset="0"/>
              <a:buNone/>
              <a:defRPr/>
            </a:pPr>
            <a:r>
              <a:rPr lang="en-US" altLang="zh-CN" sz="2600" b="1" dirty="0" smtClean="0">
                <a:latin typeface="+mj-ea"/>
                <a:ea typeface="+mj-ea"/>
              </a:rPr>
              <a:t>……</a:t>
            </a:r>
            <a:r>
              <a:rPr lang="zh-CN" altLang="en-US" sz="2600" b="1" dirty="0" smtClean="0">
                <a:latin typeface="Times New Roman" panose="02020603050405020304" pitchFamily="18" charset="0"/>
                <a:ea typeface="黑体" panose="02010609060101010101" pitchFamily="49" charset="-122"/>
              </a:rPr>
              <a:t>的发源地                </a:t>
            </a:r>
            <a:r>
              <a:rPr lang="en-US" altLang="zh-CN" sz="2600" b="1" dirty="0" smtClean="0">
                <a:latin typeface="Times New Roman" panose="02020603050405020304" pitchFamily="18" charset="0"/>
                <a:ea typeface="黑体" panose="02010609060101010101" pitchFamily="49" charset="-122"/>
              </a:rPr>
              <a:t>_________________</a:t>
            </a:r>
          </a:p>
          <a:p>
            <a:pPr eaLnBrk="1" hangingPunct="1">
              <a:lnSpc>
                <a:spcPct val="130000"/>
              </a:lnSpc>
              <a:buFont typeface="Arial" panose="020B0604020202020204" pitchFamily="34" charset="0"/>
              <a:buNone/>
              <a:defRPr/>
            </a:pPr>
            <a:r>
              <a:rPr lang="zh-CN" altLang="en-US" sz="2600" b="1" dirty="0" smtClean="0">
                <a:latin typeface="Times New Roman" panose="02020603050405020304" pitchFamily="18" charset="0"/>
                <a:ea typeface="黑体" panose="02010609060101010101" pitchFamily="49" charset="-122"/>
              </a:rPr>
              <a:t>排队                                </a:t>
            </a:r>
            <a:r>
              <a:rPr lang="en-US" altLang="zh-CN" sz="2600" b="1" dirty="0" smtClean="0">
                <a:latin typeface="Times New Roman" panose="02020603050405020304" pitchFamily="18" charset="0"/>
                <a:ea typeface="黑体" panose="02010609060101010101" pitchFamily="49" charset="-122"/>
              </a:rPr>
              <a:t>_________________</a:t>
            </a:r>
          </a:p>
        </p:txBody>
      </p:sp>
      <p:sp>
        <p:nvSpPr>
          <p:cNvPr id="3" name="TextBox 2"/>
          <p:cNvSpPr txBox="1"/>
          <p:nvPr/>
        </p:nvSpPr>
        <p:spPr>
          <a:xfrm>
            <a:off x="4930775" y="649288"/>
            <a:ext cx="2370138"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country music</a:t>
            </a:r>
            <a:endParaRPr lang="zh-CN" altLang="en-US" sz="2800" b="1" dirty="0">
              <a:solidFill>
                <a:srgbClr val="FF0000"/>
              </a:solidFill>
              <a:latin typeface="+mj-lt"/>
              <a:ea typeface="黑体" panose="02010609060101010101" pitchFamily="49" charset="-122"/>
            </a:endParaRPr>
          </a:p>
        </p:txBody>
      </p:sp>
      <p:sp>
        <p:nvSpPr>
          <p:cNvPr id="4" name="TextBox 3"/>
          <p:cNvSpPr txBox="1"/>
          <p:nvPr/>
        </p:nvSpPr>
        <p:spPr>
          <a:xfrm>
            <a:off x="5111750" y="1174750"/>
            <a:ext cx="1671638"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fight over</a:t>
            </a:r>
            <a:endParaRPr lang="zh-CN" altLang="en-US" sz="2800" b="1" dirty="0">
              <a:solidFill>
                <a:srgbClr val="FF0000"/>
              </a:solidFill>
              <a:latin typeface="+mj-lt"/>
              <a:ea typeface="黑体" panose="02010609060101010101" pitchFamily="49" charset="-122"/>
            </a:endParaRPr>
          </a:p>
        </p:txBody>
      </p:sp>
      <p:sp>
        <p:nvSpPr>
          <p:cNvPr id="5" name="TextBox 4"/>
          <p:cNvSpPr txBox="1"/>
          <p:nvPr/>
        </p:nvSpPr>
        <p:spPr>
          <a:xfrm>
            <a:off x="5103813" y="1698625"/>
            <a:ext cx="1679575"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ever since</a:t>
            </a:r>
            <a:endParaRPr lang="zh-CN" altLang="en-US" sz="2800" b="1" dirty="0">
              <a:solidFill>
                <a:srgbClr val="FF0000"/>
              </a:solidFill>
              <a:latin typeface="+mj-lt"/>
              <a:ea typeface="黑体" panose="02010609060101010101" pitchFamily="49" charset="-122"/>
            </a:endParaRPr>
          </a:p>
        </p:txBody>
      </p:sp>
      <p:sp>
        <p:nvSpPr>
          <p:cNvPr id="6" name="TextBox 5"/>
          <p:cNvSpPr txBox="1"/>
          <p:nvPr/>
        </p:nvSpPr>
        <p:spPr>
          <a:xfrm>
            <a:off x="5026025" y="2230438"/>
            <a:ext cx="2009775"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one another</a:t>
            </a:r>
            <a:endParaRPr lang="zh-CN" altLang="en-US" sz="2800" b="1" dirty="0">
              <a:solidFill>
                <a:srgbClr val="FF0000"/>
              </a:solidFill>
              <a:latin typeface="+mj-lt"/>
              <a:ea typeface="黑体" panose="02010609060101010101" pitchFamily="49" charset="-122"/>
            </a:endParaRPr>
          </a:p>
        </p:txBody>
      </p:sp>
      <p:sp>
        <p:nvSpPr>
          <p:cNvPr id="7" name="TextBox 6"/>
          <p:cNvSpPr txBox="1"/>
          <p:nvPr/>
        </p:nvSpPr>
        <p:spPr>
          <a:xfrm>
            <a:off x="5164138" y="2713038"/>
            <a:ext cx="1592262"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belong to</a:t>
            </a:r>
            <a:endParaRPr lang="zh-CN" altLang="en-US" sz="2800" b="1" dirty="0">
              <a:solidFill>
                <a:srgbClr val="FF0000"/>
              </a:solidFill>
              <a:latin typeface="+mj-lt"/>
              <a:ea typeface="黑体" panose="02010609060101010101" pitchFamily="49" charset="-122"/>
            </a:endParaRPr>
          </a:p>
        </p:txBody>
      </p:sp>
      <p:sp>
        <p:nvSpPr>
          <p:cNvPr id="8" name="TextBox 7"/>
          <p:cNvSpPr txBox="1"/>
          <p:nvPr/>
        </p:nvSpPr>
        <p:spPr>
          <a:xfrm>
            <a:off x="4970463" y="3244850"/>
            <a:ext cx="1981200" cy="522288"/>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the home of</a:t>
            </a:r>
            <a:endParaRPr lang="zh-CN" altLang="en-US" sz="2800" b="1" dirty="0">
              <a:solidFill>
                <a:srgbClr val="FF0000"/>
              </a:solidFill>
              <a:latin typeface="+mj-lt"/>
              <a:ea typeface="黑体" panose="02010609060101010101" pitchFamily="49" charset="-122"/>
            </a:endParaRPr>
          </a:p>
        </p:txBody>
      </p:sp>
      <p:sp>
        <p:nvSpPr>
          <p:cNvPr id="9" name="TextBox 8"/>
          <p:cNvSpPr txBox="1"/>
          <p:nvPr/>
        </p:nvSpPr>
        <p:spPr>
          <a:xfrm>
            <a:off x="5459413" y="3790950"/>
            <a:ext cx="1131887" cy="523875"/>
          </a:xfrm>
          <a:prstGeom prst="rect">
            <a:avLst/>
          </a:prstGeom>
          <a:noFill/>
        </p:spPr>
        <p:txBody>
          <a:bodyPr wrap="none">
            <a:spAutoFit/>
          </a:bodyPr>
          <a:lstStyle/>
          <a:p>
            <a:pPr>
              <a:buFont typeface="Arial" panose="020B0604020202020204" pitchFamily="34" charset="0"/>
              <a:buNone/>
              <a:defRPr/>
            </a:pPr>
            <a:r>
              <a:rPr lang="en-US" altLang="zh-CN" sz="2800" b="1" dirty="0">
                <a:solidFill>
                  <a:srgbClr val="FF0000"/>
                </a:solidFill>
                <a:latin typeface="+mj-lt"/>
                <a:ea typeface="黑体" panose="02010609060101010101" pitchFamily="49" charset="-122"/>
              </a:rPr>
              <a:t>in line</a:t>
            </a:r>
            <a:endParaRPr lang="zh-CN" altLang="en-US" sz="2800" b="1" dirty="0">
              <a:solidFill>
                <a:srgbClr val="FF0000"/>
              </a:solidFill>
              <a:latin typeface="+mj-lt"/>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500" fill="hold"/>
                                        <p:tgtEl>
                                          <p:spTgt spid="8"/>
                                        </p:tgtEl>
                                        <p:attrNameLst>
                                          <p:attrName>ppt_w</p:attrName>
                                        </p:attrNameLst>
                                      </p:cBhvr>
                                      <p:tavLst>
                                        <p:tav tm="0">
                                          <p:val>
                                            <p:fltVal val="0"/>
                                          </p:val>
                                        </p:tav>
                                        <p:tav tm="100000">
                                          <p:val>
                                            <p:strVal val="#ppt_w"/>
                                          </p:val>
                                        </p:tav>
                                      </p:tavLst>
                                    </p:anim>
                                    <p:anim calcmode="lin" valueType="num">
                                      <p:cBhvr>
                                        <p:cTn id="48" dur="500" fill="hold"/>
                                        <p:tgtEl>
                                          <p:spTgt spid="8"/>
                                        </p:tgtEl>
                                        <p:attrNameLst>
                                          <p:attrName>ppt_h</p:attrName>
                                        </p:attrNameLst>
                                      </p:cBhvr>
                                      <p:tavLst>
                                        <p:tav tm="0">
                                          <p:val>
                                            <p:fltVal val="0"/>
                                          </p:val>
                                        </p:tav>
                                        <p:tav tm="100000">
                                          <p:val>
                                            <p:strVal val="#ppt_h"/>
                                          </p:val>
                                        </p:tav>
                                      </p:tavLst>
                                    </p:anim>
                                    <p:animEffect transition="in" filter="fade">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p:cTn id="54" dur="500" fill="hold"/>
                                        <p:tgtEl>
                                          <p:spTgt spid="9"/>
                                        </p:tgtEl>
                                        <p:attrNameLst>
                                          <p:attrName>ppt_w</p:attrName>
                                        </p:attrNameLst>
                                      </p:cBhvr>
                                      <p:tavLst>
                                        <p:tav tm="0">
                                          <p:val>
                                            <p:fltVal val="0"/>
                                          </p:val>
                                        </p:tav>
                                        <p:tav tm="100000">
                                          <p:val>
                                            <p:strVal val="#ppt_w"/>
                                          </p:val>
                                        </p:tav>
                                      </p:tavLst>
                                    </p:anim>
                                    <p:anim calcmode="lin" valueType="num">
                                      <p:cBhvr>
                                        <p:cTn id="55" dur="500" fill="hold"/>
                                        <p:tgtEl>
                                          <p:spTgt spid="9"/>
                                        </p:tgtEl>
                                        <p:attrNameLst>
                                          <p:attrName>ppt_h</p:attrName>
                                        </p:attrNameLst>
                                      </p:cBhvr>
                                      <p:tavLst>
                                        <p:tav tm="0">
                                          <p:val>
                                            <p:fltVal val="0"/>
                                          </p:val>
                                        </p:tav>
                                        <p:tav tm="100000">
                                          <p:val>
                                            <p:strVal val="#ppt_h"/>
                                          </p:val>
                                        </p:tav>
                                      </p:tavLst>
                                    </p:anim>
                                    <p:animEffect transition="in" filter="fade">
                                      <p:cBhvr>
                                        <p:cTn id="5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63550" y="869950"/>
            <a:ext cx="819467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latin typeface="Times New Roman" panose="02020603050405020304" pitchFamily="18" charset="0"/>
                <a:ea typeface="黑体" panose="02010609060101010101" pitchFamily="49" charset="-122"/>
              </a:rPr>
              <a:t>1. </a:t>
            </a:r>
            <a:r>
              <a:rPr lang="zh-CN" altLang="en-US" sz="2600" b="1">
                <a:latin typeface="Times New Roman" panose="02020603050405020304" pitchFamily="18" charset="0"/>
                <a:ea typeface="黑体" panose="02010609060101010101" pitchFamily="49" charset="-122"/>
              </a:rPr>
              <a:t>听汤姆乐队的音乐是让人清醒的一种好方法。</a:t>
            </a:r>
            <a:r>
              <a:rPr lang="en-US" altLang="zh-CN" sz="2600" b="1">
                <a:latin typeface="Times New Roman" panose="02020603050405020304" pitchFamily="18" charset="0"/>
                <a:ea typeface="黑体" panose="02010609060101010101" pitchFamily="49" charset="-122"/>
              </a:rPr>
              <a:t>       </a:t>
            </a:r>
          </a:p>
          <a:p>
            <a:pPr eaLnBrk="1" hangingPunct="1">
              <a:lnSpc>
                <a:spcPct val="130000"/>
              </a:lnSpc>
            </a:pPr>
            <a:r>
              <a:rPr lang="en-US" altLang="zh-CN" sz="2600" b="1">
                <a:latin typeface="Times New Roman" panose="02020603050405020304" pitchFamily="18" charset="0"/>
                <a:ea typeface="黑体" panose="02010609060101010101" pitchFamily="49" charset="-122"/>
              </a:rPr>
              <a:t>    ____________________________________________</a:t>
            </a:r>
          </a:p>
          <a:p>
            <a:pPr eaLnBrk="1" hangingPunct="1">
              <a:lnSpc>
                <a:spcPct val="130000"/>
              </a:lnSpc>
            </a:pPr>
            <a:r>
              <a:rPr lang="en-US" altLang="zh-CN" sz="2600" b="1">
                <a:latin typeface="Times New Roman" panose="02020603050405020304" pitchFamily="18" charset="0"/>
                <a:ea typeface="黑体" panose="02010609060101010101" pitchFamily="49" charset="-122"/>
              </a:rPr>
              <a:t>2. </a:t>
            </a:r>
            <a:r>
              <a:rPr lang="zh-CN" altLang="en-US" sz="2600" b="1">
                <a:latin typeface="Times New Roman" panose="02020603050405020304" pitchFamily="18" charset="0"/>
                <a:ea typeface="黑体" panose="02010609060101010101" pitchFamily="49" charset="-122"/>
              </a:rPr>
              <a:t>当萨拉还是一个青少年时，她常常因为几乎每件事都</a:t>
            </a:r>
            <a:endParaRPr lang="en-US" altLang="zh-CN" sz="2600" b="1">
              <a:latin typeface="Times New Roman" panose="02020603050405020304" pitchFamily="18" charset="0"/>
              <a:ea typeface="黑体" panose="02010609060101010101" pitchFamily="49" charset="-122"/>
            </a:endParaRPr>
          </a:p>
          <a:p>
            <a:pPr eaLnBrk="1" hangingPunct="1">
              <a:lnSpc>
                <a:spcPct val="130000"/>
              </a:lnSpc>
            </a:pPr>
            <a:r>
              <a:rPr lang="en-US" altLang="zh-CN" sz="2600" b="1">
                <a:latin typeface="Times New Roman" panose="02020603050405020304" pitchFamily="18" charset="0"/>
                <a:ea typeface="黑体" panose="02010609060101010101" pitchFamily="49" charset="-122"/>
              </a:rPr>
              <a:t>    </a:t>
            </a:r>
            <a:r>
              <a:rPr lang="zh-CN" altLang="en-US" sz="2600" b="1">
                <a:latin typeface="Times New Roman" panose="02020603050405020304" pitchFamily="18" charset="0"/>
                <a:ea typeface="黑体" panose="02010609060101010101" pitchFamily="49" charset="-122"/>
              </a:rPr>
              <a:t>要和家人争吵。</a:t>
            </a:r>
            <a:r>
              <a:rPr lang="en-US" altLang="zh-CN" sz="2600" b="1">
                <a:latin typeface="Times New Roman" panose="02020603050405020304" pitchFamily="18" charset="0"/>
                <a:ea typeface="黑体" panose="02010609060101010101" pitchFamily="49" charset="-122"/>
              </a:rPr>
              <a:t>        </a:t>
            </a:r>
          </a:p>
          <a:p>
            <a:pPr eaLnBrk="1" hangingPunct="1">
              <a:lnSpc>
                <a:spcPct val="130000"/>
              </a:lnSpc>
            </a:pPr>
            <a:r>
              <a:rPr lang="en-US" altLang="zh-CN" sz="2600" b="1">
                <a:latin typeface="Times New Roman" panose="02020603050405020304" pitchFamily="18" charset="0"/>
                <a:ea typeface="黑体" panose="02010609060101010101" pitchFamily="49" charset="-122"/>
              </a:rPr>
              <a:t>    ___________________________________________</a:t>
            </a:r>
          </a:p>
          <a:p>
            <a:pPr eaLnBrk="1" hangingPunct="1">
              <a:lnSpc>
                <a:spcPct val="130000"/>
              </a:lnSpc>
            </a:pPr>
            <a:r>
              <a:rPr lang="en-US" altLang="zh-CN" sz="2600" b="1">
                <a:latin typeface="Times New Roman" panose="02020603050405020304" pitchFamily="18" charset="0"/>
                <a:ea typeface="黑体" panose="02010609060101010101" pitchFamily="49" charset="-122"/>
              </a:rPr>
              <a:t>    ___________________________________________ </a:t>
            </a:r>
          </a:p>
        </p:txBody>
      </p:sp>
      <p:sp>
        <p:nvSpPr>
          <p:cNvPr id="3" name="TextBox 2"/>
          <p:cNvSpPr txBox="1"/>
          <p:nvPr/>
        </p:nvSpPr>
        <p:spPr>
          <a:xfrm>
            <a:off x="792163" y="1346200"/>
            <a:ext cx="7593012" cy="609600"/>
          </a:xfrm>
          <a:prstGeom prst="rect">
            <a:avLst/>
          </a:prstGeom>
          <a:noFill/>
        </p:spPr>
        <p:txBody>
          <a:bodyPr wrap="none">
            <a:spAutoFit/>
          </a:bodyPr>
          <a:lstStyle/>
          <a:p>
            <a:pPr>
              <a:lnSpc>
                <a:spcPct val="120000"/>
              </a:lnSpc>
              <a:buFont typeface="Arial" panose="020B0604020202020204" pitchFamily="34" charset="0"/>
              <a:buNone/>
              <a:defRPr/>
            </a:pPr>
            <a:r>
              <a:rPr lang="en-US" altLang="zh-CN" sz="2800" b="1" dirty="0">
                <a:solidFill>
                  <a:srgbClr val="FF0000"/>
                </a:solidFill>
                <a:latin typeface="+mj-lt"/>
                <a:ea typeface="黑体" panose="02010609060101010101" pitchFamily="49" charset="-122"/>
              </a:rPr>
              <a:t>Listening to The Toms is a good way to wake up.</a:t>
            </a:r>
            <a:endParaRPr lang="zh-CN" altLang="en-US" sz="2800" b="1" dirty="0">
              <a:solidFill>
                <a:srgbClr val="FF0000"/>
              </a:solidFill>
              <a:latin typeface="+mj-lt"/>
              <a:ea typeface="黑体" panose="02010609060101010101" pitchFamily="49" charset="-122"/>
            </a:endParaRPr>
          </a:p>
        </p:txBody>
      </p:sp>
      <p:sp>
        <p:nvSpPr>
          <p:cNvPr id="4" name="TextBox 3"/>
          <p:cNvSpPr txBox="1"/>
          <p:nvPr/>
        </p:nvSpPr>
        <p:spPr>
          <a:xfrm>
            <a:off x="808038" y="2879725"/>
            <a:ext cx="7343775" cy="1081088"/>
          </a:xfrm>
          <a:prstGeom prst="rect">
            <a:avLst/>
          </a:prstGeom>
          <a:noFill/>
        </p:spPr>
        <p:txBody>
          <a:bodyPr>
            <a:spAutoFit/>
          </a:bodyPr>
          <a:lstStyle/>
          <a:p>
            <a:pPr>
              <a:lnSpc>
                <a:spcPct val="120000"/>
              </a:lnSpc>
              <a:buFont typeface="Arial" panose="020B0604020202020204" pitchFamily="34" charset="0"/>
              <a:buNone/>
              <a:defRPr/>
            </a:pPr>
            <a:r>
              <a:rPr lang="en-US" altLang="zh-CN" sz="2800" b="1" dirty="0">
                <a:solidFill>
                  <a:srgbClr val="FF0000"/>
                </a:solidFill>
                <a:latin typeface="+mj-lt"/>
                <a:ea typeface="黑体" panose="02010609060101010101" pitchFamily="49" charset="-122"/>
              </a:rPr>
              <a:t>When Sarah was a teenager, she used to fight over almost everything with her family.</a:t>
            </a:r>
            <a:endParaRPr lang="zh-CN" altLang="en-US" sz="2800" b="1" dirty="0">
              <a:solidFill>
                <a:srgbClr val="FF0000"/>
              </a:solidFill>
              <a:latin typeface="+mj-lt"/>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
          <p:cNvSpPr>
            <a:spLocks noChangeArrowheads="1"/>
          </p:cNvSpPr>
          <p:nvPr/>
        </p:nvSpPr>
        <p:spPr bwMode="auto">
          <a:xfrm>
            <a:off x="422275" y="1062038"/>
            <a:ext cx="8151813" cy="269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a:solidFill>
                  <a:srgbClr val="000000"/>
                </a:solidFill>
                <a:latin typeface="Times New Roman" panose="02020603050405020304" pitchFamily="18" charset="0"/>
                <a:ea typeface="黑体" panose="02010609060101010101" pitchFamily="49" charset="-122"/>
              </a:rPr>
              <a:t>3.</a:t>
            </a:r>
            <a:r>
              <a:rPr lang="zh-CN" altLang="en-US" sz="2600" b="1">
                <a:solidFill>
                  <a:srgbClr val="000000"/>
                </a:solidFill>
                <a:latin typeface="Times New Roman" panose="02020603050405020304" pitchFamily="18" charset="0"/>
                <a:ea typeface="黑体" panose="02010609060101010101" pitchFamily="49" charset="-122"/>
              </a:rPr>
              <a:t>如今的许多歌曲仅仅涉及美国的现代生活，例如金钱</a:t>
            </a:r>
            <a:endParaRPr lang="en-US" altLang="zh-CN" sz="2600" b="1">
              <a:solidFill>
                <a:srgbClr val="000000"/>
              </a:solidFill>
              <a:latin typeface="Times New Roman" panose="02020603050405020304" pitchFamily="18" charset="0"/>
              <a:ea typeface="黑体" panose="02010609060101010101" pitchFamily="49" charset="-122"/>
            </a:endParaRPr>
          </a:p>
          <a:p>
            <a:pPr>
              <a:lnSpc>
                <a:spcPct val="130000"/>
              </a:lnSpc>
            </a:pPr>
            <a:r>
              <a:rPr lang="en-US" altLang="zh-CN" sz="2600" b="1">
                <a:solidFill>
                  <a:srgbClr val="000000"/>
                </a:solidFill>
                <a:latin typeface="Times New Roman" panose="02020603050405020304" pitchFamily="18" charset="0"/>
                <a:ea typeface="黑体" panose="02010609060101010101" pitchFamily="49" charset="-122"/>
              </a:rPr>
              <a:t>   </a:t>
            </a:r>
            <a:r>
              <a:rPr lang="zh-CN" altLang="en-US" sz="2600" b="1">
                <a:solidFill>
                  <a:srgbClr val="000000"/>
                </a:solidFill>
                <a:latin typeface="Times New Roman" panose="02020603050405020304" pitchFamily="18" charset="0"/>
                <a:ea typeface="黑体" panose="02010609060101010101" pitchFamily="49" charset="-122"/>
              </a:rPr>
              <a:t>和成功的重要性，而与群体归属感无关。</a:t>
            </a:r>
            <a:endParaRPr lang="en-US" altLang="zh-CN" sz="2600" b="1">
              <a:solidFill>
                <a:srgbClr val="000000"/>
              </a:solidFill>
              <a:latin typeface="Times New Roman" panose="02020603050405020304" pitchFamily="18" charset="0"/>
              <a:ea typeface="黑体" panose="02010609060101010101" pitchFamily="49" charset="-122"/>
            </a:endParaRPr>
          </a:p>
          <a:p>
            <a:pPr>
              <a:lnSpc>
                <a:spcPct val="130000"/>
              </a:lnSpc>
            </a:pPr>
            <a:r>
              <a:rPr lang="en-US" altLang="zh-CN" sz="2600" b="1">
                <a:latin typeface="Times New Roman" panose="02020603050405020304" pitchFamily="18" charset="0"/>
                <a:ea typeface="黑体" panose="02010609060101010101" pitchFamily="49" charset="-122"/>
              </a:rPr>
              <a:t>    _____________________________________________</a:t>
            </a:r>
          </a:p>
          <a:p>
            <a:pPr>
              <a:lnSpc>
                <a:spcPct val="130000"/>
              </a:lnSpc>
            </a:pPr>
            <a:r>
              <a:rPr lang="en-US" altLang="zh-CN" sz="2600" b="1">
                <a:latin typeface="Times New Roman" panose="02020603050405020304" pitchFamily="18" charset="0"/>
                <a:ea typeface="黑体" panose="02010609060101010101" pitchFamily="49" charset="-122"/>
              </a:rPr>
              <a:t>    _____________________________________________</a:t>
            </a:r>
          </a:p>
          <a:p>
            <a:pPr>
              <a:lnSpc>
                <a:spcPct val="130000"/>
              </a:lnSpc>
            </a:pPr>
            <a:r>
              <a:rPr lang="en-US" altLang="zh-CN" sz="2600" b="1">
                <a:latin typeface="Times New Roman" panose="02020603050405020304" pitchFamily="18" charset="0"/>
                <a:ea typeface="黑体" panose="02010609060101010101" pitchFamily="49" charset="-122"/>
              </a:rPr>
              <a:t>    _____________________________________________ </a:t>
            </a:r>
          </a:p>
        </p:txBody>
      </p:sp>
      <p:sp>
        <p:nvSpPr>
          <p:cNvPr id="4" name="TextBox 3"/>
          <p:cNvSpPr txBox="1"/>
          <p:nvPr/>
        </p:nvSpPr>
        <p:spPr>
          <a:xfrm>
            <a:off x="774700" y="2060575"/>
            <a:ext cx="7721600" cy="1643063"/>
          </a:xfrm>
          <a:prstGeom prst="rect">
            <a:avLst/>
          </a:prstGeom>
          <a:noFill/>
        </p:spPr>
        <p:txBody>
          <a:bodyPr>
            <a:spAutoFit/>
          </a:bodyPr>
          <a:lstStyle/>
          <a:p>
            <a:pPr>
              <a:lnSpc>
                <a:spcPct val="120000"/>
              </a:lnSpc>
              <a:buFont typeface="Arial" panose="020B0604020202020204" pitchFamily="34" charset="0"/>
              <a:buNone/>
              <a:defRPr/>
            </a:pPr>
            <a:r>
              <a:rPr lang="en-US" altLang="zh-CN" sz="2800" b="1" dirty="0">
                <a:solidFill>
                  <a:srgbClr val="FF0000"/>
                </a:solidFill>
                <a:latin typeface="+mj-lt"/>
                <a:ea typeface="黑体" panose="02010609060101010101" pitchFamily="49" charset="-122"/>
              </a:rPr>
              <a:t>Many songs these days are just about modern life in the US</a:t>
            </a:r>
            <a:r>
              <a:rPr lang="zh-CN" altLang="en-US" sz="2800" b="1" dirty="0">
                <a:solidFill>
                  <a:srgbClr val="FF0000"/>
                </a:solidFill>
                <a:latin typeface="+mj-lt"/>
                <a:ea typeface="黑体" panose="02010609060101010101" pitchFamily="49" charset="-122"/>
              </a:rPr>
              <a:t>，</a:t>
            </a:r>
            <a:r>
              <a:rPr lang="en-US" altLang="zh-CN" sz="2800" b="1" dirty="0">
                <a:solidFill>
                  <a:srgbClr val="FF0000"/>
                </a:solidFill>
                <a:latin typeface="+mj-lt"/>
                <a:ea typeface="黑体" panose="02010609060101010101" pitchFamily="49" charset="-122"/>
              </a:rPr>
              <a:t>such as the importance of money and success</a:t>
            </a:r>
            <a:r>
              <a:rPr lang="zh-CN" altLang="en-US" sz="2800" b="1" dirty="0">
                <a:solidFill>
                  <a:srgbClr val="FF0000"/>
                </a:solidFill>
                <a:latin typeface="+mj-lt"/>
                <a:ea typeface="黑体" panose="02010609060101010101" pitchFamily="49" charset="-122"/>
              </a:rPr>
              <a:t>，</a:t>
            </a:r>
            <a:r>
              <a:rPr lang="en-US" altLang="zh-CN" sz="2800" b="1" dirty="0">
                <a:solidFill>
                  <a:srgbClr val="FF0000"/>
                </a:solidFill>
                <a:latin typeface="+mj-lt"/>
                <a:ea typeface="黑体" panose="02010609060101010101" pitchFamily="49" charset="-122"/>
              </a:rPr>
              <a:t>but not about belonging to a group.</a:t>
            </a:r>
            <a:endParaRPr lang="zh-CN" altLang="en-US" sz="2800" b="1" dirty="0">
              <a:solidFill>
                <a:srgbClr val="FF0000"/>
              </a:solidFill>
              <a:latin typeface="+mj-lt"/>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3700" y="389343"/>
            <a:ext cx="6694488" cy="1200329"/>
          </a:xfrm>
          <a:prstGeom prst="rect">
            <a:avLst/>
          </a:prstGeom>
          <a:noFill/>
        </p:spPr>
        <p:txBody>
          <a:bodyPr>
            <a:spAutoFit/>
          </a:bodyPr>
          <a:lstStyle/>
          <a:p>
            <a:pPr>
              <a:buFont typeface="Arial" panose="020B0604020202020204" pitchFamily="34" charset="0"/>
              <a:buNone/>
              <a:defRPr/>
            </a:pPr>
            <a:r>
              <a:rPr lang="en-US" altLang="zh-CN" sz="2400" b="1" dirty="0">
                <a:latin typeface="+mj-lt"/>
              </a:rPr>
              <a:t>Think of a singer or writer you know well. Make a list of facts of him /her. Think of the following:</a:t>
            </a:r>
          </a:p>
        </p:txBody>
      </p:sp>
      <p:grpSp>
        <p:nvGrpSpPr>
          <p:cNvPr id="7171" name="组合 4"/>
          <p:cNvGrpSpPr/>
          <p:nvPr/>
        </p:nvGrpSpPr>
        <p:grpSpPr bwMode="auto">
          <a:xfrm>
            <a:off x="836613" y="666750"/>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7174"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3a</a:t>
              </a:r>
              <a:endParaRPr lang="zh-CN" altLang="en-US" sz="3200" b="1">
                <a:solidFill>
                  <a:srgbClr val="0000FF"/>
                </a:solidFill>
              </a:endParaRPr>
            </a:p>
          </p:txBody>
        </p:sp>
      </p:grpSp>
      <p:sp>
        <p:nvSpPr>
          <p:cNvPr id="6" name="Text Box 3"/>
          <p:cNvSpPr txBox="1">
            <a:spLocks noChangeArrowheads="1"/>
          </p:cNvSpPr>
          <p:nvPr/>
        </p:nvSpPr>
        <p:spPr bwMode="auto">
          <a:xfrm>
            <a:off x="792163" y="1755775"/>
            <a:ext cx="7992608" cy="2442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buFont typeface="Arial" panose="020B0604020202020204" pitchFamily="34" charset="0"/>
              <a:buNone/>
              <a:defRPr/>
            </a:pPr>
            <a:r>
              <a:rPr lang="en-US" altLang="zh-CN" sz="2400" b="1" dirty="0" smtClean="0">
                <a:latin typeface="+mj-lt"/>
              </a:rPr>
              <a:t>1. Who is the singer/writer?</a:t>
            </a:r>
          </a:p>
          <a:p>
            <a:pPr eaLnBrk="1" hangingPunct="1">
              <a:lnSpc>
                <a:spcPct val="130000"/>
              </a:lnSpc>
              <a:buFont typeface="Arial" panose="020B0604020202020204" pitchFamily="34" charset="0"/>
              <a:buNone/>
              <a:defRPr/>
            </a:pPr>
            <a:r>
              <a:rPr lang="en-US" altLang="zh-CN" sz="2400" b="1" dirty="0" smtClean="0">
                <a:latin typeface="+mj-lt"/>
              </a:rPr>
              <a:t>2. When did the singer/writer first become famous?</a:t>
            </a:r>
          </a:p>
          <a:p>
            <a:pPr eaLnBrk="1" hangingPunct="1">
              <a:lnSpc>
                <a:spcPct val="130000"/>
              </a:lnSpc>
              <a:buFont typeface="Arial" panose="020B0604020202020204" pitchFamily="34" charset="0"/>
              <a:buNone/>
              <a:defRPr/>
            </a:pPr>
            <a:r>
              <a:rPr lang="en-US" altLang="zh-CN" sz="2400" b="1" dirty="0" smtClean="0">
                <a:latin typeface="+mj-lt"/>
              </a:rPr>
              <a:t>3. How and why did he/she first become famous?</a:t>
            </a:r>
          </a:p>
          <a:p>
            <a:pPr eaLnBrk="1" hangingPunct="1">
              <a:lnSpc>
                <a:spcPct val="130000"/>
              </a:lnSpc>
              <a:buFont typeface="Arial" panose="020B0604020202020204" pitchFamily="34" charset="0"/>
              <a:buNone/>
              <a:defRPr/>
            </a:pPr>
            <a:r>
              <a:rPr lang="en-US" altLang="zh-CN" sz="2400" b="1" dirty="0" smtClean="0">
                <a:latin typeface="+mj-lt"/>
              </a:rPr>
              <a:t>4. What famous songs/books has he/she recorded/</a:t>
            </a:r>
          </a:p>
          <a:p>
            <a:pPr eaLnBrk="1" hangingPunct="1">
              <a:lnSpc>
                <a:spcPct val="130000"/>
              </a:lnSpc>
              <a:buFont typeface="Arial" panose="020B0604020202020204" pitchFamily="34" charset="0"/>
              <a:buNone/>
              <a:defRPr/>
            </a:pPr>
            <a:r>
              <a:rPr lang="en-US" altLang="zh-CN" sz="2400" b="1" dirty="0" smtClean="0">
                <a:latin typeface="+mj-lt"/>
              </a:rPr>
              <a:t>    written? When?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661988" y="623843"/>
            <a:ext cx="7921625" cy="340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buFont typeface="Arial" panose="020B0604020202020204" pitchFamily="34" charset="0"/>
              <a:buNone/>
              <a:defRPr/>
            </a:pPr>
            <a:r>
              <a:rPr lang="en-US" altLang="zh-CN" sz="2400" b="1" dirty="0" smtClean="0">
                <a:latin typeface="+mj-lt"/>
              </a:rPr>
              <a:t>5. How many CDs/books has he/she sold?</a:t>
            </a:r>
          </a:p>
          <a:p>
            <a:pPr eaLnBrk="1" hangingPunct="1">
              <a:lnSpc>
                <a:spcPct val="130000"/>
              </a:lnSpc>
              <a:buFont typeface="Arial" panose="020B0604020202020204" pitchFamily="34" charset="0"/>
              <a:buNone/>
              <a:defRPr/>
            </a:pPr>
            <a:r>
              <a:rPr lang="en-US" altLang="zh-CN" sz="2400" b="1" dirty="0" smtClean="0">
                <a:latin typeface="+mj-lt"/>
              </a:rPr>
              <a:t>6. How did you find out about him/her?</a:t>
            </a:r>
          </a:p>
          <a:p>
            <a:pPr eaLnBrk="1" hangingPunct="1">
              <a:lnSpc>
                <a:spcPct val="130000"/>
              </a:lnSpc>
              <a:buFont typeface="Arial" panose="020B0604020202020204" pitchFamily="34" charset="0"/>
              <a:buNone/>
              <a:defRPr/>
            </a:pPr>
            <a:r>
              <a:rPr lang="en-US" altLang="zh-CN" sz="2400" b="1" dirty="0" smtClean="0">
                <a:latin typeface="+mj-lt"/>
              </a:rPr>
              <a:t>7. Is he/she still popular today?</a:t>
            </a:r>
          </a:p>
          <a:p>
            <a:pPr eaLnBrk="1" hangingPunct="1">
              <a:lnSpc>
                <a:spcPct val="130000"/>
              </a:lnSpc>
              <a:buFont typeface="Arial" panose="020B0604020202020204" pitchFamily="34" charset="0"/>
              <a:buNone/>
              <a:defRPr/>
            </a:pPr>
            <a:r>
              <a:rPr lang="en-US" altLang="zh-CN" sz="2400" b="1" dirty="0" smtClean="0">
                <a:latin typeface="+mj-lt"/>
              </a:rPr>
              <a:t>8. Have you introduced this singer/writer to others?</a:t>
            </a:r>
          </a:p>
          <a:p>
            <a:pPr eaLnBrk="1" hangingPunct="1">
              <a:lnSpc>
                <a:spcPct val="130000"/>
              </a:lnSpc>
              <a:buFont typeface="Arial" panose="020B0604020202020204" pitchFamily="34" charset="0"/>
              <a:buNone/>
              <a:defRPr/>
            </a:pPr>
            <a:r>
              <a:rPr lang="en-US" altLang="zh-CN" sz="2400" b="1" dirty="0" smtClean="0">
                <a:latin typeface="+mj-lt"/>
              </a:rPr>
              <a:t>9. How do you feel about his/her music/books?</a:t>
            </a:r>
          </a:p>
          <a:p>
            <a:pPr eaLnBrk="1" hangingPunct="1">
              <a:lnSpc>
                <a:spcPct val="130000"/>
              </a:lnSpc>
              <a:buFont typeface="Arial" panose="020B0604020202020204" pitchFamily="34" charset="0"/>
              <a:buNone/>
              <a:defRPr/>
            </a:pPr>
            <a:r>
              <a:rPr lang="en-US" altLang="zh-CN" sz="2400" b="1" dirty="0" smtClean="0">
                <a:latin typeface="+mj-lt"/>
              </a:rPr>
              <a:t>10. Have you ever played/sung his/her songs yourself?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一级栏目"/>
          <p:cNvPicPr>
            <a:picLocks noChangeAspect="1" noChangeArrowheads="1"/>
          </p:cNvPicPr>
          <p:nvPr/>
        </p:nvPicPr>
        <p:blipFill>
          <a:blip r:embed="rId2" cstate="email"/>
          <a:srcRect/>
          <a:stretch>
            <a:fillRect/>
          </a:stretch>
        </p:blipFill>
        <p:spPr bwMode="auto">
          <a:xfrm>
            <a:off x="311150" y="201613"/>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87"/>
          <p:cNvSpPr>
            <a:spLocks noChangeArrowheads="1"/>
          </p:cNvSpPr>
          <p:nvPr/>
        </p:nvSpPr>
        <p:spPr bwMode="auto">
          <a:xfrm>
            <a:off x="1022350" y="404813"/>
            <a:ext cx="3182938"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9220" name="矩形 2"/>
          <p:cNvSpPr>
            <a:spLocks noChangeArrowheads="1"/>
          </p:cNvSpPr>
          <p:nvPr/>
        </p:nvSpPr>
        <p:spPr bwMode="auto">
          <a:xfrm>
            <a:off x="473075" y="1122363"/>
            <a:ext cx="7466013"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dirty="0">
                <a:solidFill>
                  <a:srgbClr val="000000"/>
                </a:solidFill>
                <a:latin typeface="Times New Roman" panose="02020603050405020304" pitchFamily="18" charset="0"/>
              </a:rPr>
              <a:t>1. Have you introduced this singer/writer to others?</a:t>
            </a:r>
          </a:p>
        </p:txBody>
      </p:sp>
      <p:sp>
        <p:nvSpPr>
          <p:cNvPr id="5" name="Text Box 13"/>
          <p:cNvSpPr txBox="1">
            <a:spLocks noChangeArrowheads="1"/>
          </p:cNvSpPr>
          <p:nvPr/>
        </p:nvSpPr>
        <p:spPr bwMode="auto">
          <a:xfrm>
            <a:off x="871538" y="1897063"/>
            <a:ext cx="7567068"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defRPr/>
            </a:pPr>
            <a:r>
              <a:rPr lang="en-US" altLang="zh-CN" sz="2600" b="1" dirty="0">
                <a:latin typeface="Times New Roman" panose="02020603050405020304" pitchFamily="18" charset="0"/>
              </a:rPr>
              <a:t>i</a:t>
            </a:r>
            <a:r>
              <a:rPr lang="en-US" altLang="zh-CN" sz="2600" b="1" dirty="0" smtClean="0">
                <a:latin typeface="Times New Roman" panose="02020603050405020304" pitchFamily="18" charset="0"/>
              </a:rPr>
              <a:t>ntroduce    </a:t>
            </a:r>
            <a:r>
              <a:rPr lang="zh-CN" altLang="en-US" sz="2600" b="1" dirty="0" smtClean="0">
                <a:latin typeface="黑体" panose="02010609060101010101" pitchFamily="49" charset="-122"/>
                <a:ea typeface="黑体" panose="02010609060101010101" pitchFamily="49" charset="-122"/>
              </a:rPr>
              <a:t>动词，意为“介绍</a:t>
            </a:r>
            <a:r>
              <a:rPr lang="zh-CN" altLang="en-US" sz="2600" b="1" dirty="0">
                <a:latin typeface="黑体" panose="02010609060101010101" pitchFamily="49" charset="-122"/>
                <a:ea typeface="黑体" panose="02010609060101010101" pitchFamily="49" charset="-122"/>
              </a:rPr>
              <a:t>；</a:t>
            </a:r>
            <a:r>
              <a:rPr lang="zh-CN" altLang="en-US" sz="2600" b="1" dirty="0" smtClean="0">
                <a:latin typeface="黑体" panose="02010609060101010101" pitchFamily="49" charset="-122"/>
                <a:ea typeface="黑体" panose="02010609060101010101" pitchFamily="49" charset="-122"/>
              </a:rPr>
              <a:t>引见”</a:t>
            </a:r>
            <a:endParaRPr lang="en-US" altLang="zh-CN" sz="2600" b="1" dirty="0" smtClean="0">
              <a:latin typeface="黑体" panose="02010609060101010101" pitchFamily="49" charset="-122"/>
              <a:ea typeface="黑体" panose="02010609060101010101" pitchFamily="49" charset="-122"/>
            </a:endParaRPr>
          </a:p>
          <a:p>
            <a:pPr eaLnBrk="1" hangingPunct="1">
              <a:spcBef>
                <a:spcPct val="50000"/>
              </a:spcBef>
              <a:buFont typeface="Arial" panose="020B0604020202020204" pitchFamily="34" charset="0"/>
              <a:buNone/>
              <a:defRPr/>
            </a:pPr>
            <a:r>
              <a:rPr lang="zh-CN" altLang="en-US" sz="2600" b="1" dirty="0" smtClean="0">
                <a:latin typeface="+mj-ea"/>
                <a:ea typeface="+mj-ea"/>
              </a:rPr>
              <a:t>短语：</a:t>
            </a:r>
            <a:r>
              <a:rPr lang="en-US" altLang="zh-CN" sz="2600" b="1" dirty="0" smtClean="0">
                <a:latin typeface="+mj-lt"/>
                <a:ea typeface="+mj-ea"/>
              </a:rPr>
              <a:t>introduce sb. to sb.    </a:t>
            </a:r>
            <a:r>
              <a:rPr lang="zh-CN" altLang="en-US" sz="2600" b="1" dirty="0" smtClean="0">
                <a:latin typeface="+mj-lt"/>
                <a:ea typeface="+mj-ea"/>
              </a:rPr>
              <a:t>把某人介绍给某人</a:t>
            </a:r>
            <a:endParaRPr lang="en-US" altLang="zh-CN" sz="2600" b="1" dirty="0" smtClean="0">
              <a:latin typeface="+mj-lt"/>
              <a:ea typeface="+mj-ea"/>
            </a:endParaRPr>
          </a:p>
          <a:p>
            <a:pPr eaLnBrk="1" hangingPunct="1">
              <a:spcBef>
                <a:spcPct val="50000"/>
              </a:spcBef>
              <a:buFont typeface="Arial" panose="020B0604020202020204" pitchFamily="34" charset="0"/>
              <a:buNone/>
              <a:defRPr/>
            </a:pPr>
            <a:r>
              <a:rPr lang="zh-CN" altLang="en-US" sz="2600" b="1" dirty="0" smtClean="0">
                <a:latin typeface="+mj-lt"/>
                <a:ea typeface="+mj-ea"/>
              </a:rPr>
              <a:t>例：</a:t>
            </a:r>
            <a:r>
              <a:rPr lang="en-US" altLang="zh-CN" sz="2600" b="1" dirty="0" smtClean="0">
                <a:latin typeface="+mj-lt"/>
                <a:ea typeface="+mj-ea"/>
              </a:rPr>
              <a:t> </a:t>
            </a:r>
            <a:r>
              <a:rPr lang="zh-CN" altLang="en-US" sz="2600" b="1" dirty="0" smtClean="0">
                <a:latin typeface="+mj-lt"/>
                <a:ea typeface="+mj-ea"/>
              </a:rPr>
              <a:t>你能把你的朋友介绍给我认识吗？</a:t>
            </a:r>
            <a:endParaRPr lang="en-US" altLang="zh-CN" sz="2600" b="1" dirty="0" smtClean="0">
              <a:latin typeface="+mj-lt"/>
              <a:ea typeface="+mj-ea"/>
            </a:endParaRPr>
          </a:p>
          <a:p>
            <a:pPr eaLnBrk="1" hangingPunct="1">
              <a:spcBef>
                <a:spcPct val="50000"/>
              </a:spcBef>
              <a:buFont typeface="Arial" panose="020B0604020202020204" pitchFamily="34" charset="0"/>
              <a:buNone/>
              <a:defRPr/>
            </a:pPr>
            <a:r>
              <a:rPr lang="en-US" altLang="zh-CN" sz="2600" b="1" dirty="0">
                <a:latin typeface="+mj-lt"/>
                <a:ea typeface="+mj-ea"/>
              </a:rPr>
              <a:t> </a:t>
            </a:r>
            <a:r>
              <a:rPr lang="en-US" altLang="zh-CN" sz="2600" b="1" dirty="0" smtClean="0">
                <a:latin typeface="+mj-lt"/>
                <a:ea typeface="+mj-ea"/>
              </a:rPr>
              <a:t>        Can you introduce your friend to me</a:t>
            </a:r>
            <a:r>
              <a:rPr lang="zh-CN" altLang="en-US" sz="2600" b="1" dirty="0">
                <a:latin typeface="+mj-lt"/>
                <a:ea typeface="+mj-ea"/>
              </a:rPr>
              <a:t>？</a:t>
            </a:r>
            <a:endParaRPr lang="zh-CN" altLang="en-US" sz="2600" b="1" dirty="0" smtClean="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1357</Words>
  <Application>Microsoft Office PowerPoint</Application>
  <PresentationFormat>全屏显示(16:9)</PresentationFormat>
  <Paragraphs>191</Paragraphs>
  <Slides>22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2023-01-16T16:01:58Z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85A58E8B112A4F8F8A594A3A022FA524</vt:lpwstr>
  </property>
  <property fmtid="{A09F084E-AD41-489F-8076-AA5BE3082BCA}" pid="100">
    <vt:ui4>5</vt:ui4>
  </property>
  <property fmtid="{64440492-4C8B-11D1-8B70-080036B11A03}" pid="11">
    <vt:lpwstr>www.2ppt.com-爱PPT提供资源下载</vt:lpwstr>
  </property>
</Properties>
</file>