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5630D93-C566-4B37-B9AF-5226E457659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7C671B7-0712-4D70-ADCA-B079522E7E1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93B84-BA9D-44DB-A058-A404A8E5E727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207CCD-FC92-4597-B069-EF550E75B42E}" type="slidenum">
              <a:rPr lang="zh-CN" altLang="en-US" smtClean="0"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77E70F-3CFD-42DD-ACAB-EF344D4FEECE}" type="slidenum">
              <a:rPr lang="zh-CN" altLang="en-US" smtClean="0"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25897-0BC1-450E-A6E8-AB00FD6D7BEE}" type="slidenum">
              <a:rPr lang="zh-CN" altLang="en-US" smtClean="0"/>
              <a:t>14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126D14-CCC2-4F71-8B64-42234B6BD595}" type="slidenum">
              <a:rPr lang="zh-CN" altLang="en-US" smtClean="0"/>
              <a:t>15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0E09DD-2A93-4594-832F-D763E0027B52}" type="slidenum">
              <a:rPr lang="zh-CN" altLang="en-US" smtClean="0"/>
              <a:t>16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DE57D0-F178-449E-9978-6A4783AB353C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B2184F-8272-4755-8BDC-F10B1AC58A43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1AEAB1-2FB8-40D3-80A0-7D2D49AEC936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81A83E-CBA2-4642-BFDE-85502DC1AC8F}" type="slidenum">
              <a:rPr lang="zh-CN" altLang="en-US" smtClean="0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9F9E44-C9FB-4E46-8727-593C8BE3B127}" type="slidenum">
              <a:rPr lang="zh-CN" altLang="en-US" smtClean="0"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2F169C-14CD-4162-A8F2-6FF34D4C5963}" type="slidenum">
              <a:rPr lang="zh-CN" altLang="en-US" smtClean="0"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254E79-1E18-45C3-AE39-74DD08742EFF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D2F4BB-23A4-4BE2-B73F-795752EEBF0B}" type="slidenum">
              <a:rPr lang="zh-CN" altLang="en-US" smtClean="0"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830B4-D471-4EF0-9CB6-979E8534DD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D2853-4028-42ED-93A5-8BBA0E902A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017C0-EFEE-4270-AE52-4A6B5FACD2B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E779-9715-4084-8031-4506C2048B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556C2-548C-432E-B245-F787210066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283C9-23C5-40AE-AB89-6930577269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337CD-EA5F-4404-BA7F-D0B8D87B2C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F1589-9E81-42BE-AEFB-3A23F83A42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3114B-78E7-4EC9-803A-5ECE62C146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B525-DA00-4CF3-BF7B-9FB0FC37C0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1AA3C-3937-4C3B-8292-E6872E79496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67E14-C7F3-4C2A-9B7D-7DE13C4C70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5C6FF-73A2-44E7-90F4-CF3A1A4342A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0A5D-C996-496D-B9EB-36E59D99A0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6EBD0-631C-43E5-A875-95D8A733BB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716C-2065-4F9C-A99C-86DB88C314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D4847-4F2D-490E-8817-A6A5C1865D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A06B2-A4B0-4872-B004-A80BCA24C0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45B0B-271E-4E56-836B-8B5C5ED0E1A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8BCF-F059-49DF-AC82-23EEC1A8C7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426D0-3C70-46E9-90E9-D17D0A3335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1B80B-804D-4F82-A7FC-361FF738ED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04BB19-E89B-440D-BCF2-DF85198DAE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FD0B2D-6F44-48CF-85D8-604D114F86C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983550" y="2492028"/>
            <a:ext cx="721518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简单应</a:t>
            </a:r>
            <a:r>
              <a:rPr lang="zh-CN" altLang="en-US" sz="8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用</a:t>
            </a:r>
            <a:endParaRPr lang="en-US" altLang="zh-CN" sz="8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/>
            <a:r>
              <a:rPr lang="zh-CN" altLang="en-US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en-US" sz="5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一）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6546" y="1340768"/>
            <a:ext cx="464343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冀教版小学数学六年级</a:t>
            </a:r>
          </a:p>
        </p:txBody>
      </p:sp>
      <p:sp>
        <p:nvSpPr>
          <p:cNvPr id="6" name="矩形 5"/>
          <p:cNvSpPr/>
          <p:nvPr/>
        </p:nvSpPr>
        <p:spPr>
          <a:xfrm>
            <a:off x="2853110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642938" y="2200275"/>
            <a:ext cx="794861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解决方法：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一个数（单位“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”的量）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百分率＝部分量（一个数的百分之几）。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Box 7"/>
          <p:cNvSpPr txBox="1">
            <a:spLocks noChangeArrowheads="1"/>
          </p:cNvSpPr>
          <p:nvPr/>
        </p:nvSpPr>
        <p:spPr bwMode="auto">
          <a:xfrm>
            <a:off x="500063" y="2643188"/>
            <a:ext cx="8001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、我国陆地面积约是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万平方千米，我国高原地区约占陆地总面积的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26.04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％，平原地区约占陆地总面积的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11.98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％。</a:t>
            </a:r>
          </a:p>
        </p:txBody>
      </p:sp>
      <p:sp>
        <p:nvSpPr>
          <p:cNvPr id="12291" name="TextBox 7"/>
          <p:cNvSpPr txBox="1">
            <a:spLocks noChangeArrowheads="1"/>
          </p:cNvSpPr>
          <p:nvPr/>
        </p:nvSpPr>
        <p:spPr bwMode="auto">
          <a:xfrm>
            <a:off x="500063" y="4430713"/>
            <a:ext cx="8001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）我国高原地区面积约是多少平方千米？</a:t>
            </a:r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500063" y="5202238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）我国平原地区面积约是多少平方千米？</a:t>
            </a:r>
          </a:p>
        </p:txBody>
      </p:sp>
      <p:pic>
        <p:nvPicPr>
          <p:cNvPr id="12293" name="图片 11" descr="抠图、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914400"/>
            <a:ext cx="24288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1219200" y="1600200"/>
            <a:ext cx="2286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571500" y="1000125"/>
            <a:ext cx="8001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、新疆维吾尔自治区是我国陆地面积最大的省份，它的陆地面积约占全国陆地面积的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17.3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％；西藏自治区的陆地面积约占全国陆地面积的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12.8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％，居全国第二。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3143250"/>
            <a:ext cx="40576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142875" y="4573588"/>
            <a:ext cx="89296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）新疆维吾尔自治区的陆地面积大约是多少？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142875" y="5345113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）西藏自治区的陆地面积大约是多少？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500063" y="1152525"/>
            <a:ext cx="8001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、石家庄的土地面积是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12115.9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公顷，到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2010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年年底，石家庄城市建成小区绿化覆盖率为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42.5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％。绿化面积是多少公顷？（得数保留两位小数）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3714750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12115.9×42.5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％≈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5149.26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（公顷）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85875" y="4702175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答：绿化面积是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5149.26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公顷。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5362" name="TextBox 7"/>
          <p:cNvSpPr txBox="1">
            <a:spLocks noChangeArrowheads="1"/>
          </p:cNvSpPr>
          <p:nvPr/>
        </p:nvSpPr>
        <p:spPr bwMode="auto">
          <a:xfrm>
            <a:off x="500063" y="1152525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、某绿荫广场的面积是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1.2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万平方米，其中，绿地面积是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8420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平方米。绿地面积占广场面积的 几分之几？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57375" y="3987800"/>
            <a:ext cx="385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8420÷12000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70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85875" y="4845050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答：绿地面积占广场面积的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70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85875" y="3130550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1.2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万平方米＝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12000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平方米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500063" y="1152525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、平安大街学校占地面积是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公顷，教学楼占地米娜及是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2800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平方米。教学楼的占地面积是学校占地面积的百分之几？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8813" y="3987800"/>
            <a:ext cx="4500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2800÷20000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4857750"/>
            <a:ext cx="8143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答：教学楼占地面积是学校占地面积的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57375" y="3000375"/>
            <a:ext cx="428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公顷＝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20000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平方米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500063" y="1152525"/>
            <a:ext cx="800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、一块实验田收甘蔗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8590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千克。如果把这些甘蔗榨成蔗糖，可以榨出蔗糖多少千克？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3143250" y="2357438"/>
            <a:ext cx="5286375" cy="16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85875" y="3857625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8590×12.2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％≈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1047.98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85875" y="4845050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答：可以榨出蔗糖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1047.98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85750" y="1689100"/>
            <a:ext cx="85534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、在具体情境中，经历发现问题，提出并解答简单实际问题的过程。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、能提出现实情境中和百分数有关的数学问题，会解答有关百分数的简单实际问题。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、感受用百分数描述实际问题的作用，增强关心社区、爱护环境的意识。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000375" y="929217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46" name="TextBox 10"/>
          <p:cNvSpPr txBox="1">
            <a:spLocks noChangeArrowheads="1"/>
          </p:cNvSpPr>
          <p:nvPr/>
        </p:nvSpPr>
        <p:spPr bwMode="auto">
          <a:xfrm>
            <a:off x="1285875" y="1143000"/>
            <a:ext cx="7286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某房地产公司建“安康小区”，城市规划要求绿地的面积至少要达到小区面积的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％。这个小区的绿地面积至少要达到多少平方米？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2143125" y="2643188"/>
            <a:ext cx="492918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928688" y="514032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说一说你从图中发现了什么数学信息？</a:t>
            </a:r>
          </a:p>
        </p:txBody>
      </p:sp>
      <p:pic>
        <p:nvPicPr>
          <p:cNvPr id="6149" name="图片 9" descr="QQ截图20140918092333.jpg"/>
          <p:cNvPicPr>
            <a:picLocks noChangeAspect="1"/>
          </p:cNvPicPr>
          <p:nvPr/>
        </p:nvPicPr>
        <p:blipFill>
          <a:blip r:embed="rId4">
            <a:lum bright="-10000" contrast="30000"/>
          </a:blip>
          <a:srcRect/>
          <a:stretch>
            <a:fillRect/>
          </a:stretch>
        </p:blipFill>
        <p:spPr bwMode="auto">
          <a:xfrm>
            <a:off x="706438" y="990600"/>
            <a:ext cx="665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7" name="TextBox 10"/>
          <p:cNvSpPr txBox="1">
            <a:spLocks noChangeArrowheads="1"/>
          </p:cNvSpPr>
          <p:nvPr/>
        </p:nvSpPr>
        <p:spPr bwMode="auto">
          <a:xfrm>
            <a:off x="1285875" y="1143000"/>
            <a:ext cx="7286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某房地产公司建“安康小区”，城市规划要求绿地的面积至少要达到小区面积的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％。这个小区的绿地面积至少要达到多少平方米？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2143125" y="2500313"/>
            <a:ext cx="492918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4845050"/>
            <a:ext cx="292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9500×30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％＝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75" y="4845050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9500×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786313" y="4637088"/>
          <a:ext cx="7143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279400" imgH="393700" progId="Equation.DSMT4">
                  <p:embed/>
                </p:oleObj>
              </mc:Choice>
              <mc:Fallback>
                <p:oleObj name="Equation" r:id="rId5" imgW="2794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4637088"/>
                        <a:ext cx="7143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接连接符 10"/>
          <p:cNvCxnSpPr/>
          <p:nvPr/>
        </p:nvCxnSpPr>
        <p:spPr>
          <a:xfrm>
            <a:off x="4786313" y="5286375"/>
            <a:ext cx="785812" cy="2143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25" y="5572125"/>
            <a:ext cx="285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4000500" y="5072063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86188" y="4500563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95</a:t>
            </a:r>
            <a:endParaRPr lang="zh-CN" altLang="en-US" sz="28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00688" y="4857750"/>
            <a:ext cx="3214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（平方米）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14375" y="5905500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答：这个小区的绿地面积至少要达到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2850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平方米。</a:t>
            </a:r>
          </a:p>
        </p:txBody>
      </p:sp>
      <p:pic>
        <p:nvPicPr>
          <p:cNvPr id="1037" name="图片 9" descr="QQ截图20140918092333.jpg"/>
          <p:cNvPicPr>
            <a:picLocks noChangeAspect="1"/>
          </p:cNvPicPr>
          <p:nvPr/>
        </p:nvPicPr>
        <p:blipFill>
          <a:blip r:embed="rId7">
            <a:lum bright="-10000" contrast="30000"/>
          </a:blip>
          <a:srcRect/>
          <a:stretch>
            <a:fillRect/>
          </a:stretch>
        </p:blipFill>
        <p:spPr bwMode="auto">
          <a:xfrm>
            <a:off x="706438" y="990600"/>
            <a:ext cx="665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22" grpId="0"/>
      <p:bldP spid="2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170" name="TextBox 10"/>
          <p:cNvSpPr txBox="1">
            <a:spLocks noChangeArrowheads="1"/>
          </p:cNvSpPr>
          <p:nvPr/>
        </p:nvSpPr>
        <p:spPr bwMode="auto">
          <a:xfrm>
            <a:off x="1143000" y="1214438"/>
            <a:ext cx="7286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“阳光小区”占地面积为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万平方米，其中绿地面积为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0.55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万平方米。</a:t>
            </a: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928688" y="514032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说一说你从图中发现了什么数学信息？</a:t>
            </a: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65150" y="1185863"/>
            <a:ext cx="64928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64208" y="2276872"/>
            <a:ext cx="5815584" cy="2572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194" name="TextBox 10"/>
          <p:cNvSpPr txBox="1">
            <a:spLocks noChangeArrowheads="1"/>
          </p:cNvSpPr>
          <p:nvPr/>
        </p:nvSpPr>
        <p:spPr bwMode="auto">
          <a:xfrm>
            <a:off x="1143000" y="1214438"/>
            <a:ext cx="7286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“阳光小区”占地面积为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2.2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万平方米，其中绿地面积为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0.55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万平方米。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785813" y="5000625"/>
            <a:ext cx="464343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65150" y="1185863"/>
            <a:ext cx="64928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664208" y="2276872"/>
            <a:ext cx="5815584" cy="2572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Box 10"/>
          <p:cNvSpPr txBox="1">
            <a:spLocks noChangeArrowheads="1"/>
          </p:cNvSpPr>
          <p:nvPr/>
        </p:nvSpPr>
        <p:spPr bwMode="auto">
          <a:xfrm>
            <a:off x="1143000" y="1214438"/>
            <a:ext cx="7286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“阳光小区”占地面积为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2.2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万平方米，其中绿地面积为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0.55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万平方米。</a:t>
            </a:r>
          </a:p>
        </p:txBody>
      </p:sp>
      <p:sp>
        <p:nvSpPr>
          <p:cNvPr id="9220" name="TextBox 7"/>
          <p:cNvSpPr txBox="1">
            <a:spLocks noChangeArrowheads="1"/>
          </p:cNvSpPr>
          <p:nvPr/>
        </p:nvSpPr>
        <p:spPr bwMode="auto">
          <a:xfrm>
            <a:off x="1428750" y="5000625"/>
            <a:ext cx="6572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绿地面积占小区面积的几分之几？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65150" y="1185863"/>
            <a:ext cx="64928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64208" y="2276872"/>
            <a:ext cx="5815584" cy="2572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054" name="TextBox 10"/>
          <p:cNvSpPr txBox="1">
            <a:spLocks noChangeArrowheads="1"/>
          </p:cNvSpPr>
          <p:nvPr/>
        </p:nvSpPr>
        <p:spPr bwMode="auto">
          <a:xfrm>
            <a:off x="642938" y="1071563"/>
            <a:ext cx="79295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“阳光小区”占地面积为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2.2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万平方米，其中绿地面积为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0.55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万平方米。绿地面积占小区面积的几分之几？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43063" y="3214688"/>
            <a:ext cx="2786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0.55÷2.2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000500" y="2951163"/>
          <a:ext cx="8794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330200" imgH="393700" progId="Equation.DSMT4">
                  <p:embed/>
                </p:oleObj>
              </mc:Choice>
              <mc:Fallback>
                <p:oleObj name="Equation" r:id="rId4" imgW="3302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951163"/>
                        <a:ext cx="879475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929188" y="2928938"/>
          <a:ext cx="1155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431800" imgH="393700" progId="Equation.DSMT4">
                  <p:embed/>
                </p:oleObj>
              </mc:Choice>
              <mc:Fallback>
                <p:oleObj name="Equation" r:id="rId6" imgW="4318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928938"/>
                        <a:ext cx="11557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215063" y="2928938"/>
          <a:ext cx="7143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8" imgW="279400" imgH="393700" progId="Equation.DSMT4">
                  <p:embed/>
                </p:oleObj>
              </mc:Choice>
              <mc:Fallback>
                <p:oleObj name="Equation" r:id="rId8" imgW="2794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2928938"/>
                        <a:ext cx="7143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143000" y="4714875"/>
            <a:ext cx="6143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答：绿地面积占小区面积的      。</a:t>
            </a:r>
            <a:endParaRPr lang="zh-CN" altLang="en-US" sz="3200">
              <a:latin typeface="Calibri" panose="020F0502020204030204" pitchFamily="34" charset="0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215063" y="4500563"/>
          <a:ext cx="3889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0" imgW="152400" imgH="393700" progId="Equation.DSMT4">
                  <p:embed/>
                </p:oleObj>
              </mc:Choice>
              <mc:Fallback>
                <p:oleObj name="Equation" r:id="rId10" imgW="1524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4500563"/>
                        <a:ext cx="388937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0242" name="图片 3" descr="小书本.jpg"/>
          <p:cNvPicPr>
            <a:picLocks noChangeAspect="1"/>
          </p:cNvPicPr>
          <p:nvPr/>
        </p:nvPicPr>
        <p:blipFill>
          <a:blip r:embed="rId2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42925" y="1143000"/>
            <a:ext cx="1730375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838200" y="1524000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归纳总结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42938" y="3128963"/>
            <a:ext cx="7948612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求一个数的百分之几是多少的问题的特征：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单位“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”的量是已知的，求单位“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”的百分之几是多少。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Office PowerPoint</Application>
  <PresentationFormat>全屏显示(4:3)</PresentationFormat>
  <Paragraphs>63</Paragraphs>
  <Slides>16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华文楷体</vt:lpstr>
      <vt:lpstr>隶书</vt:lpstr>
      <vt:lpstr>宋体</vt:lpstr>
      <vt:lpstr>微软雅黑</vt:lpstr>
      <vt:lpstr>Arial</vt:lpstr>
      <vt:lpstr>Calibri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2014-09-19T09:56:00Z</dcterms:created>
  <dcterms:modified xsi:type="dcterms:W3CDTF">2023-01-16T16:02:09Z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DC70DDC43BC542E7B4D0224F3E05EF75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