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77" r:id="rId2"/>
    <p:sldId id="279" r:id="rId3"/>
    <p:sldId id="281" r:id="rId4"/>
    <p:sldId id="280" r:id="rId5"/>
    <p:sldId id="282" r:id="rId6"/>
    <p:sldId id="295" r:id="rId7"/>
    <p:sldId id="293" r:id="rId8"/>
    <p:sldId id="292" r:id="rId9"/>
    <p:sldId id="296" r:id="rId10"/>
    <p:sldId id="294" r:id="rId11"/>
    <p:sldId id="257" r:id="rId12"/>
    <p:sldId id="290" r:id="rId13"/>
    <p:sldId id="259" r:id="rId14"/>
    <p:sldId id="264" r:id="rId15"/>
    <p:sldId id="265" r:id="rId16"/>
    <p:sldId id="266" r:id="rId17"/>
    <p:sldId id="267" r:id="rId18"/>
    <p:sldId id="268" r:id="rId19"/>
    <p:sldId id="297" r:id="rId20"/>
    <p:sldId id="261" r:id="rId21"/>
    <p:sldId id="270" r:id="rId22"/>
    <p:sldId id="285" r:id="rId23"/>
    <p:sldId id="287" r:id="rId24"/>
    <p:sldId id="286" r:id="rId25"/>
    <p:sldId id="272" r:id="rId26"/>
    <p:sldId id="273" r:id="rId27"/>
    <p:sldId id="274" r:id="rId28"/>
    <p:sldId id="284" r:id="rId29"/>
    <p:sldId id="283" r:id="rId30"/>
    <p:sldId id="289" r:id="rId31"/>
    <p:sldId id="298" r:id="rId32"/>
    <p:sldId id="288" r:id="rId3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image" Target="../media/image50.emf"/><Relationship Id="rId1" Type="http://schemas.openxmlformats.org/officeDocument/2006/relationships/image" Target="../media/image49.emf"/><Relationship Id="rId5" Type="http://schemas.openxmlformats.org/officeDocument/2006/relationships/image" Target="../media/image53.wmf"/><Relationship Id="rId4" Type="http://schemas.openxmlformats.org/officeDocument/2006/relationships/image" Target="../media/image52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emf"/><Relationship Id="rId5" Type="http://schemas.openxmlformats.org/officeDocument/2006/relationships/image" Target="../media/image58.emf"/><Relationship Id="rId4" Type="http://schemas.openxmlformats.org/officeDocument/2006/relationships/image" Target="../media/image57.e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4" Type="http://schemas.openxmlformats.org/officeDocument/2006/relationships/image" Target="../media/image7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4" Type="http://schemas.openxmlformats.org/officeDocument/2006/relationships/image" Target="../media/image77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38326C67-C156-4ED2-AB77-6FB8924816A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26C67-C156-4ED2-AB77-6FB8924816A6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2A7C39A-EC21-4C57-8B8E-1696E2819435}" type="slidenum">
              <a:rPr lang="en-US" altLang="zh-CN"/>
              <a:t>29</a:t>
            </a:fld>
            <a:endParaRPr lang="en-US" altLang="zh-CN"/>
          </a:p>
        </p:txBody>
      </p:sp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3686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0" hangingPunct="0"/>
            <a:fld id="{D380AF34-D12C-49F6-A216-47E98A912001}" type="slidenum">
              <a:rPr lang="en-US" altLang="zh-CN" sz="1200" b="1"/>
              <a:t>29</a:t>
            </a:fld>
            <a:endParaRPr lang="en-US" altLang="zh-CN" sz="1200" b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5060-4168-414E-8592-0D26626F491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1B93E-8B66-4482-894F-31A52CA27E9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5E43F-2E10-4302-82A4-BF77C014016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2151BC-39B5-4DBA-820B-135DE64902A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5399AB-A8C3-4271-BCB0-563859A38E5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6DF61EE-11C6-4D38-AA76-22A21AC4867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5FD71-18B3-48B4-90E0-B3720046868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圆角矩形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圆角矩形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830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C00E-FD20-40C8-9EE8-9C64FFFF5CF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6DF95-AC49-4A3E-B3BD-187033EEAEE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57B9-EB87-4DB0-84C6-81A26805B30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15CB-8A03-4264-BCA4-26E3755CC97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A240E-52A9-42A7-B1CE-99918CDEBF9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415" marR="18415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A189-2A94-4CFA-8D91-8AE6F1FCD88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单圆角矩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4409F-DA44-40A0-B2EC-AE485BEA0ADA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标题占位符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8" name="页脚占位符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E62EE493-408A-4611-A929-1595C9E0198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430" indent="-265430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 panose="05020102010507070707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295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 panose="020B0604030504040204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130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 panose="05020102010507070707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255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 panose="020B0604030504040204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345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3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9.wmf"/><Relationship Id="rId3" Type="http://schemas.openxmlformats.org/officeDocument/2006/relationships/image" Target="../media/image20.w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5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33.wmf"/><Relationship Id="rId9" Type="http://schemas.openxmlformats.org/officeDocument/2006/relationships/oleObject" Target="../embeddings/oleObject2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1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2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e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0.e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52.emf"/><Relationship Id="rId4" Type="http://schemas.openxmlformats.org/officeDocument/2006/relationships/image" Target="../media/image49.emf"/><Relationship Id="rId9" Type="http://schemas.openxmlformats.org/officeDocument/2006/relationships/oleObject" Target="../embeddings/oleObject47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emf"/><Relationship Id="rId13" Type="http://schemas.openxmlformats.org/officeDocument/2006/relationships/oleObject" Target="../embeddings/oleObject54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58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57.e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59.e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60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oleObject" Target="../embeddings/oleObject63.bin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6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9.bin"/><Relationship Id="rId10" Type="http://schemas.openxmlformats.org/officeDocument/2006/relationships/image" Target="../media/image66.wmf"/><Relationship Id="rId4" Type="http://schemas.openxmlformats.org/officeDocument/2006/relationships/image" Target="../media/image63.wmf"/><Relationship Id="rId9" Type="http://schemas.openxmlformats.org/officeDocument/2006/relationships/oleObject" Target="../embeddings/oleObject61.bin"/><Relationship Id="rId14" Type="http://schemas.openxmlformats.org/officeDocument/2006/relationships/image" Target="../media/image68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0.wmf"/><Relationship Id="rId5" Type="http://schemas.openxmlformats.org/officeDocument/2006/relationships/oleObject" Target="../embeddings/oleObject65.bin"/><Relationship Id="rId10" Type="http://schemas.openxmlformats.org/officeDocument/2006/relationships/image" Target="../media/image72.wmf"/><Relationship Id="rId4" Type="http://schemas.openxmlformats.org/officeDocument/2006/relationships/image" Target="../media/image69.wmf"/><Relationship Id="rId9" Type="http://schemas.openxmlformats.org/officeDocument/2006/relationships/oleObject" Target="../embeddings/oleObject6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73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0.bin"/><Relationship Id="rId11" Type="http://schemas.openxmlformats.org/officeDocument/2006/relationships/image" Target="../media/image77.wmf"/><Relationship Id="rId5" Type="http://schemas.openxmlformats.org/officeDocument/2006/relationships/image" Target="../media/image74.wmf"/><Relationship Id="rId10" Type="http://schemas.openxmlformats.org/officeDocument/2006/relationships/oleObject" Target="../embeddings/oleObject72.bin"/><Relationship Id="rId4" Type="http://schemas.openxmlformats.org/officeDocument/2006/relationships/oleObject" Target="../embeddings/oleObject69.bin"/><Relationship Id="rId9" Type="http://schemas.openxmlformats.org/officeDocument/2006/relationships/image" Target="../media/image7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74.bin"/><Relationship Id="rId4" Type="http://schemas.openxmlformats.org/officeDocument/2006/relationships/image" Target="../media/image78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1605181" y="1981200"/>
            <a:ext cx="591540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CN" sz="6600" dirty="0" smtClean="0">
                <a:solidFill>
                  <a:schemeClr val="bg2">
                    <a:lumMod val="25000"/>
                  </a:schemeClr>
                </a:solidFill>
                <a:latin typeface="方正正大黑简体" pitchFamily="2" charset="-122"/>
                <a:ea typeface="方正正大黑简体" pitchFamily="2" charset="-122"/>
              </a:rPr>
              <a:t>15.1  </a:t>
            </a:r>
            <a:r>
              <a:rPr lang="zh-CN" altLang="en-US" sz="6600" dirty="0" smtClean="0">
                <a:solidFill>
                  <a:schemeClr val="bg2">
                    <a:lumMod val="25000"/>
                  </a:schemeClr>
                </a:solidFill>
                <a:latin typeface="方正正大黑简体" pitchFamily="2" charset="-122"/>
                <a:ea typeface="方正正大黑简体" pitchFamily="2" charset="-122"/>
              </a:rPr>
              <a:t>二</a:t>
            </a:r>
            <a:r>
              <a:rPr lang="zh-CN" altLang="en-US" sz="6600" dirty="0">
                <a:solidFill>
                  <a:schemeClr val="bg2">
                    <a:lumMod val="25000"/>
                  </a:schemeClr>
                </a:solidFill>
                <a:latin typeface="方正正大黑简体" pitchFamily="2" charset="-122"/>
                <a:ea typeface="方正正大黑简体" pitchFamily="2" charset="-122"/>
              </a:rPr>
              <a:t>次根</a:t>
            </a:r>
            <a:r>
              <a:rPr lang="zh-CN" altLang="en-US" sz="6600" dirty="0" smtClean="0">
                <a:solidFill>
                  <a:schemeClr val="bg2">
                    <a:lumMod val="25000"/>
                  </a:schemeClr>
                </a:solidFill>
                <a:latin typeface="方正正大黑简体" pitchFamily="2" charset="-122"/>
                <a:ea typeface="方正正大黑简体" pitchFamily="2" charset="-122"/>
              </a:rPr>
              <a:t>式</a:t>
            </a:r>
            <a:endParaRPr lang="zh-CN" altLang="en-US" sz="6600" dirty="0">
              <a:solidFill>
                <a:schemeClr val="bg2">
                  <a:lumMod val="25000"/>
                </a:schemeClr>
              </a:solidFill>
              <a:latin typeface="方正正大黑简体" pitchFamily="2" charset="-122"/>
              <a:ea typeface="方正正大黑简体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08048" y="506735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084" name="AutoShape 36"/>
          <p:cNvSpPr>
            <a:spLocks noChangeArrowheads="1"/>
          </p:cNvSpPr>
          <p:nvPr/>
        </p:nvSpPr>
        <p:spPr bwMode="auto">
          <a:xfrm>
            <a:off x="381000" y="0"/>
            <a:ext cx="4267200" cy="1150938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4000" b="1"/>
              <a:t>新知讲授</a:t>
            </a:r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49164" name="Object 12"/>
          <p:cNvGraphicFramePr>
            <a:graphicFrameLocks noChangeAspect="1"/>
          </p:cNvGraphicFramePr>
          <p:nvPr/>
        </p:nvGraphicFramePr>
        <p:xfrm>
          <a:off x="533400" y="1447800"/>
          <a:ext cx="44196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4" name="公式" r:id="rId3" imgW="1116965" imgH="444500" progId="Equation.3">
                  <p:embed/>
                </p:oleObj>
              </mc:Choice>
              <mc:Fallback>
                <p:oleObj name="公式" r:id="rId3" imgW="1116965" imgH="4445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447800"/>
                        <a:ext cx="4419600" cy="119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49166" name="Object 14"/>
          <p:cNvGraphicFramePr>
            <a:graphicFrameLocks noChangeAspect="1"/>
          </p:cNvGraphicFramePr>
          <p:nvPr/>
        </p:nvGraphicFramePr>
        <p:xfrm>
          <a:off x="228600" y="2971800"/>
          <a:ext cx="403860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5" name="公式" r:id="rId5" imgW="1104900" imgH="228600" progId="Equation.3">
                  <p:embed/>
                </p:oleObj>
              </mc:Choice>
              <mc:Fallback>
                <p:oleObj name="公式" r:id="rId5" imgW="110490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971800"/>
                        <a:ext cx="4038600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9" name="Rectangle 1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49168" name="Object 16"/>
          <p:cNvGraphicFramePr>
            <a:graphicFrameLocks noChangeAspect="1"/>
          </p:cNvGraphicFramePr>
          <p:nvPr/>
        </p:nvGraphicFramePr>
        <p:xfrm>
          <a:off x="381000" y="3886200"/>
          <a:ext cx="3352800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6" name="公式" r:id="rId7" imgW="723900" imgH="444500" progId="Equation.3">
                  <p:embed/>
                </p:oleObj>
              </mc:Choice>
              <mc:Fallback>
                <p:oleObj name="公式" r:id="rId7" imgW="723900" imgH="4445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86200"/>
                        <a:ext cx="3352800" cy="1382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4800600" y="2590800"/>
            <a:ext cx="3886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</a:rPr>
              <a:t>1.</a:t>
            </a:r>
            <a:r>
              <a:rPr lang="zh-CN" altLang="en-US" sz="3600" b="1" dirty="0">
                <a:solidFill>
                  <a:srgbClr val="FF0000"/>
                </a:solidFill>
              </a:rPr>
              <a:t>都带二次根号</a:t>
            </a:r>
            <a:endParaRPr lang="zh-CN" altLang="en-US" sz="3600" b="1" dirty="0"/>
          </a:p>
        </p:txBody>
      </p:sp>
      <p:sp>
        <p:nvSpPr>
          <p:cNvPr id="4917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4917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49174" name="Object 22"/>
          <p:cNvGraphicFramePr>
            <a:graphicFrameLocks noChangeAspect="1"/>
          </p:cNvGraphicFramePr>
          <p:nvPr/>
        </p:nvGraphicFramePr>
        <p:xfrm>
          <a:off x="8077200" y="2514600"/>
          <a:ext cx="7445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7" name="公式" r:id="rId9" imgW="228600" imgH="254000" progId="Equation.3">
                  <p:embed/>
                </p:oleObj>
              </mc:Choice>
              <mc:Fallback>
                <p:oleObj name="公式" r:id="rId9" imgW="228600" imgH="2540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2514600"/>
                        <a:ext cx="744538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76" name="Text Box 24"/>
          <p:cNvSpPr txBox="1">
            <a:spLocks noChangeArrowheads="1"/>
          </p:cNvSpPr>
          <p:nvPr/>
        </p:nvSpPr>
        <p:spPr bwMode="auto">
          <a:xfrm>
            <a:off x="4648200" y="3886200"/>
            <a:ext cx="449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</a:rPr>
              <a:t>2.</a:t>
            </a:r>
            <a:r>
              <a:rPr lang="zh-CN" altLang="en-US" sz="3600" b="1" dirty="0">
                <a:solidFill>
                  <a:srgbClr val="FF0000"/>
                </a:solidFill>
              </a:rPr>
              <a:t>被开方数没有负数</a:t>
            </a:r>
            <a:r>
              <a:rPr lang="en-US" altLang="zh-CN" sz="36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9177" name="Text Box 25"/>
          <p:cNvSpPr txBox="1">
            <a:spLocks noChangeArrowheads="1"/>
          </p:cNvSpPr>
          <p:nvPr/>
        </p:nvSpPr>
        <p:spPr bwMode="auto">
          <a:xfrm>
            <a:off x="5410200" y="1219200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00FF"/>
                </a:solidFill>
              </a:rPr>
              <a:t>合作探究：</a:t>
            </a:r>
          </a:p>
        </p:txBody>
      </p:sp>
      <p:sp>
        <p:nvSpPr>
          <p:cNvPr id="49179" name="Rectangle 27"/>
          <p:cNvSpPr>
            <a:spLocks noChangeArrowheads="1"/>
          </p:cNvSpPr>
          <p:nvPr/>
        </p:nvSpPr>
        <p:spPr bwMode="auto">
          <a:xfrm>
            <a:off x="228600" y="2590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49178" name="Object 26"/>
          <p:cNvGraphicFramePr>
            <a:graphicFrameLocks noChangeAspect="1"/>
          </p:cNvGraphicFramePr>
          <p:nvPr/>
        </p:nvGraphicFramePr>
        <p:xfrm>
          <a:off x="1981200" y="5638800"/>
          <a:ext cx="236220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8" name="公式" r:id="rId11" imgW="647700" imgH="241300" progId="Equation.3">
                  <p:embed/>
                </p:oleObj>
              </mc:Choice>
              <mc:Fallback>
                <p:oleObj name="公式" r:id="rId11" imgW="647700" imgH="24130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638800"/>
                        <a:ext cx="2362200" cy="868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81" name="Text Box 29"/>
          <p:cNvSpPr txBox="1">
            <a:spLocks noChangeArrowheads="1"/>
          </p:cNvSpPr>
          <p:nvPr/>
        </p:nvSpPr>
        <p:spPr bwMode="auto">
          <a:xfrm>
            <a:off x="533400" y="5715000"/>
            <a:ext cx="807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</a:rPr>
              <a:t>把形如                  的式子叫做二次根式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未知"/>
          <p:cNvSpPr/>
          <p:nvPr/>
        </p:nvSpPr>
        <p:spPr bwMode="auto">
          <a:xfrm>
            <a:off x="1619250" y="981075"/>
            <a:ext cx="5040313" cy="657225"/>
          </a:xfrm>
          <a:custGeom>
            <a:avLst/>
            <a:gdLst>
              <a:gd name="T0" fmla="*/ 432 w 2208"/>
              <a:gd name="T1" fmla="*/ 384 h 384"/>
              <a:gd name="T2" fmla="*/ 2208 w 2208"/>
              <a:gd name="T3" fmla="*/ 384 h 384"/>
              <a:gd name="T4" fmla="*/ 1776 w 2208"/>
              <a:gd name="T5" fmla="*/ 0 h 384"/>
              <a:gd name="T6" fmla="*/ 0 w 2208"/>
              <a:gd name="T7" fmla="*/ 0 h 384"/>
              <a:gd name="T8" fmla="*/ 432 w 2208"/>
              <a:gd name="T9" fmla="*/ 384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8" h="384">
                <a:moveTo>
                  <a:pt x="432" y="384"/>
                </a:moveTo>
                <a:lnTo>
                  <a:pt x="2208" y="384"/>
                </a:lnTo>
                <a:lnTo>
                  <a:pt x="1776" y="0"/>
                </a:lnTo>
                <a:lnTo>
                  <a:pt x="0" y="0"/>
                </a:lnTo>
                <a:lnTo>
                  <a:pt x="432" y="384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99CC00"/>
              </a:gs>
            </a:gsLst>
            <a:lin ang="5400000" scaled="1"/>
          </a:gradFill>
          <a:ln w="19050" cmpd="sng">
            <a:solidFill>
              <a:schemeClr val="accent1"/>
            </a:solidFill>
            <a:round/>
          </a:ln>
          <a:effectLst>
            <a:prstShdw prst="shdw15">
              <a:schemeClr val="bg2"/>
            </a:prstShdw>
          </a:effec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85800" y="304800"/>
            <a:ext cx="6629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 dirty="0">
                <a:solidFill>
                  <a:srgbClr val="CC3300"/>
                </a:solidFill>
              </a:rPr>
              <a:t>说一说</a:t>
            </a:r>
            <a:r>
              <a:rPr lang="en-US" altLang="zh-CN" sz="4800" b="1" dirty="0">
                <a:solidFill>
                  <a:srgbClr val="CC3300"/>
                </a:solidFill>
              </a:rPr>
              <a:t>:</a:t>
            </a:r>
            <a:endParaRPr lang="zh-CN" altLang="zh-CN" sz="4800" b="1" dirty="0">
              <a:solidFill>
                <a:srgbClr val="CC3300"/>
              </a:solidFill>
            </a:endParaRPr>
          </a:p>
          <a:p>
            <a:pPr>
              <a:spcBef>
                <a:spcPct val="50000"/>
              </a:spcBef>
            </a:pPr>
            <a:r>
              <a:rPr lang="zh-CN" altLang="zh-CN" sz="4800" b="1" dirty="0">
                <a:solidFill>
                  <a:srgbClr val="CC3300"/>
                </a:solidFill>
              </a:rPr>
              <a:t>      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447800" y="2057400"/>
            <a:ext cx="68405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CC3300"/>
                </a:solidFill>
              </a:rPr>
              <a:t>下列各式是二次根式吗</a:t>
            </a:r>
            <a:r>
              <a:rPr lang="en-US" altLang="zh-CN" sz="4000" b="1" dirty="0">
                <a:solidFill>
                  <a:srgbClr val="CC3300"/>
                </a:solidFill>
              </a:rPr>
              <a:t>?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7380288" y="5302250"/>
            <a:ext cx="1008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 </a:t>
            </a:r>
            <a:endParaRPr lang="en-US" altLang="zh-CN" sz="9600" b="1">
              <a:solidFill>
                <a:srgbClr val="FF3300"/>
              </a:solidFill>
            </a:endParaRPr>
          </a:p>
        </p:txBody>
      </p:sp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595313" y="3275013"/>
          <a:ext cx="7826375" cy="226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公式" r:id="rId3" imgW="2489200" imgH="774700" progId="Equation.3">
                  <p:embed/>
                </p:oleObj>
              </mc:Choice>
              <mc:Fallback>
                <p:oleObj name="公式" r:id="rId3" imgW="2489200" imgH="7747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3" y="3275013"/>
                        <a:ext cx="7826375" cy="226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611188" y="4941888"/>
            <a:ext cx="5048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4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Marlett" pitchFamily="2" charset="2"/>
              </a:rPr>
              <a:t></a:t>
            </a: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609600" y="4114800"/>
            <a:ext cx="533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4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Marlett" pitchFamily="2" charset="2"/>
              </a:rPr>
              <a:t></a:t>
            </a: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609600" y="3352800"/>
            <a:ext cx="533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4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Marlett" pitchFamily="2" charset="2"/>
              </a:rPr>
              <a:t>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2124075" y="4076700"/>
            <a:ext cx="18716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(m≤0),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6227763" y="4076700"/>
            <a:ext cx="23034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(x,y </a:t>
            </a:r>
            <a:r>
              <a:rPr kumimoji="1" lang="zh-CN" altLang="en-US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异号</a:t>
            </a:r>
            <a:r>
              <a:rPr kumimoji="1" lang="en-US" altLang="zh-CN" sz="3600" b="1">
                <a:latin typeface="华文新魏" panose="02010800040101010101" pitchFamily="2" charset="-122"/>
                <a:ea typeface="华文新魏" panose="02010800040101010101" pitchFamily="2" charset="-122"/>
              </a:rPr>
              <a:t>)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468313" y="5734050"/>
            <a:ext cx="84248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在实数范围内</a:t>
            </a:r>
            <a:r>
              <a:rPr kumimoji="1" lang="en-US" altLang="zh-CN" sz="36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,</a:t>
            </a:r>
            <a:r>
              <a:rPr kumimoji="1" lang="zh-CN" altLang="en-US" sz="36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负数没有平方根</a:t>
            </a: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4419600" y="3276600"/>
            <a:ext cx="5048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400" b="1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  <a:sym typeface="Marlett" pitchFamily="2" charset="2"/>
              </a:rPr>
              <a:t>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2"/>
          <p:cNvSpPr>
            <a:spLocks noChangeArrowheads="1" noChangeShapeType="1" noTextEdit="1"/>
          </p:cNvSpPr>
          <p:nvPr/>
        </p:nvSpPr>
        <p:spPr bwMode="auto">
          <a:xfrm>
            <a:off x="323850" y="152400"/>
            <a:ext cx="2286000" cy="9906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请你想一想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352425" y="2971800"/>
            <a:ext cx="848677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kumimoji="1"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被开方式是什么？</a:t>
            </a:r>
          </a:p>
          <a:p>
            <a:pPr>
              <a:spcBef>
                <a:spcPct val="50000"/>
              </a:spcBef>
            </a:pPr>
            <a:r>
              <a:rPr kumimoji="1"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kumimoji="1"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被开方式必须满足什么条件</a:t>
            </a: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  <a:r>
              <a:rPr kumimoji="1" lang="zh-CN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此二次根式才有意义</a:t>
            </a:r>
            <a:r>
              <a:rPr kumimoji="1" lang="zh-CN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？</a:t>
            </a:r>
            <a:endParaRPr kumimoji="1" lang="zh-CN" altLang="en-US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5066" name="Object 10"/>
          <p:cNvGraphicFramePr>
            <a:graphicFrameLocks noChangeAspect="1"/>
          </p:cNvGraphicFramePr>
          <p:nvPr/>
        </p:nvGraphicFramePr>
        <p:xfrm>
          <a:off x="1066800" y="1143000"/>
          <a:ext cx="2438400" cy="138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6" name="Equation" r:id="rId3" imgW="431800" imgH="228600" progId="Equation.DSMT4">
                  <p:embed/>
                </p:oleObj>
              </mc:Choice>
              <mc:Fallback>
                <p:oleObj name="Equation" r:id="rId3" imgW="43180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143000"/>
                        <a:ext cx="2438400" cy="138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3400" y="228600"/>
            <a:ext cx="7499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求下列二次根式中字母的取值范围：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914400" y="1371600"/>
          <a:ext cx="25908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r:id="rId3" imgW="571500" imgH="241300" progId="Equation.3">
                  <p:embed/>
                </p:oleObj>
              </mc:Choice>
              <mc:Fallback>
                <p:oleObj r:id="rId3" imgW="5715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600"/>
                        <a:ext cx="25908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4724400" y="1295400"/>
          <a:ext cx="2566988" cy="160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r:id="rId5" imgW="711200" imgH="444500" progId="Equation.3">
                  <p:embed/>
                </p:oleObj>
              </mc:Choice>
              <mc:Fallback>
                <p:oleObj r:id="rId5" imgW="711200" imgH="444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295400"/>
                        <a:ext cx="2566988" cy="160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762000" y="2895600"/>
          <a:ext cx="33528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r:id="rId7" imgW="774065" imgH="292100" progId="Equation.3">
                  <p:embed/>
                </p:oleObj>
              </mc:Choice>
              <mc:Fallback>
                <p:oleObj r:id="rId7" imgW="774065" imgH="292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335280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04800" y="4419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3200" b="1" dirty="0">
                <a:solidFill>
                  <a:srgbClr val="3333CC"/>
                </a:solidFill>
                <a:ea typeface="华文中宋" panose="02010600040101010101" pitchFamily="2" charset="-122"/>
              </a:rPr>
              <a:t>求二次根式中字母的取值范围的基本依据：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57200" y="5105400"/>
            <a:ext cx="4756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CC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①</a:t>
            </a:r>
            <a:r>
              <a:rPr lang="zh-CN" altLang="en-US" sz="3600" b="1" dirty="0">
                <a:solidFill>
                  <a:srgbClr val="CC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被开方数不小于零；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38150" y="5791200"/>
            <a:ext cx="841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CC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②</a:t>
            </a:r>
            <a:r>
              <a:rPr lang="zh-CN" altLang="en-US" sz="3600" b="1" dirty="0">
                <a:solidFill>
                  <a:srgbClr val="CC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分母中有字母时，要保证分母不为零。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971550" y="404813"/>
            <a:ext cx="7219950" cy="7762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zh-CN" altLang="en-US" sz="40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探究一</a:t>
            </a:r>
            <a:r>
              <a:rPr lang="en-US" altLang="zh-CN" sz="40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40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二次根式的非负性</a:t>
            </a:r>
            <a:r>
              <a:rPr lang="en-US" altLang="zh-CN" sz="40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endParaRPr lang="zh-CN" altLang="en-US" sz="4000" b="1" kern="1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227763" y="2708275"/>
            <a:ext cx="758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ea typeface="黑体" panose="02010609060101010101" charset="-122"/>
              </a:rPr>
              <a:t>0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411413" y="1268413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ea typeface="黑体" panose="02010609060101010101" charset="-122"/>
              </a:rPr>
              <a:t>2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516688" y="1196975"/>
            <a:ext cx="1108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ea typeface="黑体" panose="02010609060101010101" charset="-122"/>
              </a:rPr>
              <a:t>0.01</a:t>
            </a:r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39975" y="1989138"/>
            <a:ext cx="527050" cy="141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692275" y="4803775"/>
            <a:ext cx="936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3600">
              <a:solidFill>
                <a:srgbClr val="FF0000"/>
              </a:solidFill>
              <a:ea typeface="黑体" panose="02010609060101010101" charset="-122"/>
            </a:endParaRPr>
          </a:p>
        </p:txBody>
      </p:sp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971550" y="1196975"/>
          <a:ext cx="129698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4" name="Equation" r:id="rId4" imgW="355600" imgH="215900" progId="Equation.DSMT4">
                  <p:embed/>
                </p:oleObj>
              </mc:Choice>
              <mc:Fallback>
                <p:oleObj name="Equation" r:id="rId4" imgW="355600" imgH="2159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196975"/>
                        <a:ext cx="1296988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124075" y="1412875"/>
            <a:ext cx="116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 </a:t>
            </a:r>
            <a:r>
              <a:rPr lang="en-US" altLang="zh-CN" sz="2800" b="1" u="sng"/>
              <a:t>       </a:t>
            </a:r>
            <a:r>
              <a:rPr lang="en-US" altLang="zh-CN" sz="2800" b="1"/>
              <a:t>. </a:t>
            </a:r>
          </a:p>
        </p:txBody>
      </p:sp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4500563" y="1268413"/>
          <a:ext cx="2016125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5" name="Equation" r:id="rId6" imgW="685800" imgH="228600" progId="Equation.DSMT4">
                  <p:embed/>
                </p:oleObj>
              </mc:Choice>
              <mc:Fallback>
                <p:oleObj name="Equation" r:id="rId6" imgW="68580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1268413"/>
                        <a:ext cx="2016125" cy="6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443663" y="1341438"/>
            <a:ext cx="14636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 </a:t>
            </a:r>
            <a:r>
              <a:rPr lang="en-US" altLang="zh-CN" sz="2800" b="1" u="sng"/>
              <a:t>          </a:t>
            </a:r>
            <a:r>
              <a:rPr lang="en-US" altLang="zh-CN" sz="2800" b="1"/>
              <a:t>. </a:t>
            </a:r>
          </a:p>
        </p:txBody>
      </p:sp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755650" y="2205038"/>
          <a:ext cx="1584325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6" name="Equation" r:id="rId8" imgW="381000" imgH="444500" progId="Equation.DSMT4">
                  <p:embed/>
                </p:oleObj>
              </mc:Choice>
              <mc:Fallback>
                <p:oleObj name="Equation" r:id="rId8" imgW="381000" imgH="4445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205038"/>
                        <a:ext cx="1584325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124075" y="2997200"/>
            <a:ext cx="116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 </a:t>
            </a:r>
            <a:r>
              <a:rPr lang="en-US" altLang="zh-CN" sz="2800" b="1" u="sng"/>
              <a:t>       </a:t>
            </a:r>
            <a:r>
              <a:rPr lang="en-US" altLang="zh-CN" sz="2800" b="1"/>
              <a:t>. </a:t>
            </a:r>
          </a:p>
        </p:txBody>
      </p:sp>
      <p:graphicFrame>
        <p:nvGraphicFramePr>
          <p:cNvPr id="13326" name="Object 14"/>
          <p:cNvGraphicFramePr>
            <a:graphicFrameLocks noChangeAspect="1"/>
          </p:cNvGraphicFramePr>
          <p:nvPr/>
        </p:nvGraphicFramePr>
        <p:xfrm>
          <a:off x="4572000" y="2519363"/>
          <a:ext cx="1439863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7" name="Equation" r:id="rId10" imgW="355600" imgH="228600" progId="Equation.DSMT4">
                  <p:embed/>
                </p:oleObj>
              </mc:Choice>
              <mc:Fallback>
                <p:oleObj name="Equation" r:id="rId10" imgW="35560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519363"/>
                        <a:ext cx="1439863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5940425" y="2852738"/>
            <a:ext cx="1168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 </a:t>
            </a:r>
            <a:r>
              <a:rPr lang="en-US" altLang="zh-CN" sz="2800" b="1" u="sng"/>
              <a:t>       </a:t>
            </a:r>
            <a:r>
              <a:rPr lang="en-US" altLang="zh-CN" sz="2800" b="1"/>
              <a:t>. 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132138" y="5373688"/>
            <a:ext cx="5867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>
                <a:ea typeface="黑体" panose="02010609060101010101" charset="-122"/>
              </a:rPr>
              <a:t>(a≥0)——</a:t>
            </a:r>
            <a:r>
              <a:rPr lang="zh-CN" altLang="en-US" sz="4000" b="1">
                <a:solidFill>
                  <a:srgbClr val="FF0000"/>
                </a:solidFill>
              </a:rPr>
              <a:t>非负性</a:t>
            </a:r>
          </a:p>
        </p:txBody>
      </p:sp>
      <p:graphicFrame>
        <p:nvGraphicFramePr>
          <p:cNvPr id="13329" name="Object 17"/>
          <p:cNvGraphicFramePr>
            <a:graphicFrameLocks noChangeAspect="1"/>
          </p:cNvGraphicFramePr>
          <p:nvPr/>
        </p:nvGraphicFramePr>
        <p:xfrm>
          <a:off x="684213" y="5229225"/>
          <a:ext cx="1366837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8" name="Equation" r:id="rId12" imgW="241300" imgH="228600" progId="Equation.DSMT4">
                  <p:embed/>
                </p:oleObj>
              </mc:Choice>
              <mc:Fallback>
                <p:oleObj name="Equation" r:id="rId12" imgW="241300" imgH="228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229225"/>
                        <a:ext cx="1366837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1116013" y="4149725"/>
            <a:ext cx="3673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/>
              <a:t>二次根式的性质</a:t>
            </a:r>
            <a:r>
              <a:rPr lang="en-US" altLang="zh-CN" sz="3200" b="1"/>
              <a:t>1</a:t>
            </a:r>
            <a:r>
              <a:rPr lang="zh-CN" altLang="en-US" sz="3200" b="1"/>
              <a:t>：</a:t>
            </a: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1908175" y="5300663"/>
            <a:ext cx="16557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>
                <a:ea typeface="黑体" panose="02010609060101010101" charset="-122"/>
              </a:rPr>
              <a:t>≥0</a:t>
            </a:r>
            <a:endParaRPr lang="en-US" altLang="zh-CN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5403850" cy="6731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zh-CN" altLang="en-US" sz="40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探究二</a:t>
            </a:r>
            <a:r>
              <a:rPr lang="en-US" altLang="zh-CN" sz="40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40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利用算术平方根的意义填空</a:t>
            </a:r>
            <a:r>
              <a:rPr lang="en-US" altLang="zh-CN" sz="40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endParaRPr lang="zh-CN" altLang="en-US" sz="4000" b="1" kern="1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1341438"/>
            <a:ext cx="29876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1638" y="1125538"/>
            <a:ext cx="3427412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188" y="2420938"/>
            <a:ext cx="2573337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6100" y="2781300"/>
            <a:ext cx="2659063" cy="83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443663" y="2781300"/>
            <a:ext cx="758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ea typeface="黑体" panose="02010609060101010101" charset="-122"/>
              </a:rPr>
              <a:t> 0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916238" y="1341438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ea typeface="黑体" panose="02010609060101010101" charset="-122"/>
              </a:rPr>
              <a:t>4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7164388" y="1196975"/>
            <a:ext cx="1108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  <a:ea typeface="黑体" panose="02010609060101010101" charset="-122"/>
              </a:rPr>
              <a:t>0.01</a:t>
            </a:r>
          </a:p>
        </p:txBody>
      </p:sp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771775" y="1989138"/>
            <a:ext cx="527050" cy="141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692275" y="4803775"/>
            <a:ext cx="936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3600">
              <a:solidFill>
                <a:srgbClr val="FF0000"/>
              </a:solidFill>
              <a:ea typeface="黑体" panose="02010609060101010101" charset="-122"/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900113" y="4122738"/>
            <a:ext cx="36496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/>
              <a:t>二次根式性质</a:t>
            </a:r>
            <a:r>
              <a:rPr lang="en-US" altLang="zh-CN" sz="3600" b="1"/>
              <a:t>2</a:t>
            </a:r>
            <a:r>
              <a:rPr lang="zh-CN" altLang="en-US" sz="3600" b="1"/>
              <a:t>：</a:t>
            </a:r>
          </a:p>
        </p:txBody>
      </p:sp>
      <p:pic>
        <p:nvPicPr>
          <p:cNvPr id="14349" name="Picture 1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692275" y="5084763"/>
            <a:ext cx="2590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932363" y="5516563"/>
            <a:ext cx="20161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>
                <a:ea typeface="黑体" panose="02010609060101010101" charset="-122"/>
              </a:rPr>
              <a:t>(a≥0)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-1752600" y="2895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5486400" y="3048000"/>
          <a:ext cx="1646238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7" name="公式" r:id="rId3" imgW="304800" imgH="254000" progId="Equation.3">
                  <p:embed/>
                </p:oleObj>
              </mc:Choice>
              <mc:Fallback>
                <p:oleObj name="公式" r:id="rId3" imgW="304800" imgH="254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048000"/>
                        <a:ext cx="1646238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990600" y="2895600"/>
          <a:ext cx="3313113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8" name="公式" r:id="rId5" imgW="711200" imgH="508000" progId="Equation.3">
                  <p:embed/>
                </p:oleObj>
              </mc:Choice>
              <mc:Fallback>
                <p:oleObj name="公式" r:id="rId5" imgW="711200" imgH="5080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895600"/>
                        <a:ext cx="3313113" cy="153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4953000" y="1447800"/>
          <a:ext cx="2159000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9" name="公式" r:id="rId7" imgW="482600" imgH="254000" progId="Equation.3">
                  <p:embed/>
                </p:oleObj>
              </mc:Choice>
              <mc:Fallback>
                <p:oleObj name="公式" r:id="rId7" imgW="482600" imgH="254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447800"/>
                        <a:ext cx="2159000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-1981200" y="2935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990600" y="4724400"/>
            <a:ext cx="36496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/>
              <a:t>二次根式性质</a:t>
            </a:r>
            <a:r>
              <a:rPr lang="en-US" altLang="zh-CN" sz="3600" b="1"/>
              <a:t>3</a:t>
            </a:r>
            <a:r>
              <a:rPr lang="zh-CN" altLang="en-US" sz="3600" b="1"/>
              <a:t>：</a:t>
            </a:r>
          </a:p>
        </p:txBody>
      </p:sp>
      <p:graphicFrame>
        <p:nvGraphicFramePr>
          <p:cNvPr id="15373" name="Object 13"/>
          <p:cNvGraphicFramePr>
            <a:graphicFrameLocks noGrp="1" noChangeAspect="1"/>
          </p:cNvGraphicFramePr>
          <p:nvPr>
            <p:ph idx="1"/>
          </p:nvPr>
        </p:nvGraphicFramePr>
        <p:xfrm>
          <a:off x="1295400" y="5257800"/>
          <a:ext cx="2970213" cy="141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0" name="公式" r:id="rId9" imgW="533400" imgH="254000" progId="Equation.3">
                  <p:embed/>
                </p:oleObj>
              </mc:Choice>
              <mc:Fallback>
                <p:oleObj name="公式" r:id="rId9" imgW="533400" imgH="2540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257800"/>
                        <a:ext cx="2970213" cy="1414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4876800" y="5715000"/>
            <a:ext cx="20161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>
                <a:ea typeface="黑体" panose="02010609060101010101" charset="-122"/>
              </a:rPr>
              <a:t>(a≥0)</a:t>
            </a:r>
          </a:p>
        </p:txBody>
      </p:sp>
      <p:sp>
        <p:nvSpPr>
          <p:cNvPr id="15375" name="WordArt 15"/>
          <p:cNvSpPr>
            <a:spLocks noChangeArrowheads="1" noChangeShapeType="1" noTextEdit="1"/>
          </p:cNvSpPr>
          <p:nvPr/>
        </p:nvSpPr>
        <p:spPr bwMode="auto">
          <a:xfrm>
            <a:off x="-1524000" y="1066800"/>
            <a:ext cx="3322638" cy="993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r>
              <a:rPr lang="zh-CN" altLang="en-US" sz="4000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514600" y="1600200"/>
            <a:ext cx="1371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>
                <a:solidFill>
                  <a:srgbClr val="FF0000"/>
                </a:solidFill>
              </a:rPr>
              <a:t>=4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7010400" y="1447800"/>
            <a:ext cx="1905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>
                <a:solidFill>
                  <a:srgbClr val="FF0000"/>
                </a:solidFill>
              </a:rPr>
              <a:t> =0.01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6705600" y="33528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7162800" y="3124200"/>
            <a:ext cx="121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>
                <a:solidFill>
                  <a:srgbClr val="FF0000"/>
                </a:solidFill>
              </a:rPr>
              <a:t>=0</a:t>
            </a:r>
          </a:p>
        </p:txBody>
      </p:sp>
      <p:sp>
        <p:nvSpPr>
          <p:cNvPr id="15380" name="WordArt 20"/>
          <p:cNvSpPr>
            <a:spLocks noChangeArrowheads="1" noChangeShapeType="1" noTextEdit="1"/>
          </p:cNvSpPr>
          <p:nvPr/>
        </p:nvSpPr>
        <p:spPr bwMode="auto">
          <a:xfrm>
            <a:off x="533400" y="304800"/>
            <a:ext cx="5403850" cy="6731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zh-CN" altLang="en-US" sz="40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探究三</a:t>
            </a:r>
            <a:r>
              <a:rPr lang="en-US" altLang="zh-CN" sz="40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40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利用算术平方根的意义填空</a:t>
            </a:r>
            <a:r>
              <a:rPr lang="en-US" altLang="zh-CN" sz="40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endParaRPr lang="zh-CN" altLang="en-US" sz="4000" b="1" kern="1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15382" name="Group 22"/>
          <p:cNvGrpSpPr>
            <a:grpSpLocks noChangeAspect="1"/>
          </p:cNvGrpSpPr>
          <p:nvPr/>
        </p:nvGrpSpPr>
        <p:grpSpPr bwMode="auto">
          <a:xfrm>
            <a:off x="914400" y="1371600"/>
            <a:ext cx="1577975" cy="1182688"/>
            <a:chOff x="576" y="864"/>
            <a:chExt cx="994" cy="745"/>
          </a:xfrm>
        </p:grpSpPr>
        <p:sp>
          <p:nvSpPr>
            <p:cNvPr id="15381" name="AutoShape 21"/>
            <p:cNvSpPr>
              <a:spLocks noChangeAspect="1" noChangeArrowheads="1" noTextEdit="1"/>
            </p:cNvSpPr>
            <p:nvPr/>
          </p:nvSpPr>
          <p:spPr bwMode="auto">
            <a:xfrm>
              <a:off x="576" y="864"/>
              <a:ext cx="994" cy="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3" name="Line 23"/>
            <p:cNvSpPr>
              <a:spLocks noChangeShapeType="1"/>
            </p:cNvSpPr>
            <p:nvPr/>
          </p:nvSpPr>
          <p:spPr bwMode="auto">
            <a:xfrm flipV="1">
              <a:off x="656" y="1314"/>
              <a:ext cx="54" cy="3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4" name="Line 24"/>
            <p:cNvSpPr>
              <a:spLocks noChangeShapeType="1"/>
            </p:cNvSpPr>
            <p:nvPr/>
          </p:nvSpPr>
          <p:spPr bwMode="auto">
            <a:xfrm>
              <a:off x="710" y="1323"/>
              <a:ext cx="79" cy="197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5" name="Line 25"/>
            <p:cNvSpPr>
              <a:spLocks noChangeShapeType="1"/>
            </p:cNvSpPr>
            <p:nvPr/>
          </p:nvSpPr>
          <p:spPr bwMode="auto">
            <a:xfrm flipV="1">
              <a:off x="798" y="957"/>
              <a:ext cx="104" cy="5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6" name="Line 26"/>
            <p:cNvSpPr>
              <a:spLocks noChangeShapeType="1"/>
            </p:cNvSpPr>
            <p:nvPr/>
          </p:nvSpPr>
          <p:spPr bwMode="auto">
            <a:xfrm>
              <a:off x="902" y="957"/>
              <a:ext cx="578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87" name="Rectangle 27"/>
            <p:cNvSpPr>
              <a:spLocks noChangeArrowheads="1"/>
            </p:cNvSpPr>
            <p:nvPr/>
          </p:nvSpPr>
          <p:spPr bwMode="auto">
            <a:xfrm>
              <a:off x="1158" y="1089"/>
              <a:ext cx="22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31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/>
            </a:p>
          </p:txBody>
        </p:sp>
        <p:sp>
          <p:nvSpPr>
            <p:cNvPr id="15388" name="Rectangle 28"/>
            <p:cNvSpPr>
              <a:spLocks noChangeArrowheads="1"/>
            </p:cNvSpPr>
            <p:nvPr/>
          </p:nvSpPr>
          <p:spPr bwMode="auto">
            <a:xfrm>
              <a:off x="929" y="1124"/>
              <a:ext cx="389" cy="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53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zh-CN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76200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-152400" y="2895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4276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250825" y="260350"/>
            <a:ext cx="2873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  <a:ea typeface="楷体_GB2312" pitchFamily="49" charset="-122"/>
              </a:rPr>
              <a:t>比较与思考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6400" name="Object 16"/>
          <p:cNvGraphicFramePr>
            <a:graphicFrameLocks noChangeAspect="1"/>
          </p:cNvGraphicFramePr>
          <p:nvPr/>
        </p:nvGraphicFramePr>
        <p:xfrm>
          <a:off x="1828800" y="4683125"/>
          <a:ext cx="17526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1" name="公式" r:id="rId3" imgW="304800" imgH="254000" progId="Equation.3">
                  <p:embed/>
                </p:oleObj>
              </mc:Choice>
              <mc:Fallback>
                <p:oleObj name="公式" r:id="rId3" imgW="304800" imgH="254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683125"/>
                        <a:ext cx="1752600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-22860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228600" y="51816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152400" y="5105400"/>
            <a:ext cx="2057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注意：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3733800" y="5029200"/>
            <a:ext cx="20161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54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= - a</a:t>
            </a: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0" y="2871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0" y="2871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6409" name="Object 25"/>
          <p:cNvGraphicFramePr>
            <a:graphicFrameLocks noChangeAspect="1"/>
          </p:cNvGraphicFramePr>
          <p:nvPr/>
        </p:nvGraphicFramePr>
        <p:xfrm>
          <a:off x="2819400" y="762000"/>
          <a:ext cx="5638800" cy="359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2" name="公式" r:id="rId5" imgW="1676400" imgH="1117600" progId="Equation.3">
                  <p:embed/>
                </p:oleObj>
              </mc:Choice>
              <mc:Fallback>
                <p:oleObj name="公式" r:id="rId5" imgW="1676400" imgH="11176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762000"/>
                        <a:ext cx="5638800" cy="359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81000" y="2362200"/>
          <a:ext cx="8172450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公式" r:id="rId3" imgW="1497965" imgH="266700" progId="Equation.3">
                  <p:embed/>
                </p:oleObj>
              </mc:Choice>
              <mc:Fallback>
                <p:oleObj name="公式" r:id="rId3" imgW="1497965" imgH="266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362200"/>
                        <a:ext cx="8172450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692275" y="4803775"/>
            <a:ext cx="936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3600">
              <a:solidFill>
                <a:srgbClr val="FF0000"/>
              </a:solidFill>
              <a:ea typeface="黑体" panose="02010609060101010101" charset="-122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81000" y="609600"/>
            <a:ext cx="2819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合作探究：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50825" y="2060575"/>
            <a:ext cx="52562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ea typeface="黑体" panose="02010609060101010101" charset="-122"/>
              </a:rPr>
              <a:t>2.</a:t>
            </a:r>
            <a:r>
              <a:rPr lang="zh-CN" altLang="en-US" sz="3200">
                <a:ea typeface="黑体" panose="02010609060101010101" charset="-122"/>
              </a:rPr>
              <a:t>从取值范围来看</a:t>
            </a:r>
            <a:r>
              <a:rPr lang="en-US" altLang="zh-CN" sz="3200">
                <a:ea typeface="黑体" panose="02010609060101010101" charset="-122"/>
              </a:rPr>
              <a:t>,</a:t>
            </a:r>
            <a:r>
              <a:rPr kumimoji="1" lang="en-US" altLang="zh-CN" sz="28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    </a:t>
            </a:r>
          </a:p>
        </p:txBody>
      </p:sp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755650" y="2636838"/>
          <a:ext cx="1258888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4" name="公式" r:id="rId3" imgW="368300" imgH="279400" progId="Equation.3">
                  <p:embed/>
                </p:oleObj>
              </mc:Choice>
              <mc:Fallback>
                <p:oleObj name="公式" r:id="rId3" imgW="368300" imgH="279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636838"/>
                        <a:ext cx="1258888" cy="85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348" name="Group 4"/>
          <p:cNvGrpSpPr/>
          <p:nvPr/>
        </p:nvGrpSpPr>
        <p:grpSpPr bwMode="auto">
          <a:xfrm>
            <a:off x="3276600" y="2708275"/>
            <a:ext cx="1798638" cy="777875"/>
            <a:chOff x="240" y="1344"/>
            <a:chExt cx="1261" cy="800"/>
          </a:xfrm>
        </p:grpSpPr>
        <p:graphicFrame>
          <p:nvGraphicFramePr>
            <p:cNvPr id="57349" name="Object 5"/>
            <p:cNvGraphicFramePr>
              <a:graphicFrameLocks noChangeAspect="1"/>
            </p:cNvGraphicFramePr>
            <p:nvPr/>
          </p:nvGraphicFramePr>
          <p:xfrm>
            <a:off x="720" y="1344"/>
            <a:ext cx="781" cy="6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395" name="Equation" r:id="rId5" imgW="317500" imgH="254000" progId="Equation.3">
                    <p:embed/>
                  </p:oleObj>
                </mc:Choice>
                <mc:Fallback>
                  <p:oleObj name="Equation" r:id="rId5" imgW="317500" imgH="2540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1344"/>
                          <a:ext cx="781" cy="6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350" name="Rectangle 6"/>
            <p:cNvSpPr>
              <a:spLocks noChangeArrowheads="1"/>
            </p:cNvSpPr>
            <p:nvPr/>
          </p:nvSpPr>
          <p:spPr bwMode="auto">
            <a:xfrm>
              <a:off x="240" y="1484"/>
              <a:ext cx="1156" cy="6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99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3600" b="1">
                  <a:solidFill>
                    <a:srgbClr val="000000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             </a:t>
              </a:r>
            </a:p>
          </p:txBody>
        </p:sp>
      </p:grp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2268538" y="2852738"/>
            <a:ext cx="10334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 u="sng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a≥0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5292725" y="2781300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 u="sng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a</a:t>
            </a:r>
            <a:r>
              <a:rPr kumimoji="1" lang="zh-CN" altLang="en-US" sz="3200" b="1" u="sng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取任何实数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539750" y="620713"/>
            <a:ext cx="62642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ea typeface="黑体" panose="02010609060101010101" charset="-122"/>
              </a:rPr>
              <a:t>1:</a:t>
            </a:r>
            <a:r>
              <a:rPr lang="zh-CN" altLang="en-US" sz="3200">
                <a:ea typeface="黑体" panose="02010609060101010101" charset="-122"/>
              </a:rPr>
              <a:t>从运算顺序来看</a:t>
            </a:r>
            <a:r>
              <a:rPr lang="en-US" altLang="zh-CN" sz="3200">
                <a:ea typeface="黑体" panose="02010609060101010101" charset="-122"/>
              </a:rPr>
              <a:t>,</a:t>
            </a:r>
          </a:p>
        </p:txBody>
      </p:sp>
      <p:graphicFrame>
        <p:nvGraphicFramePr>
          <p:cNvPr id="57354" name="Object 10"/>
          <p:cNvGraphicFramePr>
            <a:graphicFrameLocks noChangeAspect="1"/>
          </p:cNvGraphicFramePr>
          <p:nvPr/>
        </p:nvGraphicFramePr>
        <p:xfrm>
          <a:off x="827088" y="1196975"/>
          <a:ext cx="12890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6" name="公式" r:id="rId7" imgW="368300" imgH="279400" progId="Equation.3">
                  <p:embed/>
                </p:oleObj>
              </mc:Choice>
              <mc:Fallback>
                <p:oleObj name="公式" r:id="rId7" imgW="368300" imgH="279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196975"/>
                        <a:ext cx="12890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5" name="Object 11"/>
          <p:cNvGraphicFramePr>
            <a:graphicFrameLocks noChangeAspect="1"/>
          </p:cNvGraphicFramePr>
          <p:nvPr/>
        </p:nvGraphicFramePr>
        <p:xfrm>
          <a:off x="4859338" y="1196975"/>
          <a:ext cx="107950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7" name="Equation" r:id="rId9" imgW="317500" imgH="254000" progId="Equation.3">
                  <p:embed/>
                </p:oleObj>
              </mc:Choice>
              <mc:Fallback>
                <p:oleObj name="Equation" r:id="rId9" imgW="317500" imgH="2540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1196975"/>
                        <a:ext cx="1079500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1908175" y="1339850"/>
            <a:ext cx="2738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3200" b="1" u="sng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先开方</a:t>
            </a:r>
            <a:r>
              <a:rPr kumimoji="1" lang="en-US" altLang="zh-CN" sz="3200" b="1" u="sng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,</a:t>
            </a:r>
            <a:r>
              <a:rPr kumimoji="1" lang="zh-CN" altLang="en-US" sz="3200" b="1" u="sng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后平方</a:t>
            </a:r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5795963" y="1339850"/>
            <a:ext cx="3060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200" b="1" u="sng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先平方</a:t>
            </a:r>
            <a:r>
              <a:rPr kumimoji="1" lang="en-US" altLang="zh-CN" sz="3200" b="1" u="sng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,</a:t>
            </a:r>
            <a:r>
              <a:rPr kumimoji="1" lang="zh-CN" altLang="en-US" sz="3200" b="1" u="sng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后开方</a:t>
            </a:r>
          </a:p>
        </p:txBody>
      </p:sp>
      <p:sp>
        <p:nvSpPr>
          <p:cNvPr id="57358" name="WordArt 14"/>
          <p:cNvSpPr>
            <a:spLocks noChangeArrowheads="1" noChangeShapeType="1" noTextEdit="1"/>
          </p:cNvSpPr>
          <p:nvPr/>
        </p:nvSpPr>
        <p:spPr bwMode="auto">
          <a:xfrm>
            <a:off x="4500563" y="260350"/>
            <a:ext cx="1296987" cy="763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0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区别</a:t>
            </a:r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179388" y="3571875"/>
            <a:ext cx="3654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latin typeface="宋体" panose="02010600030101010101" pitchFamily="2" charset="-122"/>
              </a:rPr>
              <a:t>3.</a:t>
            </a:r>
            <a:r>
              <a:rPr kumimoji="1" lang="zh-CN" altLang="en-US" sz="3200" b="1">
                <a:latin typeface="宋体" panose="02010600030101010101" pitchFamily="2" charset="-122"/>
              </a:rPr>
              <a:t>从运算结果来看</a:t>
            </a:r>
            <a:r>
              <a:rPr kumimoji="1" lang="en-US" altLang="zh-CN" sz="3200" b="1">
                <a:latin typeface="宋体" panose="02010600030101010101" pitchFamily="2" charset="-122"/>
              </a:rPr>
              <a:t>:</a:t>
            </a:r>
          </a:p>
        </p:txBody>
      </p:sp>
      <p:sp>
        <p:nvSpPr>
          <p:cNvPr id="57360" name="Rectangle 16"/>
          <p:cNvSpPr>
            <a:spLocks noChangeArrowheads="1"/>
          </p:cNvSpPr>
          <p:nvPr/>
        </p:nvSpPr>
        <p:spPr bwMode="auto">
          <a:xfrm>
            <a:off x="1763713" y="4437063"/>
            <a:ext cx="1019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 u="sng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=  a</a:t>
            </a:r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>
            <a:off x="3563938" y="4940300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 u="sng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a  (a</a:t>
            </a:r>
            <a:r>
              <a:rPr kumimoji="1" lang="en-US" altLang="en-US" sz="3600" b="1" u="sng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≥</a:t>
            </a:r>
            <a:r>
              <a:rPr kumimoji="1" lang="en-US" altLang="zh-CN" sz="3600" b="1" u="sng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0)</a:t>
            </a:r>
          </a:p>
        </p:txBody>
      </p:sp>
      <p:graphicFrame>
        <p:nvGraphicFramePr>
          <p:cNvPr id="57362" name="Object 18"/>
          <p:cNvGraphicFramePr>
            <a:graphicFrameLocks noChangeAspect="1"/>
          </p:cNvGraphicFramePr>
          <p:nvPr/>
        </p:nvGraphicFramePr>
        <p:xfrm>
          <a:off x="468313" y="5156200"/>
          <a:ext cx="1079500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8" name="Equation" r:id="rId10" imgW="317500" imgH="254000" progId="Equation.3">
                  <p:embed/>
                </p:oleObj>
              </mc:Choice>
              <mc:Fallback>
                <p:oleObj name="Equation" r:id="rId10" imgW="317500" imgH="2540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5156200"/>
                        <a:ext cx="1079500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3" name="Object 19"/>
          <p:cNvGraphicFramePr>
            <a:graphicFrameLocks noChangeAspect="1"/>
          </p:cNvGraphicFramePr>
          <p:nvPr/>
        </p:nvGraphicFramePr>
        <p:xfrm>
          <a:off x="395288" y="4221163"/>
          <a:ext cx="143192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9" name="公式" r:id="rId11" imgW="368300" imgH="279400" progId="Equation.3">
                  <p:embed/>
                </p:oleObj>
              </mc:Choice>
              <mc:Fallback>
                <p:oleObj name="公式" r:id="rId11" imgW="368300" imgH="2794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4221163"/>
                        <a:ext cx="1431925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3563938" y="5875338"/>
            <a:ext cx="274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 u="sng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-a  (a</a:t>
            </a:r>
            <a:r>
              <a:rPr kumimoji="1" lang="zh-CN" altLang="zh-CN" sz="3600" b="1" u="sng">
                <a:latin typeface="Times New Roman" panose="02020603050405020304" pitchFamily="18" charset="0"/>
              </a:rPr>
              <a:t>≤</a:t>
            </a:r>
            <a:r>
              <a:rPr kumimoji="1" lang="en-US" altLang="zh-CN" sz="3600" b="1" u="sng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0)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2844800" y="5443538"/>
            <a:ext cx="431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=</a:t>
            </a:r>
          </a:p>
        </p:txBody>
      </p:sp>
      <p:sp>
        <p:nvSpPr>
          <p:cNvPr id="57366" name="AutoShape 22"/>
          <p:cNvSpPr/>
          <p:nvPr/>
        </p:nvSpPr>
        <p:spPr bwMode="auto">
          <a:xfrm>
            <a:off x="3492500" y="5299075"/>
            <a:ext cx="71438" cy="1081088"/>
          </a:xfrm>
          <a:prstGeom prst="leftBrace">
            <a:avLst>
              <a:gd name="adj1" fmla="val 126110"/>
              <a:gd name="adj2" fmla="val 50000"/>
            </a:avLst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1474788" y="5373688"/>
            <a:ext cx="2016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=∣a∣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1" grpId="0" autoUpdateAnimBg="0"/>
      <p:bldP spid="57352" grpId="0" autoUpdateAnimBg="0"/>
      <p:bldP spid="57356" grpId="0" autoUpdateAnimBg="0"/>
      <p:bldP spid="57357" grpId="0" autoUpdateAnimBg="0"/>
      <p:bldP spid="57360" grpId="0" autoUpdateAnimBg="0"/>
      <p:bldP spid="57361" grpId="0" autoUpdateAnimBg="0"/>
      <p:bldP spid="57364" grpId="0" autoUpdateAnimBg="0"/>
      <p:bldP spid="57365" grpId="0" autoUpdateAnimBg="0"/>
      <p:bldP spid="57366" grpId="0" animBg="1"/>
      <p:bldP spid="5736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04800" y="1600200"/>
            <a:ext cx="272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(1)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知识目标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14325" y="2349500"/>
            <a:ext cx="70580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 dirty="0" smtClean="0">
                <a:latin typeface="宋体" panose="02010600030101010101" pitchFamily="2" charset="-122"/>
              </a:rPr>
              <a:t>使</a:t>
            </a:r>
            <a:r>
              <a:rPr lang="zh-CN" altLang="en-US" sz="2800" b="1" dirty="0">
                <a:latin typeface="宋体" panose="02010600030101010101" pitchFamily="2" charset="-122"/>
              </a:rPr>
              <a:t>学生掌握二次根式的概念及其性质</a:t>
            </a:r>
            <a:r>
              <a:rPr lang="en-US" altLang="zh-CN" sz="2800" b="1" dirty="0"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52400" y="2971800"/>
            <a:ext cx="28432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200" b="1" dirty="0">
                <a:solidFill>
                  <a:srgbClr val="FF0000"/>
                </a:solidFill>
              </a:rPr>
              <a:t>⑵</a:t>
            </a:r>
            <a:r>
              <a:rPr lang="zh-CN" altLang="en-US" sz="3200" b="1" dirty="0">
                <a:solidFill>
                  <a:srgbClr val="FF0000"/>
                </a:solidFill>
              </a:rPr>
              <a:t>能力目标</a:t>
            </a:r>
          </a:p>
        </p:txBody>
      </p:sp>
      <p:graphicFrame>
        <p:nvGraphicFramePr>
          <p:cNvPr id="30725" name="Object 2"/>
          <p:cNvGraphicFramePr>
            <a:graphicFrameLocks noChangeAspect="1"/>
          </p:cNvGraphicFramePr>
          <p:nvPr/>
        </p:nvGraphicFramePr>
        <p:xfrm>
          <a:off x="4786313" y="32527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5" name="公式" r:id="rId3" imgW="114300" imgH="215900" progId="Equation.3">
                  <p:embed/>
                </p:oleObj>
              </mc:Choice>
              <mc:Fallback>
                <p:oleObj name="公式" r:id="rId3" imgW="1143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325278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3"/>
          <p:cNvGraphicFramePr>
            <a:graphicFrameLocks noChangeAspect="1"/>
          </p:cNvGraphicFramePr>
          <p:nvPr/>
        </p:nvGraphicFramePr>
        <p:xfrm>
          <a:off x="4572000" y="3284538"/>
          <a:ext cx="1128713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6" name="公式" r:id="rId5" imgW="114300" imgH="215900" progId="Equation.3">
                  <p:embed/>
                </p:oleObj>
              </mc:Choice>
              <mc:Fallback>
                <p:oleObj name="公式" r:id="rId5" imgW="1143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284538"/>
                        <a:ext cx="1128713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04800" y="4495800"/>
            <a:ext cx="2590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200" b="1" dirty="0">
                <a:solidFill>
                  <a:srgbClr val="FF0000"/>
                </a:solidFill>
              </a:rPr>
              <a:t>⑶</a:t>
            </a:r>
            <a:r>
              <a:rPr lang="zh-CN" altLang="en-US" sz="3200" b="1" dirty="0">
                <a:solidFill>
                  <a:srgbClr val="FF0000"/>
                </a:solidFill>
              </a:rPr>
              <a:t>情感目标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14325" y="5022852"/>
            <a:ext cx="84978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 smtClean="0">
                <a:latin typeface="宋体" panose="02010600030101010101" pitchFamily="2" charset="-122"/>
              </a:rPr>
              <a:t>   </a:t>
            </a:r>
            <a:r>
              <a:rPr lang="zh-CN" altLang="zh-CN" sz="2800" b="1" dirty="0" smtClean="0">
                <a:latin typeface="宋体" panose="02010600030101010101" pitchFamily="2" charset="-122"/>
              </a:rPr>
              <a:t>激</a:t>
            </a:r>
            <a:r>
              <a:rPr lang="zh-CN" altLang="zh-CN" sz="2800" b="1" dirty="0">
                <a:latin typeface="宋体" panose="02010600030101010101" pitchFamily="2" charset="-122"/>
              </a:rPr>
              <a:t>励全体学生参与自主学习，培养他们积极探索，养成敢想、敢说、敢做的主动学习的习惯。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1065" name="AutoShape 41"/>
          <p:cNvSpPr>
            <a:spLocks noChangeArrowheads="1"/>
          </p:cNvSpPr>
          <p:nvPr/>
        </p:nvSpPr>
        <p:spPr bwMode="auto">
          <a:xfrm>
            <a:off x="381000" y="228600"/>
            <a:ext cx="4400550" cy="12954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4400" b="1" dirty="0"/>
              <a:t>目标分析</a:t>
            </a:r>
          </a:p>
        </p:txBody>
      </p:sp>
      <p:sp>
        <p:nvSpPr>
          <p:cNvPr id="30733" name="Text Box 58"/>
          <p:cNvSpPr txBox="1">
            <a:spLocks noChangeArrowheads="1"/>
          </p:cNvSpPr>
          <p:nvPr/>
        </p:nvSpPr>
        <p:spPr bwMode="auto">
          <a:xfrm>
            <a:off x="685800" y="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zh-CN" sz="2000" b="1"/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380999" y="3548063"/>
            <a:ext cx="86963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宋体" panose="02010600030101010101" pitchFamily="2" charset="-122"/>
              </a:rPr>
              <a:t>   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通</a:t>
            </a:r>
            <a:r>
              <a:rPr lang="zh-CN" altLang="en-US" sz="2800" b="1" dirty="0">
                <a:latin typeface="宋体" panose="02010600030101010101" pitchFamily="2" charset="-122"/>
              </a:rPr>
              <a:t>过对二次根式的概念及其性质的探究，加强学生</a:t>
            </a:r>
            <a:r>
              <a:rPr lang="zh-CN" altLang="zh-CN" sz="2800" b="1" dirty="0">
                <a:latin typeface="宋体" panose="02010600030101010101" pitchFamily="2" charset="-122"/>
              </a:rPr>
              <a:t>由具体到抽象的认识过程</a:t>
            </a:r>
            <a:r>
              <a:rPr lang="zh-CN" altLang="en-US" sz="2800" b="1" dirty="0">
                <a:latin typeface="宋体" panose="02010600030101010101" pitchFamily="2" charset="-122"/>
              </a:rPr>
              <a:t>能力</a:t>
            </a:r>
            <a:r>
              <a:rPr lang="en-US" altLang="zh-CN" sz="2800" b="1" dirty="0">
                <a:latin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14400" y="914400"/>
            <a:ext cx="1728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600" b="1">
                <a:effectLst>
                  <a:outerShdw blurRad="38100" dist="38100" dir="2700000" algn="tl">
                    <a:srgbClr val="C0C0C0"/>
                  </a:outerShdw>
                </a:effectLst>
                <a:ea typeface="华文细黑" panose="02010600040101010101" pitchFamily="2" charset="-122"/>
              </a:rPr>
              <a:t>计算：</a:t>
            </a:r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838200" y="1752600"/>
          <a:ext cx="1703388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公式" r:id="rId3" imgW="381000" imgH="241300" progId="Equation.3">
                  <p:embed/>
                </p:oleObj>
              </mc:Choice>
              <mc:Fallback>
                <p:oleObj name="公式" r:id="rId3" imgW="381000" imgH="241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752600"/>
                        <a:ext cx="1703388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3276600" y="1752600"/>
          <a:ext cx="2592388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公式" r:id="rId5" imgW="673100" imgH="279400" progId="Equation.3">
                  <p:embed/>
                </p:oleObj>
              </mc:Choice>
              <mc:Fallback>
                <p:oleObj name="公式" r:id="rId5" imgW="673100" imgH="279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752600"/>
                        <a:ext cx="2592388" cy="107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28600" y="3200400"/>
            <a:ext cx="1368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细黑" panose="02010600040101010101" pitchFamily="2" charset="-122"/>
              </a:rPr>
              <a:t>解：</a:t>
            </a:r>
          </a:p>
        </p:txBody>
      </p:sp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1295400" y="2971800"/>
          <a:ext cx="5976938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公式" r:id="rId7" imgW="1409065" imgH="266700" progId="Equation.3">
                  <p:embed/>
                </p:oleObj>
              </mc:Choice>
              <mc:Fallback>
                <p:oleObj name="公式" r:id="rId7" imgW="1409065" imgH="266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971800"/>
                        <a:ext cx="5976938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1295400" y="4038600"/>
          <a:ext cx="5761038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公式" r:id="rId9" imgW="1308100" imgH="279400" progId="Equation.3">
                  <p:embed/>
                </p:oleObj>
              </mc:Choice>
              <mc:Fallback>
                <p:oleObj name="公式" r:id="rId9" imgW="1308100" imgH="279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038600"/>
                        <a:ext cx="5761038" cy="123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28600" y="228600"/>
            <a:ext cx="3887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例题讲解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763588" y="762000"/>
          <a:ext cx="7615237" cy="141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Equation" r:id="rId3" imgW="2387600" imgH="444500" progId="Equation.DSMT4">
                  <p:embed/>
                </p:oleObj>
              </mc:Choice>
              <mc:Fallback>
                <p:oleObj name="Equation" r:id="rId3" imgW="2387600" imgH="4445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88" y="762000"/>
                        <a:ext cx="7615237" cy="141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28600" y="2209800"/>
          <a:ext cx="8686800" cy="232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" name="Equation" r:id="rId5" imgW="2565400" imgH="685800" progId="Equation.DSMT4">
                  <p:embed/>
                </p:oleObj>
              </mc:Choice>
              <mc:Fallback>
                <p:oleObj name="Equation" r:id="rId5" imgW="2565400" imgH="685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09800"/>
                        <a:ext cx="8686800" cy="232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430338" y="4800600"/>
          <a:ext cx="597852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name="Equation" r:id="rId7" imgW="2400300" imgH="673100" progId="Equation.DSMT4">
                  <p:embed/>
                </p:oleObj>
              </mc:Choice>
              <mc:Fallback>
                <p:oleObj name="Equation" r:id="rId7" imgW="2400300" imgH="673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338" y="4800600"/>
                        <a:ext cx="5978525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28600" y="228600"/>
            <a:ext cx="3887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例题讲解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9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124075" y="223838"/>
          <a:ext cx="701992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0" name="Equation" r:id="rId3" imgW="2438400" imgH="241300" progId="Equation.DSMT4">
                  <p:embed/>
                </p:oleObj>
              </mc:Choice>
              <mc:Fallback>
                <p:oleObj name="Equation" r:id="rId3" imgW="2438400" imgH="241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23838"/>
                        <a:ext cx="7019925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71550" y="1052513"/>
          <a:ext cx="6121400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1" name="Equation" r:id="rId5" imgW="1739900" imgH="241300" progId="Equation.DSMT4">
                  <p:embed/>
                </p:oleObj>
              </mc:Choice>
              <mc:Fallback>
                <p:oleObj name="Equation" r:id="rId5" imgW="1739900" imgH="2413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052513"/>
                        <a:ext cx="6121400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703388" y="1844675"/>
          <a:ext cx="508635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2" name="Equation" r:id="rId7" imgW="1358265" imgH="241300" progId="Equation.DSMT4">
                  <p:embed/>
                </p:oleObj>
              </mc:Choice>
              <mc:Fallback>
                <p:oleObj name="Equation" r:id="rId7" imgW="1358265" imgH="241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1844675"/>
                        <a:ext cx="5086350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1763713" y="3500438"/>
          <a:ext cx="4464050" cy="135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3" name="Equation" r:id="rId9" imgW="888365" imgH="393700" progId="Equation.DSMT4">
                  <p:embed/>
                </p:oleObj>
              </mc:Choice>
              <mc:Fallback>
                <p:oleObj name="Equation" r:id="rId9" imgW="888365" imgH="3937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3500438"/>
                        <a:ext cx="4464050" cy="1350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254000" y="4941888"/>
            <a:ext cx="897874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 dirty="0" smtClean="0"/>
              <a:t>如</a:t>
            </a:r>
            <a:r>
              <a:rPr lang="zh-CN" altLang="en-US" sz="3200" b="1" dirty="0"/>
              <a:t>果几个</a:t>
            </a:r>
            <a:r>
              <a:rPr lang="zh-CN" altLang="en-US" sz="3200" b="1" dirty="0">
                <a:solidFill>
                  <a:srgbClr val="0000FF"/>
                </a:solidFill>
              </a:rPr>
              <a:t>非负数</a:t>
            </a:r>
            <a:r>
              <a:rPr lang="zh-CN" altLang="en-US" sz="3200" b="1" dirty="0"/>
              <a:t>（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a</a:t>
            </a:r>
            <a:r>
              <a:rPr lang="en-US" altLang="zh-CN" sz="3200" b="1" baseline="30000" dirty="0"/>
              <a:t>2</a:t>
            </a:r>
            <a:r>
              <a:rPr lang="en-US" altLang="zh-CN" sz="3200" b="1" dirty="0"/>
              <a:t> </a:t>
            </a:r>
            <a:r>
              <a:rPr lang="zh-CN" altLang="en-US" sz="3200" b="1" dirty="0"/>
              <a:t>、</a:t>
            </a:r>
            <a:r>
              <a:rPr lang="en-US" altLang="zh-CN" sz="3200" b="1" dirty="0"/>
              <a:t>|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a</a:t>
            </a:r>
            <a:r>
              <a:rPr lang="en-US" altLang="zh-CN" sz="3200" b="1" dirty="0"/>
              <a:t>|</a:t>
            </a:r>
            <a:r>
              <a:rPr lang="zh-CN" altLang="en-US" sz="3200" b="1" dirty="0"/>
              <a:t>、             ）的</a:t>
            </a:r>
            <a:r>
              <a:rPr lang="zh-CN" altLang="en-US" sz="3200" b="1" dirty="0">
                <a:solidFill>
                  <a:srgbClr val="0000FF"/>
                </a:solidFill>
              </a:rPr>
              <a:t>和为</a:t>
            </a:r>
            <a:r>
              <a:rPr lang="en-US" altLang="zh-CN" sz="3200" b="1" dirty="0">
                <a:solidFill>
                  <a:srgbClr val="0000FF"/>
                </a:solidFill>
              </a:rPr>
              <a:t>0</a:t>
            </a:r>
            <a:r>
              <a:rPr lang="zh-CN" altLang="en-US" sz="3200" b="1" dirty="0"/>
              <a:t>，</a:t>
            </a:r>
          </a:p>
          <a:p>
            <a:r>
              <a:rPr lang="zh-CN" altLang="en-US" sz="3200" b="1" dirty="0"/>
              <a:t>那么</a:t>
            </a:r>
            <a:r>
              <a:rPr lang="zh-CN" altLang="en-US" sz="3200" b="1" dirty="0">
                <a:solidFill>
                  <a:srgbClr val="0000FF"/>
                </a:solidFill>
              </a:rPr>
              <a:t>每一个</a:t>
            </a:r>
            <a:r>
              <a:rPr lang="zh-CN" altLang="en-US" sz="3200" b="1" dirty="0"/>
              <a:t>非负数</a:t>
            </a:r>
            <a:r>
              <a:rPr lang="zh-CN" altLang="en-US" sz="3200" b="1" dirty="0">
                <a:solidFill>
                  <a:srgbClr val="0000FF"/>
                </a:solidFill>
              </a:rPr>
              <a:t>都是</a:t>
            </a:r>
            <a:r>
              <a:rPr lang="en-US" altLang="zh-CN" sz="3200" b="1" dirty="0">
                <a:solidFill>
                  <a:srgbClr val="FF0000"/>
                </a:solidFill>
              </a:rPr>
              <a:t>0</a:t>
            </a:r>
            <a:r>
              <a:rPr lang="en-US" altLang="zh-CN" sz="3200" b="1" dirty="0"/>
              <a:t>.</a:t>
            </a:r>
          </a:p>
        </p:txBody>
      </p:sp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5105400" y="4876800"/>
          <a:ext cx="17526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4" name="Equation" r:id="rId11" imgW="660400" imgH="241300" progId="Equation.DSMT4">
                  <p:embed/>
                </p:oleObj>
              </mc:Choice>
              <mc:Fallback>
                <p:oleObj name="Equation" r:id="rId11" imgW="660400" imgH="2413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876800"/>
                        <a:ext cx="175260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1619250" y="2852738"/>
            <a:ext cx="6337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b="1" dirty="0"/>
              <a:t>∴  2-a=0    3b-1=0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0" y="0"/>
            <a:ext cx="3887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例题讲解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254000" y="4189413"/>
            <a:ext cx="2209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>
                <a:solidFill>
                  <a:srgbClr val="FF0000"/>
                </a:solidFill>
              </a:rPr>
              <a:t>注意：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1600200" y="1951038"/>
          <a:ext cx="137160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3" name="公式" r:id="rId3" imgW="355600" imgH="596900" progId="Equation.3">
                  <p:embed/>
                </p:oleObj>
              </mc:Choice>
              <mc:Fallback>
                <p:oleObj name="公式" r:id="rId3" imgW="355600" imgH="596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951038"/>
                        <a:ext cx="1371600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5046663" y="4160838"/>
          <a:ext cx="1565275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4" name="公式" r:id="rId5" imgW="419100" imgH="304800" progId="Equation.3">
                  <p:embed/>
                </p:oleObj>
              </mc:Choice>
              <mc:Fallback>
                <p:oleObj name="公式" r:id="rId5" imgW="419100" imgH="304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6663" y="4160838"/>
                        <a:ext cx="1565275" cy="938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7086600" y="4313238"/>
          <a:ext cx="1273175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5" name="公式" r:id="rId7" imgW="469900" imgH="241300" progId="Equation.3">
                  <p:embed/>
                </p:oleObj>
              </mc:Choice>
              <mc:Fallback>
                <p:oleObj name="公式" r:id="rId7" imgW="4699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4313238"/>
                        <a:ext cx="1273175" cy="59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1524000" y="4084638"/>
          <a:ext cx="18288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6" name="公式" r:id="rId9" imgW="863600" imgH="393700" progId="Equation.3">
                  <p:embed/>
                </p:oleObj>
              </mc:Choice>
              <mc:Fallback>
                <p:oleObj name="公式" r:id="rId9" imgW="8636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084638"/>
                        <a:ext cx="1828800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1143000" y="1022351"/>
            <a:ext cx="67818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3200" b="1" dirty="0">
                <a:latin typeface="Times New Roman" panose="02020603050405020304" pitchFamily="18" charset="0"/>
              </a:rPr>
              <a:t>判断下列代数式中哪些是二次根式？</a:t>
            </a:r>
            <a:endParaRPr lang="zh-CN" altLang="en-US" sz="33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eaLnBrk="0" hangingPunct="0"/>
            <a:r>
              <a:rPr lang="zh-CN" altLang="en-US" sz="3200" b="1" dirty="0"/>
              <a:t>   </a:t>
            </a:r>
          </a:p>
          <a:p>
            <a:pPr eaLnBrk="0" hangingPunct="0"/>
            <a:r>
              <a:rPr lang="zh-CN" altLang="en-US" sz="3200" b="1" dirty="0">
                <a:latin typeface="Times New Roman" panose="02020603050405020304" pitchFamily="18" charset="0"/>
              </a:rPr>
              <a:t>⑴</a:t>
            </a:r>
            <a:endParaRPr lang="zh-CN" altLang="en-US" sz="4800" b="1" dirty="0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3733800" y="2179638"/>
            <a:ext cx="1100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3200" b="1">
                <a:latin typeface="Times New Roman" panose="02020603050405020304" pitchFamily="18" charset="0"/>
              </a:rPr>
              <a:t>，</a:t>
            </a:r>
            <a:r>
              <a:rPr lang="zh-CN" altLang="en-US" sz="3200" b="1">
                <a:latin typeface="华文新魏" panose="02010800040101010101" pitchFamily="2" charset="-122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</a:rPr>
              <a:t>⑵</a:t>
            </a:r>
            <a:endParaRPr lang="zh-CN" altLang="en-US" sz="4800" b="1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533400" y="4237038"/>
            <a:ext cx="1304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</a:rPr>
              <a:t>（</a:t>
            </a:r>
            <a:r>
              <a:rPr lang="en-US" altLang="zh-CN" sz="3200" b="1">
                <a:latin typeface="Times New Roman" panose="02020603050405020304" pitchFamily="18" charset="0"/>
              </a:rPr>
              <a:t>3</a:t>
            </a:r>
            <a:r>
              <a:rPr lang="zh-CN" altLang="en-US" sz="3200" b="1">
                <a:latin typeface="Times New Roman" panose="02020603050405020304" pitchFamily="18" charset="0"/>
              </a:rPr>
              <a:t>）</a:t>
            </a:r>
            <a:endParaRPr lang="zh-CN" altLang="en-US" sz="4800" b="1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3810000" y="4313238"/>
            <a:ext cx="1203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3200" b="1">
                <a:latin typeface="Times New Roman" panose="02020603050405020304" pitchFamily="18" charset="0"/>
              </a:rPr>
              <a:t>（</a:t>
            </a:r>
            <a:r>
              <a:rPr lang="en-US" altLang="zh-CN" sz="3200" b="1">
                <a:latin typeface="Times New Roman" panose="02020603050405020304" pitchFamily="18" charset="0"/>
              </a:rPr>
              <a:t>4</a:t>
            </a:r>
            <a:r>
              <a:rPr lang="zh-CN" altLang="en-US" sz="3200" b="1">
                <a:latin typeface="Times New Roman" panose="02020603050405020304" pitchFamily="18" charset="0"/>
              </a:rPr>
              <a:t>）</a:t>
            </a:r>
            <a:endParaRPr lang="zh-CN" altLang="en-US" sz="4800" b="1"/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3352800" y="4237038"/>
            <a:ext cx="1800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3200" b="1">
                <a:latin typeface="Times New Roman" panose="02020603050405020304" pitchFamily="18" charset="0"/>
              </a:rPr>
              <a:t>，</a:t>
            </a:r>
            <a:endParaRPr lang="zh-CN" altLang="en-US" sz="4800" b="1"/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7092950" y="5229225"/>
            <a:ext cx="59213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zh-CN" sz="4800" b="1"/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0" y="0"/>
            <a:ext cx="3887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巩固练习</a:t>
            </a:r>
          </a:p>
        </p:txBody>
      </p:sp>
      <p:graphicFrame>
        <p:nvGraphicFramePr>
          <p:cNvPr id="41999" name="Object 15"/>
          <p:cNvGraphicFramePr>
            <a:graphicFrameLocks noChangeAspect="1"/>
          </p:cNvGraphicFramePr>
          <p:nvPr/>
        </p:nvGraphicFramePr>
        <p:xfrm>
          <a:off x="5410200" y="1951038"/>
          <a:ext cx="1371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7" name="公式" r:id="rId11" imgW="228600" imgH="228600" progId="Equation.3">
                  <p:embed/>
                </p:oleObj>
              </mc:Choice>
              <mc:Fallback>
                <p:oleObj name="公式" r:id="rId11" imgW="22860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951038"/>
                        <a:ext cx="13716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143000" y="3276600"/>
          <a:ext cx="4918075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8" name="公式" r:id="rId3" imgW="1459865" imgH="444500" progId="Equation.3">
                  <p:embed/>
                </p:oleObj>
              </mc:Choice>
              <mc:Fallback>
                <p:oleObj name="公式" r:id="rId3" imgW="1459865" imgH="444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76600"/>
                        <a:ext cx="4918075" cy="1497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742950" y="1071563"/>
            <a:ext cx="78676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/>
              <a:t>       x</a:t>
            </a:r>
            <a:r>
              <a:rPr lang="zh-CN" altLang="en-US" sz="3200" b="1"/>
              <a:t>取何值时</a:t>
            </a:r>
            <a:r>
              <a:rPr lang="en-US" altLang="zh-CN" sz="3200" b="1"/>
              <a:t>,</a:t>
            </a:r>
            <a:r>
              <a:rPr lang="zh-CN" altLang="en-US" sz="3200" b="1"/>
              <a:t>下列二次根式有意义</a:t>
            </a:r>
            <a:r>
              <a:rPr lang="en-US" altLang="zh-CN" sz="3200" b="1"/>
              <a:t>?</a:t>
            </a: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1143000" y="1828800"/>
          <a:ext cx="54737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9" name="公式" r:id="rId5" imgW="1624965" imgH="317500" progId="Equation.3">
                  <p:embed/>
                </p:oleObj>
              </mc:Choice>
              <mc:Fallback>
                <p:oleObj name="公式" r:id="rId5" imgW="1624965" imgH="317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828800"/>
                        <a:ext cx="5473700" cy="106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3173413" y="1963738"/>
          <a:ext cx="100171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0" name="公式" r:id="rId7" imgW="419100" imgH="241300" progId="Equation.3">
                  <p:embed/>
                </p:oleObj>
              </mc:Choice>
              <mc:Fallback>
                <p:oleObj name="公式" r:id="rId7" imgW="4191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3413" y="1963738"/>
                        <a:ext cx="1001712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6588125" y="1963738"/>
          <a:ext cx="1169988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1" name="公式" r:id="rId9" imgW="469900" imgH="241300" progId="Equation.3">
                  <p:embed/>
                </p:oleObj>
              </mc:Choice>
              <mc:Fallback>
                <p:oleObj name="公式" r:id="rId9" imgW="469900" imgH="241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1963738"/>
                        <a:ext cx="1169988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2743200" y="3886200"/>
          <a:ext cx="21336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2" name="公式" r:id="rId11" imgW="1181100" imgH="266700" progId="Equation.3">
                  <p:embed/>
                </p:oleObj>
              </mc:Choice>
              <mc:Fallback>
                <p:oleObj name="公式" r:id="rId11" imgW="1181100" imgH="266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886200"/>
                        <a:ext cx="2133600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6629400" y="3733800"/>
          <a:ext cx="10001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3" name="公式" r:id="rId13" imgW="469900" imgH="241300" progId="Equation.3">
                  <p:embed/>
                </p:oleObj>
              </mc:Choice>
              <mc:Fallback>
                <p:oleObj name="公式" r:id="rId13" imgW="469900" imgH="241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733800"/>
                        <a:ext cx="100012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0" y="0"/>
            <a:ext cx="3887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巩固练习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347662" y="1035050"/>
            <a:ext cx="2127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口答：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1116013" y="1196975"/>
          <a:ext cx="3165475" cy="201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8" name="Equation" r:id="rId3" imgW="698500" imgH="444500" progId="Equation.DSMT4">
                  <p:embed/>
                </p:oleObj>
              </mc:Choice>
              <mc:Fallback>
                <p:oleObj name="Equation" r:id="rId3" imgW="698500" imgH="4445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196975"/>
                        <a:ext cx="3165475" cy="201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74725" y="3657600"/>
          <a:ext cx="3868738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9" name="Equation" r:id="rId5" imgW="862965" imgH="241300" progId="Equation.DSMT4">
                  <p:embed/>
                </p:oleObj>
              </mc:Choice>
              <mc:Fallback>
                <p:oleObj name="Equation" r:id="rId5" imgW="862965" imgH="241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3657600"/>
                        <a:ext cx="3868738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876800" y="1052513"/>
          <a:ext cx="587375" cy="165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name="Equation" r:id="rId7" imgW="139700" imgH="393700" progId="Equation.DSMT4">
                  <p:embed/>
                </p:oleObj>
              </mc:Choice>
              <mc:Fallback>
                <p:oleObj name="Equation" r:id="rId7" imgW="139700" imgH="393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052513"/>
                        <a:ext cx="587375" cy="165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81000" y="914400"/>
            <a:ext cx="2127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</a:rPr>
              <a:t>口答：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995738" y="2349500"/>
            <a:ext cx="2343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/>
              <a:t> </a:t>
            </a:r>
            <a:r>
              <a:rPr lang="en-US" altLang="zh-CN" sz="3600" u="sng"/>
              <a:t>               </a:t>
            </a:r>
            <a:r>
              <a:rPr lang="en-US" altLang="zh-CN" sz="3600"/>
              <a:t>.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787900" y="3860800"/>
            <a:ext cx="2343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/>
              <a:t> </a:t>
            </a:r>
            <a:r>
              <a:rPr lang="en-US" altLang="zh-CN" sz="3600" u="sng"/>
              <a:t>               </a:t>
            </a:r>
            <a:r>
              <a:rPr lang="en-US" altLang="zh-CN" sz="3600"/>
              <a:t>.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508625" y="3789363"/>
            <a:ext cx="69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/>
              <a:t>63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0" y="0"/>
            <a:ext cx="3887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28600" y="296862"/>
            <a:ext cx="3887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巩固练习</a:t>
            </a:r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127125" y="1046162"/>
          <a:ext cx="1112838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0" name="公式" r:id="rId3" imgW="355600" imgH="279400" progId="Equation.3">
                  <p:embed/>
                </p:oleObj>
              </mc:Choice>
              <mc:Fallback>
                <p:oleObj name="公式" r:id="rId3" imgW="355600" imgH="27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1046162"/>
                        <a:ext cx="1112838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4295775" y="973137"/>
          <a:ext cx="158432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1" name="公式" r:id="rId5" imgW="469900" imgH="279400" progId="Equation.3">
                  <p:embed/>
                </p:oleObj>
              </mc:Choice>
              <mc:Fallback>
                <p:oleObj name="公式" r:id="rId5" imgW="469900" imgH="279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775" y="973137"/>
                        <a:ext cx="1584325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4224338" y="2141537"/>
          <a:ext cx="2039937" cy="171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2" name="公式" r:id="rId7" imgW="635000" imgH="533400" progId="Equation.3">
                  <p:embed/>
                </p:oleObj>
              </mc:Choice>
              <mc:Fallback>
                <p:oleObj name="公式" r:id="rId7" imgW="635000" imgH="533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4338" y="2141537"/>
                        <a:ext cx="2039937" cy="171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984250" y="2430462"/>
          <a:ext cx="153670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3" name="公式" r:id="rId9" imgW="431800" imgH="279400" progId="Equation.3">
                  <p:embed/>
                </p:oleObj>
              </mc:Choice>
              <mc:Fallback>
                <p:oleObj name="公式" r:id="rId9" imgW="431800" imgH="279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430462"/>
                        <a:ext cx="1536700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208213" y="1204912"/>
            <a:ext cx="1295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4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细黑" panose="02010600040101010101" pitchFamily="2" charset="-122"/>
              </a:rPr>
              <a:t>=8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5737225" y="1133475"/>
            <a:ext cx="15843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4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细黑" panose="02010600040101010101" pitchFamily="2" charset="-122"/>
              </a:rPr>
              <a:t>=3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2497138" y="2501900"/>
            <a:ext cx="19431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4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细黑" panose="02010600040101010101" pitchFamily="2" charset="-122"/>
              </a:rPr>
              <a:t>=12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6240463" y="2501900"/>
            <a:ext cx="15827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4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细黑" panose="02010600040101010101" pitchFamily="2" charset="-122"/>
              </a:rPr>
              <a:t>=6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2895600" y="449262"/>
            <a:ext cx="1800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600" b="1">
                <a:effectLst>
                  <a:outerShdw blurRad="38100" dist="38100" dir="2700000" algn="tl">
                    <a:srgbClr val="C0C0C0"/>
                  </a:outerShdw>
                </a:effectLst>
                <a:ea typeface="华文细黑" panose="02010600040101010101" pitchFamily="2" charset="-122"/>
              </a:rPr>
              <a:t>计算：</a:t>
            </a:r>
          </a:p>
        </p:txBody>
      </p:sp>
      <p:graphicFrame>
        <p:nvGraphicFramePr>
          <p:cNvPr id="22544" name="Object 16"/>
          <p:cNvGraphicFramePr>
            <a:graphicFrameLocks noChangeAspect="1"/>
          </p:cNvGraphicFramePr>
          <p:nvPr/>
        </p:nvGraphicFramePr>
        <p:xfrm>
          <a:off x="838200" y="4183062"/>
          <a:ext cx="1600200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4" name="公式" r:id="rId11" imgW="405765" imgH="254000" progId="Equation.3">
                  <p:embed/>
                </p:oleObj>
              </mc:Choice>
              <mc:Fallback>
                <p:oleObj name="公式" r:id="rId11" imgW="405765" imgH="254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183062"/>
                        <a:ext cx="1600200" cy="998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2362200" y="4411662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0000FF"/>
                </a:solidFill>
              </a:rPr>
              <a:t>=1.5</a:t>
            </a:r>
          </a:p>
        </p:txBody>
      </p:sp>
      <p:graphicFrame>
        <p:nvGraphicFramePr>
          <p:cNvPr id="22551" name="Object 23"/>
          <p:cNvGraphicFramePr>
            <a:graphicFrameLocks noChangeAspect="1"/>
          </p:cNvGraphicFramePr>
          <p:nvPr/>
        </p:nvGraphicFramePr>
        <p:xfrm>
          <a:off x="4267200" y="4259262"/>
          <a:ext cx="182880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5" name="公式" r:id="rId13" imgW="596900" imgH="292100" progId="Equation.3">
                  <p:embed/>
                </p:oleObj>
              </mc:Choice>
              <mc:Fallback>
                <p:oleObj name="公式" r:id="rId13" imgW="596900" imgH="2921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259262"/>
                        <a:ext cx="1828800" cy="90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6172200" y="4411662"/>
            <a:ext cx="121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</a:rPr>
              <a:t>=0.8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669925" y="609600"/>
          <a:ext cx="7002463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3" name="公式" r:id="rId3" imgW="1676400" imgH="241300" progId="Equation.3">
                  <p:embed/>
                </p:oleObj>
              </mc:Choice>
              <mc:Fallback>
                <p:oleObj name="公式" r:id="rId3" imgW="1676400" imgH="241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609600"/>
                        <a:ext cx="7002463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755650" y="1987550"/>
            <a:ext cx="1368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细黑" panose="02010600040101010101" pitchFamily="2" charset="-122"/>
              </a:rPr>
              <a:t>解：</a:t>
            </a: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619250" y="1844675"/>
          <a:ext cx="5465763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4" name="公式" r:id="rId5" imgW="1308100" imgH="241300" progId="Equation.3">
                  <p:embed/>
                </p:oleObj>
              </mc:Choice>
              <mc:Fallback>
                <p:oleObj name="公式" r:id="rId5" imgW="13081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844675"/>
                        <a:ext cx="5465763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476375" y="4076700"/>
          <a:ext cx="2919413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5" name="公式" r:id="rId7" imgW="698500" imgH="406400" progId="Equation.3">
                  <p:embed/>
                </p:oleObj>
              </mc:Choice>
              <mc:Fallback>
                <p:oleObj name="公式" r:id="rId7" imgW="698500" imgH="40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076700"/>
                        <a:ext cx="2919413" cy="169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1520825" y="2852738"/>
          <a:ext cx="5519738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6" name="公式" r:id="rId9" imgW="1320165" imgH="241300" progId="Equation.3">
                  <p:embed/>
                </p:oleObj>
              </mc:Choice>
              <mc:Fallback>
                <p:oleObj name="公式" r:id="rId9" imgW="1320165" imgH="241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825" y="2852738"/>
                        <a:ext cx="5519738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0" y="0"/>
            <a:ext cx="3887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巩固练习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/>
              <a:t>3.</a:t>
            </a:r>
            <a:r>
              <a:rPr lang="zh-CN" altLang="en-US" sz="4400" b="1"/>
              <a:t>若</a:t>
            </a:r>
            <a:r>
              <a:rPr lang="zh-CN" altLang="en-US"/>
              <a:t>                                     </a:t>
            </a:r>
          </a:p>
          <a:p>
            <a:pPr>
              <a:buFontTx/>
              <a:buNone/>
            </a:pPr>
            <a:r>
              <a:rPr lang="zh-CN" altLang="en-US"/>
              <a:t>           </a:t>
            </a:r>
          </a:p>
          <a:p>
            <a:pPr>
              <a:buFontTx/>
              <a:buNone/>
            </a:pPr>
            <a:r>
              <a:rPr lang="zh-CN" altLang="en-US" sz="4400"/>
              <a:t>       求</a:t>
            </a:r>
            <a:r>
              <a:rPr lang="en-US" altLang="zh-CN" sz="4400"/>
              <a:t>x</a:t>
            </a:r>
            <a:r>
              <a:rPr lang="zh-CN" altLang="en-US" sz="4400"/>
              <a:t>、</a:t>
            </a:r>
            <a:r>
              <a:rPr lang="en-US" altLang="zh-CN" sz="4400"/>
              <a:t>y</a:t>
            </a:r>
            <a:r>
              <a:rPr lang="zh-CN" altLang="en-US" sz="4400"/>
              <a:t>的值。</a:t>
            </a:r>
            <a:r>
              <a:rPr lang="zh-CN" altLang="en-US"/>
              <a:t> 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1600200" y="914400"/>
          <a:ext cx="548640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5" name="公式" r:id="rId3" imgW="1180465" imgH="266700" progId="Equation.3">
                  <p:embed/>
                </p:oleObj>
              </mc:Choice>
              <mc:Fallback>
                <p:oleObj name="公式" r:id="rId3" imgW="1180465" imgH="266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914400"/>
                        <a:ext cx="5486400" cy="123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0" y="0"/>
            <a:ext cx="3887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charset="-122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sp>
        <p:nvSpPr>
          <p:cNvPr id="34819" name="Rectangle 8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zh-CN"/>
          </a:p>
        </p:txBody>
      </p:sp>
      <p:sp>
        <p:nvSpPr>
          <p:cNvPr id="34824" name="Text Box 45"/>
          <p:cNvSpPr txBox="1">
            <a:spLocks noChangeArrowheads="1"/>
          </p:cNvSpPr>
          <p:nvPr/>
        </p:nvSpPr>
        <p:spPr bwMode="auto">
          <a:xfrm>
            <a:off x="685800" y="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zh-CN" sz="2000" b="1"/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663575" y="207962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 sz="2800"/>
          </a:p>
        </p:txBody>
      </p:sp>
      <p:sp>
        <p:nvSpPr>
          <p:cNvPr id="34836" name="Rectangle 20"/>
          <p:cNvSpPr>
            <a:spLocks noRot="1" noChangeArrowheads="1"/>
          </p:cNvSpPr>
          <p:nvPr/>
        </p:nvSpPr>
        <p:spPr bwMode="auto">
          <a:xfrm>
            <a:off x="152400" y="1219200"/>
            <a:ext cx="8991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CN" altLang="en-US" sz="3600" b="1" dirty="0">
                <a:solidFill>
                  <a:srgbClr val="000000"/>
                </a:solidFill>
              </a:rPr>
              <a:t>二次根式的定义：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zh-CN" altLang="en-US" sz="2800" b="1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CN" altLang="en-US" sz="3600" b="1" dirty="0">
                <a:solidFill>
                  <a:srgbClr val="000000"/>
                </a:solidFill>
              </a:rPr>
              <a:t>二次根式的性质</a:t>
            </a:r>
            <a:r>
              <a:rPr lang="en-US" altLang="zh-CN" sz="3600" b="1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4335463" y="1720850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 sz="2800"/>
          </a:p>
        </p:txBody>
      </p:sp>
      <p:graphicFrame>
        <p:nvGraphicFramePr>
          <p:cNvPr id="34838" name="Object 22"/>
          <p:cNvGraphicFramePr>
            <a:graphicFrameLocks noChangeAspect="1"/>
          </p:cNvGraphicFramePr>
          <p:nvPr/>
        </p:nvGraphicFramePr>
        <p:xfrm>
          <a:off x="4419600" y="1295400"/>
          <a:ext cx="251460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3" name="Equation" r:id="rId4" imgW="685800" imgH="241300" progId="Equation.DSMT4">
                  <p:embed/>
                </p:oleObj>
              </mc:Choice>
              <mc:Fallback>
                <p:oleObj name="Equation" r:id="rId4" imgW="685800" imgH="2413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295400"/>
                        <a:ext cx="2514600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99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3471863" y="2871788"/>
            <a:ext cx="184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 sz="2800"/>
          </a:p>
        </p:txBody>
      </p:sp>
      <p:graphicFrame>
        <p:nvGraphicFramePr>
          <p:cNvPr id="34841" name="Object 25"/>
          <p:cNvGraphicFramePr>
            <a:graphicFrameLocks noChangeAspect="1"/>
          </p:cNvGraphicFramePr>
          <p:nvPr/>
        </p:nvGraphicFramePr>
        <p:xfrm>
          <a:off x="533400" y="3505200"/>
          <a:ext cx="37338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4" name="Equation" r:id="rId6" imgW="1244600" imgH="241300" progId="Equation.DSMT4">
                  <p:embed/>
                </p:oleObj>
              </mc:Choice>
              <mc:Fallback>
                <p:oleObj name="Equation" r:id="rId6" imgW="1244600" imgH="2413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505200"/>
                        <a:ext cx="373380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99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42" name="Object 26"/>
          <p:cNvGraphicFramePr>
            <a:graphicFrameLocks noChangeAspect="1"/>
          </p:cNvGraphicFramePr>
          <p:nvPr/>
        </p:nvGraphicFramePr>
        <p:xfrm>
          <a:off x="4191000" y="2362200"/>
          <a:ext cx="358140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5" name="Equation" r:id="rId8" imgW="1028065" imgH="241300" progId="Equation.DSMT4">
                  <p:embed/>
                </p:oleObj>
              </mc:Choice>
              <mc:Fallback>
                <p:oleObj name="Equation" r:id="rId8" imgW="1028065" imgH="2413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362200"/>
                        <a:ext cx="3581400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99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-80962" y="355322"/>
            <a:ext cx="3581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zh-CN" altLang="en-US" sz="4000" b="1" dirty="0">
                <a:solidFill>
                  <a:srgbClr val="FF0000"/>
                </a:solidFill>
                <a:latin typeface="宋体" panose="02010600030101010101" pitchFamily="2" charset="-122"/>
              </a:rPr>
              <a:t>课堂小</a:t>
            </a:r>
            <a:r>
              <a:rPr kumimoji="1" lang="zh-CN" altLang="en-US" sz="40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结</a:t>
            </a:r>
            <a:endParaRPr kumimoji="1" lang="zh-CN" altLang="en-US" sz="40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152400" y="50292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</a:rPr>
              <a:t>3</a:t>
            </a:r>
            <a:r>
              <a:rPr lang="zh-CN" altLang="en-US" sz="2400" b="1" dirty="0">
                <a:solidFill>
                  <a:srgbClr val="FF0000"/>
                </a:solidFill>
              </a:rPr>
              <a:t>）</a:t>
            </a:r>
          </a:p>
        </p:txBody>
      </p:sp>
      <p:graphicFrame>
        <p:nvGraphicFramePr>
          <p:cNvPr id="34849" name="Object 33"/>
          <p:cNvGraphicFramePr>
            <a:graphicFrameLocks noChangeAspect="1"/>
          </p:cNvGraphicFramePr>
          <p:nvPr/>
        </p:nvGraphicFramePr>
        <p:xfrm>
          <a:off x="914400" y="4800600"/>
          <a:ext cx="2895600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6" name="公式" r:id="rId10" imgW="711200" imgH="292100" progId="Equation.3">
                  <p:embed/>
                </p:oleObj>
              </mc:Choice>
              <mc:Fallback>
                <p:oleObj name="公式" r:id="rId10" imgW="711200" imgH="2921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800600"/>
                        <a:ext cx="2895600" cy="136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4114800" y="4724400"/>
            <a:ext cx="735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40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4851" name="Text Box 35"/>
          <p:cNvSpPr txBox="1">
            <a:spLocks noChangeArrowheads="1"/>
          </p:cNvSpPr>
          <p:nvPr/>
        </p:nvSpPr>
        <p:spPr bwMode="auto">
          <a:xfrm>
            <a:off x="4114800" y="5562600"/>
            <a:ext cx="7350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4400" b="1">
                <a:latin typeface="Times New Roman" panose="02020603050405020304" pitchFamily="18" charset="0"/>
              </a:rPr>
              <a:t>-</a:t>
            </a:r>
            <a:r>
              <a:rPr kumimoji="1" lang="en-US" altLang="zh-CN" sz="36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4800600" y="4648200"/>
            <a:ext cx="20081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dirty="0">
                <a:ea typeface="黑体" panose="02010609060101010101" charset="-122"/>
              </a:rPr>
              <a:t>(a≥0)</a:t>
            </a:r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4876800" y="5562600"/>
            <a:ext cx="20081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dirty="0">
                <a:ea typeface="黑体" panose="02010609060101010101" charset="-122"/>
              </a:rPr>
              <a:t>(a</a:t>
            </a:r>
            <a:r>
              <a:rPr lang="zh-CN" altLang="zh-CN" sz="2400" b="1" dirty="0">
                <a:latin typeface="Times New Roman" panose="02020603050405020304" pitchFamily="18" charset="0"/>
              </a:rPr>
              <a:t>≤</a:t>
            </a:r>
            <a:r>
              <a:rPr lang="en-US" altLang="zh-CN" sz="4400" dirty="0">
                <a:ea typeface="黑体" panose="02010609060101010101" charset="-122"/>
              </a:rPr>
              <a:t>0)</a:t>
            </a:r>
          </a:p>
        </p:txBody>
      </p:sp>
      <p:sp>
        <p:nvSpPr>
          <p:cNvPr id="34854" name="AutoShape 38"/>
          <p:cNvSpPr/>
          <p:nvPr/>
        </p:nvSpPr>
        <p:spPr bwMode="auto">
          <a:xfrm>
            <a:off x="3962400" y="4800600"/>
            <a:ext cx="144463" cy="1296988"/>
          </a:xfrm>
          <a:prstGeom prst="leftBrace">
            <a:avLst>
              <a:gd name="adj1" fmla="val 74817"/>
              <a:gd name="adj2" fmla="val 50000"/>
            </a:avLst>
          </a:prstGeom>
          <a:noFill/>
          <a:ln w="476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" dur="1000"/>
                                        <p:tgtEl>
                                          <p:spTgt spid="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4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50" grpId="0"/>
      <p:bldP spid="34851" grpId="0"/>
      <p:bldP spid="34852" grpId="0"/>
      <p:bldP spid="34853" grpId="0"/>
      <p:bldP spid="348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183880" cy="22098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>
                <a:solidFill>
                  <a:srgbClr val="FF0000"/>
                </a:solidFill>
              </a:rPr>
              <a:t>重点：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b="1" dirty="0"/>
              <a:t>        二次根式的概念及其性质</a:t>
            </a:r>
            <a:r>
              <a:rPr lang="en-US" altLang="zh-CN" b="1" dirty="0"/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dirty="0">
                <a:solidFill>
                  <a:srgbClr val="FF0000"/>
                </a:solidFill>
              </a:rPr>
              <a:t>难点：</a:t>
            </a:r>
          </a:p>
          <a:p>
            <a:pPr>
              <a:buFontTx/>
              <a:buNone/>
            </a:pPr>
            <a:r>
              <a:rPr lang="zh-CN" altLang="en-US" dirty="0"/>
              <a:t>       </a:t>
            </a:r>
            <a:r>
              <a:rPr lang="zh-CN" altLang="en-US" b="1" dirty="0"/>
              <a:t>对二次根式的性质的灵活运用</a:t>
            </a:r>
          </a:p>
        </p:txBody>
      </p:sp>
      <p:sp>
        <p:nvSpPr>
          <p:cNvPr id="2084" name="AutoShape 36"/>
          <p:cNvSpPr>
            <a:spLocks noChangeArrowheads="1"/>
          </p:cNvSpPr>
          <p:nvPr/>
        </p:nvSpPr>
        <p:spPr bwMode="auto">
          <a:xfrm>
            <a:off x="381000" y="228600"/>
            <a:ext cx="3960813" cy="1150938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3200" b="1" dirty="0"/>
              <a:t>  </a:t>
            </a:r>
            <a:r>
              <a:rPr lang="zh-CN" altLang="en-US" sz="4000" b="1" dirty="0"/>
              <a:t>重难点分析</a:t>
            </a:r>
            <a:r>
              <a:rPr lang="zh-CN" altLang="en-US" sz="3200" b="1" dirty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183880" cy="1051560"/>
          </a:xfrm>
        </p:spPr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板 书 设 计</a:t>
            </a:r>
          </a:p>
        </p:txBody>
      </p:sp>
      <p:graphicFrame>
        <p:nvGraphicFramePr>
          <p:cNvPr id="44108" name="Group 76"/>
          <p:cNvGraphicFramePr>
            <a:graphicFrameLocks noGrp="1"/>
          </p:cNvGraphicFramePr>
          <p:nvPr/>
        </p:nvGraphicFramePr>
        <p:xfrm>
          <a:off x="685800" y="1828800"/>
          <a:ext cx="7696200" cy="3383280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2800">
                <a:tc>
                  <a:txBody>
                    <a:bodyPr/>
                    <a:lstStyle/>
                    <a:p>
                      <a:pPr marL="0" marR="0" lvl="0" indent="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宋体" panose="02010600030101010101" pitchFamily="2" charset="-122"/>
                        </a:rPr>
                        <a:t>15.1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宋体" panose="02010600030101010101" pitchFamily="2" charset="-122"/>
                        </a:rPr>
                        <a:t>二次根式（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宋体" panose="02010600030101010101" pitchFamily="2" charset="-122"/>
                        </a:rPr>
                        <a:t>）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宋体" panose="02010600030101010101" pitchFamily="2" charset="-122"/>
                        </a:rPr>
                        <a:t>二次根式的概念：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2.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二次根式的性质：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1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）</a:t>
                      </a:r>
                    </a:p>
                    <a:p>
                      <a:pPr marL="0" marR="0" lvl="0" indent="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）</a:t>
                      </a:r>
                    </a:p>
                    <a:p>
                      <a:pPr marL="0" marR="0" lvl="0" indent="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（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）</a:t>
                      </a:r>
                    </a:p>
                    <a:p>
                      <a:pPr marL="0" marR="0" lvl="0" indent="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注：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宋体" panose="02010600030101010101" pitchFamily="2" charset="-122"/>
                        </a:rPr>
                        <a:t>例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宋体" panose="02010600030101010101" pitchFamily="2" charset="-122"/>
                        </a:rPr>
                        <a:t>1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仿宋" panose="02010609060101010101" pitchFamily="49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仿宋" panose="02010609060101010101" pitchFamily="49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宋体" panose="02010600030101010101" pitchFamily="2" charset="-122"/>
                        </a:rPr>
                        <a:t>例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宋体" panose="02010600030101010101" pitchFamily="2" charset="-122"/>
                        </a:rPr>
                        <a:t>2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仿宋" panose="02010609060101010101" pitchFamily="49" charset="-122"/>
                      </a:endParaRPr>
                    </a:p>
                    <a:p>
                      <a:pPr marL="0" marR="0" lvl="0" indent="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例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仿宋" panose="02010609060101010101" pitchFamily="49" charset="-122"/>
                        </a:rPr>
                        <a:t>3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宋体" panose="02010600030101010101" pitchFamily="2" charset="-122"/>
                        </a:rPr>
                        <a:t>练习</a:t>
                      </a: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宋体" panose="02010600030101010101" pitchFamily="2" charset="-122"/>
                        </a:rPr>
                        <a:t>（擦完黑板再写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仿宋" panose="02010609060101010101" pitchFamily="49" charset="-122"/>
                          <a:cs typeface="宋体" panose="02010600030101010101" pitchFamily="2" charset="-122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宋体" panose="02010600030101010101" pitchFamily="2" charset="-122"/>
                        </a:rPr>
                        <a:t>复习引入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仿宋" panose="02010609060101010101" pitchFamily="49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仿宋" panose="02010609060101010101" pitchFamily="49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仿宋" panose="02010609060101010101" pitchFamily="49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仿宋" panose="02010609060101010101" pitchFamily="49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仿宋" panose="02010609060101010101" pitchFamily="49" charset="-122"/>
                        <a:cs typeface="宋体" panose="02010600030101010101" pitchFamily="2" charset="-122"/>
                      </a:endParaRPr>
                    </a:p>
                    <a:p>
                      <a:pPr marL="0" marR="0" lvl="0" indent="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仿宋" panose="02010609060101010101" pitchFamily="49" charset="-122"/>
                          <a:cs typeface="宋体" panose="02010600030101010101" pitchFamily="2" charset="-122"/>
                        </a:rPr>
                        <a:t>作业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1295400" y="3886200"/>
          <a:ext cx="6315075" cy="175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6" name="公式" r:id="rId3" imgW="1816100" imgH="482600" progId="Equation.3">
                  <p:embed/>
                </p:oleObj>
              </mc:Choice>
              <mc:Fallback>
                <p:oleObj name="公式" r:id="rId3" imgW="1816100" imgH="482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86200"/>
                        <a:ext cx="6315075" cy="175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33400" y="633412"/>
            <a:ext cx="2971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拓展延伸</a:t>
            </a:r>
          </a:p>
        </p:txBody>
      </p:sp>
      <p:graphicFrame>
        <p:nvGraphicFramePr>
          <p:cNvPr id="58375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1447800" y="1524000"/>
          <a:ext cx="64770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7" name="Equation" r:id="rId5" imgW="1790700" imgH="241300" progId="Equation.DSMT4">
                  <p:embed/>
                </p:oleObj>
              </mc:Choice>
              <mc:Fallback>
                <p:oleObj name="Equation" r:id="rId5" imgW="1790700" imgH="2413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524000"/>
                        <a:ext cx="647700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7" name="Object 9"/>
          <p:cNvGraphicFramePr>
            <a:graphicFrameLocks noGrp="1" noChangeAspect="1"/>
          </p:cNvGraphicFramePr>
          <p:nvPr>
            <p:ph sz="half" idx="2"/>
          </p:nvPr>
        </p:nvGraphicFramePr>
        <p:xfrm>
          <a:off x="1716088" y="2743200"/>
          <a:ext cx="258762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8" name="Equation" r:id="rId7" imgW="799465" imgH="203200" progId="Equation.DSMT4">
                  <p:embed/>
                </p:oleObj>
              </mc:Choice>
              <mc:Fallback>
                <p:oleObj name="Equation" r:id="rId7" imgW="799465" imgH="203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088" y="2743200"/>
                        <a:ext cx="2587625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381000" y="1676400"/>
            <a:ext cx="1143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>
                <a:solidFill>
                  <a:srgbClr val="FF0000"/>
                </a:solidFill>
              </a:rPr>
              <a:t> 1.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533400" y="3962400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>
                <a:solidFill>
                  <a:srgbClr val="FF0000"/>
                </a:solidFill>
              </a:rPr>
              <a:t>2.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AutoShape 41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2971800" cy="1249363"/>
          </a:xfrm>
          <a:prstGeom prst="flowChartPunchedTape">
            <a:avLst/>
          </a:prstGeom>
          <a:solidFill>
            <a:schemeClr val="accent1"/>
          </a:solidFill>
          <a:ln>
            <a:solidFill>
              <a:schemeClr val="tx1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b="1" dirty="0">
                <a:solidFill>
                  <a:srgbClr val="C00000"/>
                </a:solidFill>
              </a:rPr>
              <a:t>教学评价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09800"/>
            <a:ext cx="8534400" cy="3505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3600" b="1" dirty="0" smtClean="0">
                <a:ea typeface="仿宋" panose="02010609060101010101" pitchFamily="49" charset="-122"/>
              </a:rPr>
              <a:t>        </a:t>
            </a:r>
            <a:r>
              <a:rPr lang="zh-CN" altLang="en-US" sz="3600" b="1" dirty="0" smtClean="0">
                <a:ea typeface="仿宋" panose="02010609060101010101" pitchFamily="49" charset="-122"/>
              </a:rPr>
              <a:t>教</a:t>
            </a:r>
            <a:r>
              <a:rPr lang="zh-CN" altLang="en-US" sz="3600" b="1" dirty="0">
                <a:ea typeface="仿宋" panose="02010609060101010101" pitchFamily="49" charset="-122"/>
              </a:rPr>
              <a:t>学活动中，学生在问题的基础之上</a:t>
            </a:r>
            <a:r>
              <a:rPr lang="en-US" altLang="zh-CN" sz="3600" b="1" dirty="0">
                <a:ea typeface="仿宋" panose="02010609060101010101" pitchFamily="49" charset="-122"/>
              </a:rPr>
              <a:t>,</a:t>
            </a:r>
            <a:r>
              <a:rPr lang="zh-CN" altLang="en-US" sz="3600" b="1" dirty="0"/>
              <a:t>把课堂变为学生自主、合作、探究的场所。</a:t>
            </a:r>
            <a:r>
              <a:rPr lang="zh-CN" altLang="en-US" sz="3600" b="1" dirty="0">
                <a:solidFill>
                  <a:srgbClr val="FF0000"/>
                </a:solidFill>
                <a:ea typeface="仿宋" panose="02010609060101010101" pitchFamily="49" charset="-122"/>
              </a:rPr>
              <a:t>经历</a:t>
            </a:r>
            <a:r>
              <a:rPr lang="zh-CN" altLang="en-US" sz="3600" b="1" dirty="0">
                <a:solidFill>
                  <a:srgbClr val="FF0000"/>
                </a:solidFill>
              </a:rPr>
              <a:t>由具体实例到抽象概念的认识过程</a:t>
            </a:r>
            <a:r>
              <a:rPr lang="en-US" altLang="zh-CN" sz="3600" b="1" dirty="0">
                <a:solidFill>
                  <a:srgbClr val="FF0000"/>
                </a:solidFill>
              </a:rPr>
              <a:t>,</a:t>
            </a:r>
            <a:r>
              <a:rPr lang="zh-CN" altLang="en-US" sz="3600" b="1" dirty="0">
                <a:ea typeface="仿宋" panose="02010609060101010101" pitchFamily="49" charset="-122"/>
              </a:rPr>
              <a:t>逐步地得出这节课的重点内容，这样让学生感觉坡度不大，掌握起来比较容易</a:t>
            </a:r>
            <a:r>
              <a:rPr lang="zh-CN" altLang="en-US" sz="3600" b="1" dirty="0" smtClean="0">
                <a:ea typeface="仿宋" panose="02010609060101010101" pitchFamily="49" charset="-122"/>
              </a:rPr>
              <a:t>。 </a:t>
            </a:r>
            <a:endParaRPr lang="zh-CN" altLang="en-US" sz="3600" b="1" dirty="0"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AutoShape 41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3124200" cy="1249363"/>
          </a:xfrm>
          <a:prstGeom prst="flowChartPunchedTape">
            <a:avLst/>
          </a:prstGeom>
          <a:solidFill>
            <a:schemeClr val="accent1"/>
          </a:solidFill>
          <a:ln>
            <a:solidFill>
              <a:schemeClr val="tx1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4000" b="1">
                <a:solidFill>
                  <a:schemeClr val="tx1"/>
                </a:solidFill>
              </a:rPr>
              <a:t>教法分析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438400"/>
            <a:ext cx="8229600" cy="19050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zh-CN" sz="3600" b="1" dirty="0"/>
              <a:t>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sz="3600" b="1" dirty="0"/>
              <a:t>       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本</a:t>
            </a:r>
            <a:r>
              <a:rPr lang="zh-CN" altLang="en-US" sz="3600" b="1" dirty="0">
                <a:solidFill>
                  <a:srgbClr val="FF0000"/>
                </a:solidFill>
              </a:rPr>
              <a:t>节课主要采用自主学习，合作探究，引领提升的方式展开教学</a:t>
            </a:r>
            <a:r>
              <a:rPr lang="en-US" altLang="zh-CN" sz="3600" b="1" dirty="0">
                <a:solidFill>
                  <a:srgbClr val="FF0000"/>
                </a:solidFill>
              </a:rPr>
              <a:t>.</a:t>
            </a:r>
          </a:p>
          <a:p>
            <a:endParaRPr lang="en-US" altLang="zh-CN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61950" y="198120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b="1" dirty="0"/>
              <a:t>        </a:t>
            </a:r>
            <a:r>
              <a:rPr lang="zh-CN" altLang="en-US" b="1" dirty="0" smtClean="0">
                <a:solidFill>
                  <a:srgbClr val="FF0000"/>
                </a:solidFill>
              </a:rPr>
              <a:t>依</a:t>
            </a:r>
            <a:r>
              <a:rPr lang="zh-CN" altLang="en-US" b="1" dirty="0">
                <a:solidFill>
                  <a:srgbClr val="FF0000"/>
                </a:solidFill>
              </a:rPr>
              <a:t>据我们学校学生基础比较薄弱的特点，本节课注重体现由具体到抽象的认识过程，适当加强练习，为了以后的学习打下基础。</a:t>
            </a:r>
          </a:p>
        </p:txBody>
      </p:sp>
      <p:sp>
        <p:nvSpPr>
          <p:cNvPr id="2084" name="AutoShape 36"/>
          <p:cNvSpPr>
            <a:spLocks noChangeArrowheads="1"/>
          </p:cNvSpPr>
          <p:nvPr/>
        </p:nvSpPr>
        <p:spPr bwMode="auto">
          <a:xfrm>
            <a:off x="381000" y="381000"/>
            <a:ext cx="3960813" cy="1150938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3200" b="1"/>
              <a:t>  </a:t>
            </a:r>
            <a:r>
              <a:rPr lang="zh-CN" altLang="en-US" sz="4000" b="1"/>
              <a:t>学法分析</a:t>
            </a:r>
            <a:r>
              <a:rPr lang="zh-CN" altLang="en-US" sz="3200" b="1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905000" y="2438400"/>
            <a:ext cx="52578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7200">
                <a:solidFill>
                  <a:srgbClr val="FF0000"/>
                </a:solidFill>
              </a:rPr>
              <a:t>教 学 过 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4" name="AutoShape 36"/>
          <p:cNvSpPr>
            <a:spLocks noChangeArrowheads="1"/>
          </p:cNvSpPr>
          <p:nvPr/>
        </p:nvSpPr>
        <p:spPr bwMode="auto">
          <a:xfrm>
            <a:off x="457200" y="152400"/>
            <a:ext cx="3960813" cy="1150938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4000" b="1" dirty="0"/>
              <a:t>复习回顾</a:t>
            </a:r>
            <a:r>
              <a:rPr lang="zh-CN" altLang="en-US" sz="3200" b="1" dirty="0"/>
              <a:t>    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2286000" y="3581400"/>
          <a:ext cx="3124200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5" name="公式" r:id="rId3" imgW="673100" imgH="393700" progId="Equation.3">
                  <p:embed/>
                </p:oleObj>
              </mc:Choice>
              <mc:Fallback>
                <p:oleObj name="公式" r:id="rId3" imgW="6731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81400"/>
                        <a:ext cx="3124200" cy="127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5486400" y="3886200"/>
            <a:ext cx="3657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</a:rPr>
              <a:t>的算术平方根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390525" y="3886198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FF0000"/>
                </a:solidFill>
              </a:rPr>
              <a:t>2</a:t>
            </a:r>
            <a:r>
              <a:rPr lang="zh-CN" altLang="en-US" sz="4000" b="1" dirty="0">
                <a:solidFill>
                  <a:srgbClr val="FF0000"/>
                </a:solidFill>
              </a:rPr>
              <a:t>、写出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381000" y="1676400"/>
            <a:ext cx="8763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</a:rPr>
              <a:t>1</a:t>
            </a:r>
            <a:r>
              <a:rPr lang="zh-CN" altLang="en-US" sz="3200" b="1" dirty="0">
                <a:solidFill>
                  <a:srgbClr val="FF0000"/>
                </a:solidFill>
              </a:rPr>
              <a:t>、</a:t>
            </a:r>
            <a:r>
              <a:rPr lang="zh-CN" altLang="en-US" sz="4000" b="1" dirty="0">
                <a:solidFill>
                  <a:srgbClr val="FF0000"/>
                </a:solidFill>
              </a:rPr>
              <a:t>平方根的定义是什么？</a:t>
            </a:r>
          </a:p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</a:rPr>
              <a:t>      算术平方根的定义是什么？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458200" cy="12985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dirty="0"/>
              <a:t>1</a:t>
            </a:r>
            <a:r>
              <a:rPr lang="zh-CN" altLang="en-US" dirty="0"/>
              <a:t>、</a:t>
            </a:r>
            <a:r>
              <a:rPr lang="zh-CN" altLang="en-US" sz="3600" b="1" dirty="0">
                <a:solidFill>
                  <a:srgbClr val="FF0000"/>
                </a:solidFill>
              </a:rPr>
              <a:t>面积为</a:t>
            </a:r>
            <a:r>
              <a:rPr lang="en-US" altLang="zh-CN" sz="3600" b="1" dirty="0">
                <a:solidFill>
                  <a:srgbClr val="FF0000"/>
                </a:solidFill>
              </a:rPr>
              <a:t>10</a:t>
            </a:r>
            <a:r>
              <a:rPr lang="zh-CN" altLang="en-US" sz="3600" b="1" dirty="0">
                <a:solidFill>
                  <a:srgbClr val="FF0000"/>
                </a:solidFill>
              </a:rPr>
              <a:t>的正方形的边长为</a:t>
            </a:r>
            <a:r>
              <a:rPr lang="zh-CN" altLang="en-US" u="sng" dirty="0"/>
              <a:t>          </a:t>
            </a:r>
            <a:r>
              <a:rPr lang="en-US" altLang="zh-CN" dirty="0"/>
              <a:t>. </a:t>
            </a:r>
          </a:p>
          <a:p>
            <a:pPr>
              <a:buFontTx/>
              <a:buNone/>
            </a:pPr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zh-CN" altLang="en-US" sz="3600" b="1" dirty="0">
                <a:solidFill>
                  <a:srgbClr val="FF0000"/>
                </a:solidFill>
              </a:rPr>
              <a:t>面积为</a:t>
            </a:r>
            <a:r>
              <a:rPr lang="en-US" altLang="zh-CN" sz="3600" b="1" dirty="0">
                <a:solidFill>
                  <a:srgbClr val="FF0000"/>
                </a:solidFill>
              </a:rPr>
              <a:t>m</a:t>
            </a:r>
            <a:r>
              <a:rPr lang="zh-CN" altLang="en-US" sz="3600" b="1" dirty="0">
                <a:solidFill>
                  <a:srgbClr val="FF0000"/>
                </a:solidFill>
              </a:rPr>
              <a:t>的正方形的边长为</a:t>
            </a:r>
            <a:r>
              <a:rPr lang="zh-CN" altLang="en-US" u="sng" dirty="0"/>
              <a:t>          </a:t>
            </a:r>
            <a:r>
              <a:rPr lang="zh-CN" altLang="en-US" dirty="0"/>
              <a:t> </a:t>
            </a:r>
            <a:r>
              <a:rPr lang="en-US" altLang="zh-CN" dirty="0"/>
              <a:t>.</a:t>
            </a:r>
          </a:p>
        </p:txBody>
      </p:sp>
      <p:sp>
        <p:nvSpPr>
          <p:cNvPr id="2084" name="AutoShape 36"/>
          <p:cNvSpPr>
            <a:spLocks noChangeArrowheads="1"/>
          </p:cNvSpPr>
          <p:nvPr/>
        </p:nvSpPr>
        <p:spPr bwMode="auto">
          <a:xfrm>
            <a:off x="381000" y="152400"/>
            <a:ext cx="3581400" cy="9906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4000" b="1" dirty="0"/>
              <a:t>情境引入</a:t>
            </a:r>
            <a:r>
              <a:rPr lang="zh-CN" altLang="en-US" sz="3200" b="1" dirty="0"/>
              <a:t>    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1143000" y="4191000"/>
            <a:ext cx="1828800" cy="1828800"/>
          </a:xfrm>
          <a:prstGeom prst="rect">
            <a:avLst/>
          </a:prstGeom>
          <a:solidFill>
            <a:srgbClr val="FFFF99"/>
          </a:solidFill>
          <a:ln w="25400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1752600" y="48006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/>
              <a:t>10</a:t>
            </a: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4572000" y="3657600"/>
            <a:ext cx="2819400" cy="2590800"/>
          </a:xfrm>
          <a:prstGeom prst="rect">
            <a:avLst/>
          </a:prstGeom>
          <a:solidFill>
            <a:srgbClr val="FFCC99"/>
          </a:solidFill>
          <a:ln w="25400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5638800" y="457200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/>
              <a:t>m</a:t>
            </a: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304800" y="2670175"/>
            <a:ext cx="8534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3200" dirty="0">
                <a:latin typeface="+mn-ea"/>
                <a:ea typeface="+mn-ea"/>
              </a:rPr>
              <a:t>3</a:t>
            </a:r>
            <a:r>
              <a:rPr lang="zh-CN" altLang="en-US" sz="3200" dirty="0">
                <a:latin typeface="+mn-ea"/>
                <a:ea typeface="+mn-ea"/>
              </a:rPr>
              <a:t>、</a:t>
            </a:r>
            <a:r>
              <a:rPr lang="zh-CN" altLang="en-US" sz="3600" b="1" dirty="0">
                <a:solidFill>
                  <a:srgbClr val="FF0000"/>
                </a:solidFill>
                <a:latin typeface="+mn-ea"/>
                <a:ea typeface="+mn-ea"/>
              </a:rPr>
              <a:t>面积为</a:t>
            </a:r>
            <a:r>
              <a:rPr lang="en-US" altLang="zh-CN" sz="3600" b="1" dirty="0">
                <a:solidFill>
                  <a:srgbClr val="FF0000"/>
                </a:solidFill>
                <a:latin typeface="+mn-ea"/>
                <a:ea typeface="+mn-ea"/>
              </a:rPr>
              <a:t>m+10</a:t>
            </a:r>
            <a:r>
              <a:rPr lang="zh-CN" altLang="en-US" sz="3600" b="1" dirty="0">
                <a:solidFill>
                  <a:srgbClr val="FF0000"/>
                </a:solidFill>
                <a:latin typeface="+mn-ea"/>
                <a:ea typeface="+mn-ea"/>
              </a:rPr>
              <a:t>的正方形的边长为</a:t>
            </a:r>
            <a:r>
              <a:rPr lang="zh-CN" altLang="en-US" sz="3200" u="sng" dirty="0">
                <a:latin typeface="+mn-ea"/>
                <a:ea typeface="+mn-ea"/>
              </a:rPr>
              <a:t>         </a:t>
            </a:r>
            <a:r>
              <a:rPr lang="zh-CN" altLang="en-US" sz="3200" dirty="0" smtClean="0">
                <a:latin typeface="+mn-ea"/>
                <a:ea typeface="+mn-ea"/>
              </a:rPr>
              <a:t> </a:t>
            </a:r>
            <a:r>
              <a:rPr lang="en-US" altLang="zh-CN" sz="3200" dirty="0">
                <a:latin typeface="+mn-ea"/>
                <a:ea typeface="+mn-ea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533400"/>
            <a:ext cx="8229600" cy="3200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dirty="0"/>
              <a:t>4</a:t>
            </a:r>
            <a:r>
              <a:rPr lang="zh-CN" altLang="en-US" dirty="0"/>
              <a:t>、</a:t>
            </a:r>
            <a:r>
              <a:rPr lang="zh-CN" altLang="en-US" sz="3600" b="1" dirty="0">
                <a:solidFill>
                  <a:srgbClr val="FF0000"/>
                </a:solidFill>
              </a:rPr>
              <a:t>要修建一个面积为</a:t>
            </a:r>
            <a:r>
              <a:rPr lang="en-US" altLang="zh-CN" sz="3600" b="1" dirty="0">
                <a:solidFill>
                  <a:srgbClr val="FF0000"/>
                </a:solidFill>
              </a:rPr>
              <a:t>S </a:t>
            </a:r>
            <a:r>
              <a:rPr lang="zh-CN" altLang="en-US" sz="3600" b="1" dirty="0">
                <a:solidFill>
                  <a:srgbClr val="FF0000"/>
                </a:solidFill>
              </a:rPr>
              <a:t>的圆形喷水池，          </a:t>
            </a:r>
          </a:p>
          <a:p>
            <a:pPr>
              <a:buFontTx/>
              <a:buNone/>
            </a:pPr>
            <a:r>
              <a:rPr lang="zh-CN" altLang="en-US" sz="3600" b="1" dirty="0">
                <a:solidFill>
                  <a:srgbClr val="FF0000"/>
                </a:solidFill>
              </a:rPr>
              <a:t>    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它</a:t>
            </a:r>
            <a:r>
              <a:rPr lang="zh-CN" altLang="en-US" sz="3600" b="1" dirty="0">
                <a:solidFill>
                  <a:srgbClr val="FF0000"/>
                </a:solidFill>
              </a:rPr>
              <a:t>的半径为</a:t>
            </a:r>
            <a:r>
              <a:rPr lang="zh-CN" altLang="en-US" dirty="0"/>
              <a:t> </a:t>
            </a:r>
            <a:r>
              <a:rPr lang="zh-CN" altLang="en-US" u="sng" dirty="0"/>
              <a:t>          </a:t>
            </a:r>
            <a:r>
              <a:rPr lang="en-US" altLang="zh-CN" dirty="0"/>
              <a:t>.</a:t>
            </a:r>
          </a:p>
          <a:p>
            <a:pPr>
              <a:buFontTx/>
              <a:buNone/>
            </a:pPr>
            <a:r>
              <a:rPr lang="en-US" altLang="zh-CN" dirty="0"/>
              <a:t>     </a:t>
            </a:r>
            <a:r>
              <a:rPr lang="zh-CN" altLang="en-US" b="1" dirty="0">
                <a:solidFill>
                  <a:srgbClr val="FF0000"/>
                </a:solidFill>
              </a:rPr>
              <a:t>如果在这个圆形</a:t>
            </a:r>
            <a:r>
              <a:rPr lang="zh-CN" altLang="en-US" sz="3600" b="1" dirty="0">
                <a:solidFill>
                  <a:srgbClr val="FF0000"/>
                </a:solidFill>
              </a:rPr>
              <a:t>喷水池的外围增加一个  </a:t>
            </a:r>
          </a:p>
          <a:p>
            <a:pPr>
              <a:buFontTx/>
              <a:buNone/>
            </a:pPr>
            <a:r>
              <a:rPr lang="zh-CN" altLang="en-US" sz="3600" b="1" dirty="0">
                <a:solidFill>
                  <a:srgbClr val="FF0000"/>
                </a:solidFill>
              </a:rPr>
              <a:t>    占地面积为</a:t>
            </a:r>
            <a:r>
              <a:rPr lang="en-US" altLang="zh-CN" sz="3600" b="1" dirty="0">
                <a:solidFill>
                  <a:srgbClr val="FF0000"/>
                </a:solidFill>
              </a:rPr>
              <a:t>a</a:t>
            </a:r>
            <a:r>
              <a:rPr lang="zh-CN" altLang="en-US" sz="3600" b="1" dirty="0">
                <a:solidFill>
                  <a:srgbClr val="FF0000"/>
                </a:solidFill>
              </a:rPr>
              <a:t>的环型绿化带，那么所    </a:t>
            </a:r>
          </a:p>
          <a:p>
            <a:pPr>
              <a:buFontTx/>
              <a:buNone/>
            </a:pPr>
            <a:r>
              <a:rPr lang="zh-CN" altLang="en-US" sz="3600" b="1" dirty="0">
                <a:solidFill>
                  <a:srgbClr val="FF0000"/>
                </a:solidFill>
              </a:rPr>
              <a:t>    成大圆的半径为 </a:t>
            </a:r>
            <a:r>
              <a:rPr lang="zh-CN" altLang="en-US" u="sng" dirty="0" smtClean="0"/>
              <a:t>        </a:t>
            </a:r>
            <a:r>
              <a:rPr lang="en-US" altLang="zh-CN" dirty="0"/>
              <a:t>.</a:t>
            </a:r>
          </a:p>
        </p:txBody>
      </p:sp>
      <p:grpSp>
        <p:nvGrpSpPr>
          <p:cNvPr id="54279" name="Group 7"/>
          <p:cNvGrpSpPr/>
          <p:nvPr/>
        </p:nvGrpSpPr>
        <p:grpSpPr bwMode="auto">
          <a:xfrm>
            <a:off x="5105400" y="3276600"/>
            <a:ext cx="3048000" cy="3048000"/>
            <a:chOff x="144" y="2160"/>
            <a:chExt cx="1920" cy="1824"/>
          </a:xfrm>
        </p:grpSpPr>
        <p:sp>
          <p:nvSpPr>
            <p:cNvPr id="54276" name="Oval 4"/>
            <p:cNvSpPr>
              <a:spLocks noChangeArrowheads="1"/>
            </p:cNvSpPr>
            <p:nvPr/>
          </p:nvSpPr>
          <p:spPr bwMode="auto">
            <a:xfrm>
              <a:off x="528" y="2496"/>
              <a:ext cx="1200" cy="110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278" name="Oval 6"/>
            <p:cNvSpPr>
              <a:spLocks noChangeArrowheads="1"/>
            </p:cNvSpPr>
            <p:nvPr/>
          </p:nvSpPr>
          <p:spPr bwMode="auto">
            <a:xfrm>
              <a:off x="144" y="2160"/>
              <a:ext cx="1920" cy="182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6400800" y="4419600"/>
            <a:ext cx="381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6477000" y="56388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视点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视点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862</Words>
  <Application>Microsoft Office PowerPoint</Application>
  <PresentationFormat>全屏显示(4:3)</PresentationFormat>
  <Paragraphs>186</Paragraphs>
  <Slides>32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32</vt:i4>
      </vt:variant>
    </vt:vector>
  </HeadingPairs>
  <TitlesOfParts>
    <vt:vector size="51" baseType="lpstr">
      <vt:lpstr>方正正大黑简体</vt:lpstr>
      <vt:lpstr>仿宋</vt:lpstr>
      <vt:lpstr>黑体</vt:lpstr>
      <vt:lpstr>华文细黑</vt:lpstr>
      <vt:lpstr>华文新魏</vt:lpstr>
      <vt:lpstr>华文中宋</vt:lpstr>
      <vt:lpstr>楷体_GB2312</vt:lpstr>
      <vt:lpstr>隶书</vt:lpstr>
      <vt:lpstr>宋体</vt:lpstr>
      <vt:lpstr>微软雅黑</vt:lpstr>
      <vt:lpstr>Arial</vt:lpstr>
      <vt:lpstr>Marlett</vt:lpstr>
      <vt:lpstr>Times New Roman</vt:lpstr>
      <vt:lpstr>Verdana</vt:lpstr>
      <vt:lpstr>Wingdings 2</vt:lpstr>
      <vt:lpstr>WWW.2PPT.COM
</vt:lpstr>
      <vt:lpstr>公式</vt:lpstr>
      <vt:lpstr>Equation</vt:lpstr>
      <vt:lpstr>Equation.3</vt:lpstr>
      <vt:lpstr>PowerPoint 演示文稿</vt:lpstr>
      <vt:lpstr>PowerPoint 演示文稿</vt:lpstr>
      <vt:lpstr>PowerPoint 演示文稿</vt:lpstr>
      <vt:lpstr>教法分析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板 书 设 计</vt:lpstr>
      <vt:lpstr>PowerPoint 演示文稿</vt:lpstr>
      <vt:lpstr>教学评价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2022-01-07T06:57:49Z</dcterms:created>
  <dcterms:modified xsi:type="dcterms:W3CDTF">2023-01-16T16:02:17Z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A16F4DC2934D454E9E70F4B6B50840BC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