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F54D60-BDF2-454F-86A7-DE0F93D9FA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5C43AB-4A2D-4077-987E-7D5D3A3486A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F54D60-BDF2-454F-86A7-DE0F93D9FA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5C43AB-4A2D-4077-987E-7D5D3A3486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7300" y="3356992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2411760" y="3212976"/>
            <a:ext cx="4184187" cy="45719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 flipV="1">
            <a:off x="3626285" y="3212981"/>
            <a:ext cx="2969662" cy="4571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 flipV="1">
            <a:off x="4672002" y="3212663"/>
            <a:ext cx="1923945" cy="4571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 flipV="1">
            <a:off x="5706983" y="3212662"/>
            <a:ext cx="888966" cy="4571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545579" cy="1325880"/>
          </a:xfrm>
        </p:spPr>
        <p:txBody>
          <a:bodyPr/>
          <a:lstStyle/>
          <a:p>
            <a:r>
              <a:rPr lang="en-US" altLang="zh-CN" sz="5400" dirty="0"/>
              <a:t>What </a:t>
            </a:r>
            <a:r>
              <a:rPr lang="en-US" altLang="zh-CN" sz="5400" dirty="0" err="1"/>
              <a:t>colour</a:t>
            </a:r>
            <a:r>
              <a:rPr lang="en-US" altLang="zh-CN" sz="5400" dirty="0"/>
              <a:t> is it?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6504" y="4719522"/>
            <a:ext cx="913749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438900" y="4676293"/>
            <a:ext cx="2012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a pink bag.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10488" y="3490269"/>
            <a:ext cx="1122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Really?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362700" y="5166669"/>
            <a:ext cx="14450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Yes, sure!</a:t>
            </a:r>
          </a:p>
        </p:txBody>
      </p:sp>
      <p:pic>
        <p:nvPicPr>
          <p:cNvPr id="13319" name="Picture 7" descr="064306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5189" y="1137458"/>
            <a:ext cx="3184237" cy="191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46_121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4114800"/>
            <a:ext cx="571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171700" y="3951933"/>
            <a:ext cx="0" cy="8337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13323" name="Picture 11" descr="055Q13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143000"/>
            <a:ext cx="3352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4104510" y="4938068"/>
            <a:ext cx="2334389" cy="1735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152900" y="5242869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705600" y="3098154"/>
            <a:ext cx="127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pink.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781800" y="1295400"/>
            <a:ext cx="7324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Yes!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600661" y="40386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Wow! Super!</a:t>
            </a:r>
          </a:p>
        </p:txBody>
      </p:sp>
      <p:pic>
        <p:nvPicPr>
          <p:cNvPr id="14343" name="Picture 7" descr="055Q13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2514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064306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5571" y="457200"/>
            <a:ext cx="317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46_121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2782752"/>
            <a:ext cx="571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14600" y="1295400"/>
            <a:ext cx="3098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Let’s check and think.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28800" y="2321867"/>
            <a:ext cx="5724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认真听第二部分的</a:t>
            </a:r>
            <a:r>
              <a:rPr lang="zh-CN" altLang="en-US" sz="24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录音，标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出听到的。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828800" y="3117501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想一想，然后涂上颜色。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819400" y="1447800"/>
            <a:ext cx="3048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000000">
                    <a:alpha val="50000"/>
                  </a:srgbClr>
                </a:solidFill>
                <a:latin typeface="Times New Roman" panose="02020603050405020304" pitchFamily="18" charset="0"/>
              </a:rPr>
              <a:t>Homework</a:t>
            </a:r>
            <a:endParaRPr lang="zh-CN" altLang="en-US" sz="2400" kern="10" dirty="0">
              <a:ln w="12700">
                <a:solidFill>
                  <a:srgbClr val="3333CC"/>
                </a:solidFill>
                <a:round/>
              </a:ln>
              <a:solidFill>
                <a:srgbClr val="000000">
                  <a:alpha val="5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19400" y="3356992"/>
            <a:ext cx="3818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背会第一部分的</a:t>
            </a:r>
            <a:r>
              <a:rPr lang="en-US" altLang="zh-CN" sz="2400" dirty="0">
                <a:solidFill>
                  <a:srgbClr val="000000"/>
                </a:solidFill>
                <a:latin typeface="+mj-lt"/>
                <a:ea typeface="+mn-ea"/>
              </a:rPr>
              <a:t>Fun </a:t>
            </a:r>
            <a:r>
              <a:rPr lang="en-US" altLang="zh-CN" sz="2400" dirty="0" smtClean="0">
                <a:solidFill>
                  <a:srgbClr val="000000"/>
                </a:solidFill>
                <a:latin typeface="+mj-lt"/>
                <a:ea typeface="+mn-ea"/>
              </a:rPr>
              <a:t>story</a:t>
            </a:r>
            <a:r>
              <a:rPr lang="zh-CN" altLang="en-US" sz="2400" dirty="0" smtClean="0">
                <a:solidFill>
                  <a:srgbClr val="000000"/>
                </a:solidFill>
                <a:latin typeface="+mj-lt"/>
                <a:ea typeface="+mn-ea"/>
              </a:rPr>
              <a:t>。</a:t>
            </a:r>
            <a:endParaRPr lang="en-US" altLang="zh-CN" sz="2400" dirty="0">
              <a:solidFill>
                <a:srgbClr val="000000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49203" y="609600"/>
            <a:ext cx="4216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Can you remember these words?</a:t>
            </a:r>
          </a:p>
        </p:txBody>
      </p:sp>
      <p:pic>
        <p:nvPicPr>
          <p:cNvPr id="8197" name="Picture 5" descr="126768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2303" y="1371600"/>
            <a:ext cx="3733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094707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12822" y="1409700"/>
            <a:ext cx="3505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15430" y="5029199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white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400800" y="5029200"/>
            <a:ext cx="849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black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HENGS~1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3733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201210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838200"/>
            <a:ext cx="33528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52600" y="4648200"/>
            <a:ext cx="1021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orange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477000" y="4724400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pink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BROWN_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838200"/>
            <a:ext cx="3810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ANYOUH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685800"/>
            <a:ext cx="3733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52600" y="4763135"/>
            <a:ext cx="9717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brown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324600" y="4648200"/>
            <a:ext cx="970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purple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LVSEYA~1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457200" y="647700"/>
            <a:ext cx="3962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05000" y="4480223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green</a:t>
            </a:r>
          </a:p>
        </p:txBody>
      </p:sp>
      <p:pic>
        <p:nvPicPr>
          <p:cNvPr id="7174" name="Picture 6" descr="118092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533400"/>
            <a:ext cx="3886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309183" y="4480222"/>
            <a:ext cx="1021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yellow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45B1OO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304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104505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304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81200" y="4648200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386871" y="4648199"/>
            <a:ext cx="713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blue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505200" y="838200"/>
            <a:ext cx="2682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Can you translate?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50925" y="2097088"/>
            <a:ext cx="69557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一只新铅笔                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漂亮呀！</a:t>
            </a:r>
          </a:p>
          <a:p>
            <a:endParaRPr lang="zh-CN" altLang="en-US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它是什么颜色？            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辆新的公交车</a:t>
            </a:r>
          </a:p>
          <a:p>
            <a:endParaRPr lang="zh-CN" altLang="en-US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一个大的气球              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画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一个熊猫</a:t>
            </a:r>
          </a:p>
          <a:p>
            <a:endParaRPr lang="zh-CN" altLang="en-US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把它涂成白色和黑色       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画</a:t>
            </a: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一个风筝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7525" y="446088"/>
            <a:ext cx="1459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Fun story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374775"/>
            <a:ext cx="27735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boat. Guess!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What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colour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is it?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03925" y="1258888"/>
            <a:ext cx="21135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No!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yellow.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25065" y="3657600"/>
            <a:ext cx="8851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Blue!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334865" y="3657600"/>
            <a:ext cx="782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Red!</a:t>
            </a:r>
          </a:p>
        </p:txBody>
      </p:sp>
      <p:pic>
        <p:nvPicPr>
          <p:cNvPr id="11274" name="Picture 10" descr="46_121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39265" y="4114800"/>
            <a:ext cx="4419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6953865" y="41148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5658465" y="419100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11278" name="Picture 14" descr="064306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67000"/>
            <a:ext cx="4572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9" name="Line 15"/>
          <p:cNvSpPr>
            <a:spLocks noChangeShapeType="1"/>
          </p:cNvSpPr>
          <p:nvPr/>
        </p:nvSpPr>
        <p:spPr bwMode="auto">
          <a:xfrm flipH="1" flipV="1">
            <a:off x="1600200" y="2133600"/>
            <a:ext cx="6096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2362200" y="1752600"/>
            <a:ext cx="46482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65125" y="496888"/>
            <a:ext cx="30299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kite. Guess!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colour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is it?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800600" y="228600"/>
            <a:ext cx="3336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No!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green and purple.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1325" y="3316288"/>
            <a:ext cx="2191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Red and orange.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62600" y="3810000"/>
            <a:ext cx="2258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Black and white.</a:t>
            </a:r>
          </a:p>
        </p:txBody>
      </p:sp>
      <p:pic>
        <p:nvPicPr>
          <p:cNvPr id="12296" name="Picture 8" descr="064306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62000"/>
            <a:ext cx="4572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46_12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191000"/>
            <a:ext cx="6096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600200" y="3733800"/>
            <a:ext cx="2057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4953000" y="4267200"/>
            <a:ext cx="2209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828800" y="1371600"/>
            <a:ext cx="411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6096000" y="7620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colour is it-Lesson 30_课件1</Template>
  <TotalTime>0</TotalTime>
  <Words>178</Words>
  <Application>Microsoft Office PowerPoint</Application>
  <PresentationFormat>全屏显示(4:3)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What colour is it?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2020-05-25T08:34:00Z</dcterms:created>
  <dcterms:modified xsi:type="dcterms:W3CDTF">2023-01-16T16:02:45Z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63752DFB64154010BDA9C9D333349697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