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5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90" d="100"/>
          <a:sy n="90" d="100"/>
        </p:scale>
        <p:origin x="-2244" y="-522"/>
      </p:cViewPr>
      <p:guideLst>
        <p:guide orient="horz" pos="2178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页眉占位符 614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6147" name="日期占位符 6146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5364" name="幻灯片图像占位符 6147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文本占位符 6148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0" name="页脚占位符 614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6151" name="灯片编号占位符 615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B08CAF8-B66A-4A40-9843-36B95F1867A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8CAF8-B66A-4A40-9843-36B95F1867A7}" type="slidenum">
              <a:rPr lang="zh-CN" altLang="en-US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AD8294FE-79DC-40F5-9583-A9144F7D1401}" type="slidenum">
              <a:rPr lang="zh-CN" altLang="en-US" sz="1200">
                <a:latin typeface="EU-BX" pitchFamily="65" charset="-122"/>
                <a:sym typeface="Wingdings" panose="05000000000000000000" pitchFamily="2" charset="2"/>
              </a:rPr>
              <a:t>3</a:t>
            </a:fld>
            <a:endParaRPr lang="en-US" altLang="zh-CN" sz="1200">
              <a:latin typeface="EU-BX" pitchFamily="65" charset="-122"/>
              <a:sym typeface="Wingdings" panose="05000000000000000000" pitchFamily="2" charset="2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zh-CN" smtClean="0"/>
          </a:p>
        </p:txBody>
      </p:sp>
      <p:sp>
        <p:nvSpPr>
          <p:cNvPr id="19460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4FB0FB8-2989-448C-AF47-501201061828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0478C561-4700-450C-BE2D-DEBA02248544}" type="slidenum">
              <a:rPr lang="zh-CN" altLang="en-US" sz="1200">
                <a:latin typeface="EU-BX" pitchFamily="65" charset="-122"/>
                <a:sym typeface="Wingdings" panose="05000000000000000000" pitchFamily="2" charset="2"/>
              </a:rPr>
              <a:t>9</a:t>
            </a:fld>
            <a:endParaRPr lang="en-US" altLang="zh-CN" sz="1200">
              <a:latin typeface="EU-BX" pitchFamily="65" charset="-122"/>
              <a:sym typeface="Wingdings" panose="05000000000000000000" pitchFamily="2" charset="2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zh-CN" sz="1800" smtClean="0"/>
          </a:p>
        </p:txBody>
      </p:sp>
      <p:sp>
        <p:nvSpPr>
          <p:cNvPr id="26628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87426F-0A49-4057-BA2B-5FB46477A8F5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E72F14F7-E494-4B5D-B0B1-F911923F97DA}" type="slidenum">
              <a:rPr lang="zh-CN" altLang="en-US" sz="1200">
                <a:latin typeface="EU-BX" pitchFamily="65" charset="-122"/>
                <a:sym typeface="Wingdings" panose="05000000000000000000" pitchFamily="2" charset="2"/>
              </a:rPr>
              <a:t>11</a:t>
            </a:fld>
            <a:endParaRPr lang="en-US" altLang="zh-CN" sz="1200">
              <a:latin typeface="EU-BX" pitchFamily="65" charset="-122"/>
              <a:sym typeface="Wingdings" panose="05000000000000000000" pitchFamily="2" charset="2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zh-CN" smtClean="0"/>
          </a:p>
        </p:txBody>
      </p:sp>
      <p:sp>
        <p:nvSpPr>
          <p:cNvPr id="29700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1DDD8BD-3AAD-4B52-B1E8-592F993C0E88}" type="slidenum">
              <a:rPr lang="zh-CN" altLang="en-US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2547C8DE-15AC-4308-9E57-ED3D11BBD355}" type="slidenum">
              <a:rPr lang="zh-CN" altLang="en-US" sz="1200">
                <a:latin typeface="EU-BX" pitchFamily="65" charset="-122"/>
                <a:sym typeface="Wingdings" panose="05000000000000000000" pitchFamily="2" charset="2"/>
              </a:rPr>
              <a:t>12</a:t>
            </a:fld>
            <a:endParaRPr lang="en-US" altLang="zh-CN" sz="1200">
              <a:latin typeface="EU-BX" pitchFamily="65" charset="-122"/>
              <a:sym typeface="Wingdings" panose="05000000000000000000" pitchFamily="2" charset="2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zh-CN" smtClean="0"/>
          </a:p>
        </p:txBody>
      </p:sp>
      <p:sp>
        <p:nvSpPr>
          <p:cNvPr id="31748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B788B7D-D6DF-4451-9BC6-EFDA14CB79DB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52B944F0-FBDC-4DB4-84E7-F38B4E25F3B7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88" y="274625"/>
            <a:ext cx="8229386" cy="1142948"/>
          </a:xfrm>
          <a:prstGeom prst="rect">
            <a:avLst/>
          </a:prstGeom>
        </p:spPr>
        <p:txBody>
          <a:bodyPr lIns="108850" tIns="54425" rIns="108850" bIns="5442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108850" tIns="54425" rIns="108850" bIns="54425"/>
          <a:lstStyle>
            <a:lvl1pPr defTabSz="1217295">
              <a:buFontTx/>
              <a:buNone/>
              <a:defRPr sz="2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108850" tIns="54425" rIns="108850" bIns="54425"/>
          <a:lstStyle>
            <a:lvl1pPr defTabSz="1217295">
              <a:buFontTx/>
              <a:buNone/>
              <a:defRPr sz="2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108850" tIns="54425" rIns="108850" bIns="54425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EC406442-77C1-46B7-8E4B-8548A270D4AE}" type="slidenum">
              <a:rPr lang="zh-CN" altLang="zh-CN"/>
              <a:t>‹#›</a:t>
            </a:fld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241B0E5-ABEE-4365-849F-5B726C53619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BB1FDEEE-3C1B-49BD-BCEF-389AC4109A46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6173B6E8-AFA5-4224-8B21-CAA246DA58EE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4204D3AB-DEAE-4843-A9E0-D2BECDA9719B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79E5FA5B-367C-4EAC-926E-15E75AF42BF8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1A9AF655-B3CE-43F4-9B47-8F1CD473411A}" type="slidenum">
              <a:rPr lang="en-US" altLang="zh-CN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3" name="日期占位符 6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8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8DCA97C3-00DB-4204-822A-55330817B84A}" type="slidenum">
              <a:rPr lang="en-US" altLang="zh-CN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5" name="页脚占位符 9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>
            <a:lvl1pPr>
              <a:buFontTx/>
              <a:buBlip>
                <a:blip r:embed="rId2"/>
              </a:buBlip>
              <a:defRPr sz="2400" b="1"/>
            </a:lvl1pPr>
          </a:lstStyle>
          <a:p>
            <a:endParaRPr lang="en-US" noProof="1"/>
          </a:p>
        </p:txBody>
      </p:sp>
      <p:sp>
        <p:nvSpPr>
          <p:cNvPr id="3" name="日期占位符 6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 eaLnBrk="1" hangingPunct="1"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8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7010A8E-C71A-41A7-B596-A6FD6C08A437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5" name="页脚占位符 9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 eaLnBrk="1" hangingPunct="1"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72564" tIns="36281" rIns="72564" bIns="36281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3938591"/>
            <a:ext cx="8229600" cy="2187575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72564" tIns="36281" rIns="72564" bIns="36281" numCol="1" anchor="t" anchorCtr="0" compatLnSpc="1"/>
          <a:lstStyle>
            <a:lvl1pPr>
              <a:defRPr/>
            </a:lvl1pPr>
          </a:lstStyle>
          <a:p>
            <a:fld id="{521AE84C-BB84-4FD8-B76A-ACFFABD7CE0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57B161B-6A34-4EBE-AFD1-0CCA4E2D0C3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GIF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18"/>
          <p:cNvGrpSpPr/>
          <p:nvPr/>
        </p:nvGrpSpPr>
        <p:grpSpPr bwMode="auto">
          <a:xfrm>
            <a:off x="307975" y="-9525"/>
            <a:ext cx="8839200" cy="6011863"/>
            <a:chOff x="538" y="-95"/>
            <a:chExt cx="13919" cy="9469"/>
          </a:xfrm>
        </p:grpSpPr>
        <p:pic>
          <p:nvPicPr>
            <p:cNvPr id="16386" name="图片 5" descr="黑板-空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40" y="865"/>
              <a:ext cx="13550" cy="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7" name="图片 7" descr="叶子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809" y="-95"/>
              <a:ext cx="6648" cy="3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8" name="图片 15" descr="桌子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538" y="8038"/>
              <a:ext cx="6237" cy="1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图片 16" descr="粉笔画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7191" y="4406"/>
              <a:ext cx="6456" cy="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图片 11" descr="书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371" y="7621"/>
              <a:ext cx="1658" cy="1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图片 14" descr="钟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653" y="8163"/>
              <a:ext cx="84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图片 10" descr="铅笔筒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3029" y="7416"/>
              <a:ext cx="1118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3" name="图片 13" descr="眼镜.PNG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4855" y="8568"/>
              <a:ext cx="86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 descr="女老师(1)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 flipH="1">
            <a:off x="6338888" y="2635250"/>
            <a:ext cx="29130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 bwMode="auto">
          <a:xfrm>
            <a:off x="1562733" y="1924050"/>
            <a:ext cx="5661025" cy="1792594"/>
            <a:chOff x="2576" y="2713"/>
            <a:chExt cx="8914" cy="2820"/>
          </a:xfrm>
        </p:grpSpPr>
        <p:sp>
          <p:nvSpPr>
            <p:cNvPr id="16396" name="文本框 6"/>
            <p:cNvSpPr txBox="1">
              <a:spLocks noChangeArrowheads="1"/>
            </p:cNvSpPr>
            <p:nvPr/>
          </p:nvSpPr>
          <p:spPr bwMode="auto">
            <a:xfrm>
              <a:off x="2576" y="4622"/>
              <a:ext cx="8914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lang="en-US" altLang="zh-CN" sz="32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32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课时</a:t>
              </a:r>
            </a:p>
          </p:txBody>
        </p:sp>
        <p:sp>
          <p:nvSpPr>
            <p:cNvPr id="16397" name="文本框 8"/>
            <p:cNvSpPr txBox="1">
              <a:spLocks noChangeArrowheads="1"/>
            </p:cNvSpPr>
            <p:nvPr/>
          </p:nvSpPr>
          <p:spPr bwMode="auto">
            <a:xfrm>
              <a:off x="3034" y="2713"/>
              <a:ext cx="8045" cy="1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zh-CN" altLang="en-US" sz="4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线</a:t>
              </a:r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段的比较与作法</a:t>
              </a:r>
              <a:endPara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0" y="616530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395288" y="1784350"/>
            <a:ext cx="8229600" cy="43815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EU-BX" pitchFamily="65" charset="-122"/>
              </a:rPr>
              <a:t>  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从</a:t>
            </a:r>
            <a:r>
              <a:rPr lang="en-US" altLang="zh-CN" sz="2800" b="1" dirty="0" smtClean="0"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村到</a:t>
            </a:r>
            <a:r>
              <a:rPr lang="en-US" altLang="zh-CN" sz="2800" b="1" dirty="0" smtClean="0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村有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3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条路，其中一条要经过</a:t>
            </a:r>
            <a:r>
              <a:rPr lang="en-US" altLang="zh-CN" sz="2800" b="1" dirty="0" smtClean="0"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村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小莹在纸上画出了示意图（如图），并标注了距离（单位：千米）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小亮认为她的标注有错误，说说你的看法</a:t>
            </a:r>
            <a:r>
              <a:rPr lang="en-US" altLang="zh-CN" sz="2800" b="1" dirty="0" smtClean="0">
                <a:latin typeface="宋体" panose="02010600030101010101" pitchFamily="2" charset="-122"/>
                <a:sym typeface="Wingdings" panose="05000000000000000000" pitchFamily="2" charset="2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800" b="1" dirty="0" smtClean="0">
              <a:latin typeface="宋体" panose="02010600030101010101" pitchFamily="2" charset="-122"/>
            </a:endParaRPr>
          </a:p>
        </p:txBody>
      </p:sp>
      <p:pic>
        <p:nvPicPr>
          <p:cNvPr id="2765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3357563"/>
            <a:ext cx="4176712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1188" y="4076700"/>
            <a:ext cx="3311525" cy="23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解析：两点之间线段最短，而图上标的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AB </a:t>
            </a:r>
            <a:r>
              <a:rPr lang="zh-CN" altLang="en-US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＞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AC+BC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,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所以错误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>
              <a:spcBef>
                <a:spcPct val="20000"/>
              </a:spcBef>
            </a:pPr>
            <a:endParaRPr lang="en-US" altLang="zh-CN" sz="2800" b="1" dirty="0">
              <a:solidFill>
                <a:srgbClr val="0000FF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</p:txBody>
      </p:sp>
      <p:pic>
        <p:nvPicPr>
          <p:cNvPr id="27652" name="Picture 7" descr="思维拓展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675" y="909638"/>
            <a:ext cx="25193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1"/>
          <p:cNvSpPr txBox="1">
            <a:spLocks noChangeArrowheads="1"/>
          </p:cNvSpPr>
          <p:nvPr/>
        </p:nvSpPr>
        <p:spPr bwMode="auto">
          <a:xfrm>
            <a:off x="36513" y="1774825"/>
            <a:ext cx="90376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              </a:t>
            </a:r>
            <a:r>
              <a:rPr lang="zh-CN" altLang="en-US" sz="2800" b="1">
                <a:latin typeface="EU-BX" pitchFamily="65" charset="-122"/>
                <a:sym typeface="Wingdings" panose="05000000000000000000" pitchFamily="2" charset="2"/>
              </a:rPr>
              <a:t>比较下图中，线段</a:t>
            </a:r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AB, BC, </a:t>
            </a:r>
            <a:r>
              <a:rPr lang="zh-CN" altLang="en-US" sz="2800" b="1">
                <a:latin typeface="EU-BX" pitchFamily="65" charset="-122"/>
                <a:sym typeface="Wingdings" panose="05000000000000000000" pitchFamily="2" charset="2"/>
              </a:rPr>
              <a:t>和 </a:t>
            </a:r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CA</a:t>
            </a:r>
            <a:r>
              <a:rPr lang="zh-CN" altLang="en-US" sz="2800" b="1">
                <a:latin typeface="EU-BX" pitchFamily="65" charset="-122"/>
                <a:sym typeface="Wingdings" panose="05000000000000000000" pitchFamily="2" charset="2"/>
              </a:rPr>
              <a:t>的长短</a:t>
            </a:r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.</a:t>
            </a:r>
          </a:p>
          <a:p>
            <a:endParaRPr lang="en-US" altLang="zh-CN" sz="2800" b="1">
              <a:latin typeface="EU-BX" pitchFamily="65" charset="-122"/>
              <a:sym typeface="Wingdings" panose="05000000000000000000" pitchFamily="2" charset="2"/>
            </a:endParaRPr>
          </a:p>
        </p:txBody>
      </p:sp>
      <p:grpSp>
        <p:nvGrpSpPr>
          <p:cNvPr id="28674" name="Group 19"/>
          <p:cNvGrpSpPr/>
          <p:nvPr/>
        </p:nvGrpSpPr>
        <p:grpSpPr bwMode="auto">
          <a:xfrm>
            <a:off x="5146675" y="3846513"/>
            <a:ext cx="2755900" cy="2103437"/>
            <a:chOff x="3219" y="1969"/>
            <a:chExt cx="1736" cy="1325"/>
          </a:xfrm>
        </p:grpSpPr>
        <p:graphicFrame>
          <p:nvGraphicFramePr>
            <p:cNvPr id="28675" name="Object 5"/>
            <p:cNvGraphicFramePr/>
            <p:nvPr/>
          </p:nvGraphicFramePr>
          <p:xfrm>
            <a:off x="3219" y="2840"/>
            <a:ext cx="44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9" r:id="rId4" imgW="114300" imgH="215265" progId="Equation.3">
                    <p:embed/>
                  </p:oleObj>
                </mc:Choice>
                <mc:Fallback>
                  <p:oleObj r:id="rId4" imgW="114300" imgH="215265" progId="Equation.3">
                    <p:embed/>
                    <p:pic>
                      <p:nvPicPr>
                        <p:cNvPr id="0" name="Object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9" y="2840"/>
                          <a:ext cx="44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76" name="Object 6"/>
            <p:cNvGraphicFramePr/>
            <p:nvPr/>
          </p:nvGraphicFramePr>
          <p:xfrm>
            <a:off x="3219" y="2840"/>
            <a:ext cx="44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0" r:id="rId6" imgW="114300" imgH="215265" progId="Equation.3">
                    <p:embed/>
                  </p:oleObj>
                </mc:Choice>
                <mc:Fallback>
                  <p:oleObj r:id="rId6" imgW="114300" imgH="215265" progId="Equation.3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9" y="2840"/>
                          <a:ext cx="44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77" name="Line 8"/>
            <p:cNvSpPr>
              <a:spLocks noChangeShapeType="1"/>
            </p:cNvSpPr>
            <p:nvPr/>
          </p:nvSpPr>
          <p:spPr bwMode="auto">
            <a:xfrm>
              <a:off x="4054" y="2196"/>
              <a:ext cx="771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8" name="Line 11"/>
            <p:cNvSpPr>
              <a:spLocks noChangeShapeType="1"/>
            </p:cNvSpPr>
            <p:nvPr/>
          </p:nvSpPr>
          <p:spPr bwMode="auto">
            <a:xfrm>
              <a:off x="3555" y="3012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9" name="Line 12"/>
            <p:cNvSpPr>
              <a:spLocks noChangeShapeType="1"/>
            </p:cNvSpPr>
            <p:nvPr/>
          </p:nvSpPr>
          <p:spPr bwMode="auto">
            <a:xfrm flipH="1">
              <a:off x="3555" y="2196"/>
              <a:ext cx="499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0" name="Rectangle 13"/>
            <p:cNvSpPr>
              <a:spLocks noChangeArrowheads="1"/>
            </p:cNvSpPr>
            <p:nvPr/>
          </p:nvSpPr>
          <p:spPr bwMode="auto">
            <a:xfrm>
              <a:off x="3432" y="2967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b="1">
                  <a:latin typeface="EU-BX" pitchFamily="65" charset="-122"/>
                  <a:sym typeface="Wingdings" panose="05000000000000000000" pitchFamily="2" charset="2"/>
                </a:rPr>
                <a:t>A</a:t>
              </a:r>
            </a:p>
          </p:txBody>
        </p:sp>
        <p:sp>
          <p:nvSpPr>
            <p:cNvPr id="28681" name="Rectangle 14"/>
            <p:cNvSpPr>
              <a:spLocks noChangeArrowheads="1"/>
            </p:cNvSpPr>
            <p:nvPr/>
          </p:nvSpPr>
          <p:spPr bwMode="auto">
            <a:xfrm>
              <a:off x="4702" y="2957"/>
              <a:ext cx="2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b="1">
                  <a:latin typeface="EU-BX" pitchFamily="65" charset="-122"/>
                  <a:sym typeface="Wingdings" panose="05000000000000000000" pitchFamily="2" charset="2"/>
                </a:rPr>
                <a:t>B</a:t>
              </a:r>
            </a:p>
          </p:txBody>
        </p:sp>
        <p:sp>
          <p:nvSpPr>
            <p:cNvPr id="28682" name="Rectangle 15"/>
            <p:cNvSpPr>
              <a:spLocks noChangeArrowheads="1"/>
            </p:cNvSpPr>
            <p:nvPr/>
          </p:nvSpPr>
          <p:spPr bwMode="auto">
            <a:xfrm>
              <a:off x="4067" y="1969"/>
              <a:ext cx="2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b="1">
                  <a:latin typeface="EU-BX" pitchFamily="65" charset="-122"/>
                  <a:sym typeface="Wingdings" panose="05000000000000000000" pitchFamily="2" charset="2"/>
                </a:rPr>
                <a:t>C</a:t>
              </a:r>
            </a:p>
          </p:txBody>
        </p:sp>
      </p:grpSp>
      <p:grpSp>
        <p:nvGrpSpPr>
          <p:cNvPr id="3" name="Group 23"/>
          <p:cNvGrpSpPr/>
          <p:nvPr/>
        </p:nvGrpSpPr>
        <p:grpSpPr bwMode="auto">
          <a:xfrm>
            <a:off x="71438" y="2690813"/>
            <a:ext cx="9109075" cy="1676400"/>
            <a:chOff x="22" y="1286"/>
            <a:chExt cx="5738" cy="1056"/>
          </a:xfrm>
        </p:grpSpPr>
        <p:sp>
          <p:nvSpPr>
            <p:cNvPr id="28684" name="Rectangle 18"/>
            <p:cNvSpPr>
              <a:spLocks noChangeArrowheads="1"/>
            </p:cNvSpPr>
            <p:nvPr/>
          </p:nvSpPr>
          <p:spPr bwMode="auto">
            <a:xfrm>
              <a:off x="226" y="1344"/>
              <a:ext cx="5534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EU-BX" pitchFamily="65" charset="-122"/>
                  <a:sym typeface="Wingdings" panose="05000000000000000000" pitchFamily="2" charset="2"/>
                </a:rPr>
                <a:t>           </a:t>
              </a:r>
              <a:r>
                <a:rPr lang="zh-CN" altLang="en-US" sz="2800" b="1">
                  <a:latin typeface="EU-BX" pitchFamily="65" charset="-122"/>
                  <a:sym typeface="Wingdings" panose="05000000000000000000" pitchFamily="2" charset="2"/>
                </a:rPr>
                <a:t>用刻度尺量得线段</a:t>
              </a:r>
              <a:r>
                <a:rPr lang="en-US" altLang="zh-CN" sz="2800" b="1">
                  <a:latin typeface="EU-BX" pitchFamily="65" charset="-122"/>
                  <a:sym typeface="Wingdings" panose="05000000000000000000" pitchFamily="2" charset="2"/>
                </a:rPr>
                <a:t>AB=2.6</a:t>
              </a:r>
              <a:r>
                <a:rPr lang="zh-CN" altLang="en-US" sz="2800" b="1">
                  <a:latin typeface="EU-BX" pitchFamily="65" charset="-122"/>
                  <a:sym typeface="Wingdings" panose="05000000000000000000" pitchFamily="2" charset="2"/>
                </a:rPr>
                <a:t>厘米，线段</a:t>
              </a:r>
              <a:r>
                <a:rPr lang="en-US" altLang="zh-CN" sz="2800" b="1">
                  <a:latin typeface="EU-BX" pitchFamily="65" charset="-122"/>
                  <a:sym typeface="Wingdings" panose="05000000000000000000" pitchFamily="2" charset="2"/>
                </a:rPr>
                <a:t>BC=2.4</a:t>
              </a:r>
              <a:r>
                <a:rPr lang="zh-CN" altLang="en-US" sz="2800" b="1">
                  <a:latin typeface="EU-BX" pitchFamily="65" charset="-122"/>
                  <a:sym typeface="Wingdings" panose="05000000000000000000" pitchFamily="2" charset="2"/>
                </a:rPr>
                <a:t>厘米，线段</a:t>
              </a:r>
              <a:r>
                <a:rPr lang="en-US" altLang="zh-CN" sz="2800" b="1">
                  <a:latin typeface="EU-BX" pitchFamily="65" charset="-122"/>
                  <a:sym typeface="Wingdings" panose="05000000000000000000" pitchFamily="2" charset="2"/>
                </a:rPr>
                <a:t>CA=2.2</a:t>
              </a:r>
              <a:r>
                <a:rPr lang="zh-CN" altLang="en-US" sz="2800" b="1">
                  <a:latin typeface="EU-BX" pitchFamily="65" charset="-122"/>
                  <a:sym typeface="Wingdings" panose="05000000000000000000" pitchFamily="2" charset="2"/>
                </a:rPr>
                <a:t>厘米</a:t>
              </a:r>
              <a:r>
                <a:rPr lang="en-US" altLang="zh-CN" sz="2800" b="1">
                  <a:latin typeface="Times New Roman" panose="02020603050405020304" pitchFamily="18" charset="0"/>
                  <a:sym typeface="Wingdings" panose="05000000000000000000" pitchFamily="2" charset="2"/>
                </a:rPr>
                <a:t>.</a:t>
              </a:r>
              <a:endParaRPr lang="en-US" altLang="zh-CN" sz="2800" b="1">
                <a:latin typeface="EU-BX" pitchFamily="65" charset="-122"/>
                <a:sym typeface="Wingdings" panose="05000000000000000000" pitchFamily="2" charset="2"/>
              </a:endParaRPr>
            </a:p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EU-BX" pitchFamily="65" charset="-122"/>
                  <a:sym typeface="Wingdings" panose="05000000000000000000" pitchFamily="2" charset="2"/>
                </a:rPr>
                <a:t>        </a:t>
              </a:r>
              <a:r>
                <a:rPr lang="zh-CN" altLang="en-US" sz="2800" b="1">
                  <a:latin typeface="EU-BX" pitchFamily="65" charset="-122"/>
                  <a:sym typeface="Wingdings" panose="05000000000000000000" pitchFamily="2" charset="2"/>
                </a:rPr>
                <a:t>所以    </a:t>
              </a:r>
              <a:r>
                <a:rPr lang="en-US" altLang="zh-CN" sz="2800" b="1">
                  <a:latin typeface="EU-BX" pitchFamily="65" charset="-122"/>
                  <a:sym typeface="Wingdings" panose="05000000000000000000" pitchFamily="2" charset="2"/>
                </a:rPr>
                <a:t>CA &lt; BC &lt; AB. </a:t>
              </a:r>
            </a:p>
          </p:txBody>
        </p:sp>
        <p:sp>
          <p:nvSpPr>
            <p:cNvPr id="28685" name="Rectangle 17"/>
            <p:cNvSpPr>
              <a:spLocks noChangeArrowheads="1"/>
            </p:cNvSpPr>
            <p:nvPr/>
          </p:nvSpPr>
          <p:spPr bwMode="auto">
            <a:xfrm>
              <a:off x="22" y="1286"/>
              <a:ext cx="908" cy="327"/>
            </a:xfrm>
            <a:prstGeom prst="rect">
              <a:avLst/>
            </a:prstGeom>
            <a:solidFill>
              <a:srgbClr val="00CCFF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 </a:t>
              </a:r>
              <a:r>
                <a:rPr lang="zh-CN" altLang="en-US" sz="2800" b="1"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解：</a:t>
              </a:r>
            </a:p>
          </p:txBody>
        </p:sp>
      </p:grpSp>
      <p:grpSp>
        <p:nvGrpSpPr>
          <p:cNvPr id="4" name="Group 22"/>
          <p:cNvGrpSpPr/>
          <p:nvPr/>
        </p:nvGrpSpPr>
        <p:grpSpPr bwMode="auto">
          <a:xfrm>
            <a:off x="36513" y="2133600"/>
            <a:ext cx="9037637" cy="592138"/>
            <a:chOff x="0" y="935"/>
            <a:chExt cx="5693" cy="373"/>
          </a:xfrm>
        </p:grpSpPr>
        <p:sp>
          <p:nvSpPr>
            <p:cNvPr id="28687" name="Text Box 2"/>
            <p:cNvSpPr txBox="1">
              <a:spLocks noChangeArrowheads="1"/>
            </p:cNvSpPr>
            <p:nvPr/>
          </p:nvSpPr>
          <p:spPr bwMode="auto">
            <a:xfrm>
              <a:off x="0" y="981"/>
              <a:ext cx="569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latin typeface="EU-BX" pitchFamily="65" charset="-122"/>
                  <a:sym typeface="Wingdings" panose="05000000000000000000" pitchFamily="2" charset="2"/>
                </a:rPr>
                <a:t>              </a:t>
              </a:r>
              <a:r>
                <a:rPr lang="zh-CN" altLang="en-US" sz="2800" b="1">
                  <a:latin typeface="EU-BX" pitchFamily="65" charset="-122"/>
                  <a:sym typeface="Wingdings" panose="05000000000000000000" pitchFamily="2" charset="2"/>
                </a:rPr>
                <a:t>可以用刻度尺测量长度，从数量上比较</a:t>
              </a:r>
              <a:r>
                <a:rPr lang="en-US" altLang="zh-CN" sz="2800" b="1">
                  <a:latin typeface="Times New Roman" panose="02020603050405020304" pitchFamily="18" charset="0"/>
                  <a:sym typeface="Wingdings" panose="05000000000000000000" pitchFamily="2" charset="2"/>
                </a:rPr>
                <a:t>.</a:t>
              </a:r>
            </a:p>
          </p:txBody>
        </p:sp>
        <p:sp>
          <p:nvSpPr>
            <p:cNvPr id="28688" name="Rectangle 20"/>
            <p:cNvSpPr>
              <a:spLocks noChangeArrowheads="1"/>
            </p:cNvSpPr>
            <p:nvPr/>
          </p:nvSpPr>
          <p:spPr bwMode="auto">
            <a:xfrm>
              <a:off x="22" y="935"/>
              <a:ext cx="1089" cy="327"/>
            </a:xfrm>
            <a:prstGeom prst="rect">
              <a:avLst/>
            </a:prstGeom>
            <a:solidFill>
              <a:srgbClr val="00CCFF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 </a:t>
              </a:r>
              <a:r>
                <a:rPr lang="zh-CN" altLang="en-US" sz="2800" b="1"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析：</a:t>
              </a:r>
            </a:p>
          </p:txBody>
        </p:sp>
      </p:grpSp>
      <p:pic>
        <p:nvPicPr>
          <p:cNvPr id="28689" name="Picture 2" descr="典例透析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836613"/>
            <a:ext cx="2592387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 bwMode="auto">
          <a:xfrm>
            <a:off x="5867400" y="4364038"/>
            <a:ext cx="2736850" cy="2160587"/>
            <a:chOff x="3696" y="2387"/>
            <a:chExt cx="1362" cy="1360"/>
          </a:xfrm>
        </p:grpSpPr>
        <p:sp>
          <p:nvSpPr>
            <p:cNvPr id="30722" name="Line 27"/>
            <p:cNvSpPr>
              <a:spLocks noChangeShapeType="1"/>
            </p:cNvSpPr>
            <p:nvPr/>
          </p:nvSpPr>
          <p:spPr bwMode="auto">
            <a:xfrm>
              <a:off x="3696" y="2387"/>
              <a:ext cx="681" cy="6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23" name="Line 28"/>
            <p:cNvSpPr>
              <a:spLocks noChangeShapeType="1"/>
            </p:cNvSpPr>
            <p:nvPr/>
          </p:nvSpPr>
          <p:spPr bwMode="auto">
            <a:xfrm>
              <a:off x="4377" y="3067"/>
              <a:ext cx="681" cy="68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611188" y="4278313"/>
            <a:ext cx="18716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5" name="Line 7"/>
          <p:cNvSpPr>
            <a:spLocks noChangeShapeType="1"/>
          </p:cNvSpPr>
          <p:nvPr/>
        </p:nvSpPr>
        <p:spPr bwMode="auto">
          <a:xfrm>
            <a:off x="395288" y="4062413"/>
            <a:ext cx="2159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6" name="Line 8"/>
          <p:cNvSpPr>
            <a:spLocks noChangeShapeType="1"/>
          </p:cNvSpPr>
          <p:nvPr/>
        </p:nvSpPr>
        <p:spPr bwMode="auto">
          <a:xfrm flipV="1">
            <a:off x="395288" y="4278313"/>
            <a:ext cx="2159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727" name="Group 11"/>
          <p:cNvGrpSpPr/>
          <p:nvPr/>
        </p:nvGrpSpPr>
        <p:grpSpPr bwMode="auto">
          <a:xfrm flipH="1">
            <a:off x="2482850" y="4062413"/>
            <a:ext cx="215900" cy="431800"/>
            <a:chOff x="1474" y="890"/>
            <a:chExt cx="136" cy="272"/>
          </a:xfrm>
        </p:grpSpPr>
        <p:sp>
          <p:nvSpPr>
            <p:cNvPr id="30728" name="Line 9"/>
            <p:cNvSpPr>
              <a:spLocks noChangeShapeType="1"/>
            </p:cNvSpPr>
            <p:nvPr/>
          </p:nvSpPr>
          <p:spPr bwMode="auto">
            <a:xfrm>
              <a:off x="1474" y="890"/>
              <a:ext cx="136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29" name="Line 10"/>
            <p:cNvSpPr>
              <a:spLocks noChangeShapeType="1"/>
            </p:cNvSpPr>
            <p:nvPr/>
          </p:nvSpPr>
          <p:spPr bwMode="auto">
            <a:xfrm flipV="1">
              <a:off x="1474" y="1026"/>
              <a:ext cx="136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6508" name="Line 12"/>
          <p:cNvSpPr>
            <a:spLocks noChangeShapeType="1"/>
          </p:cNvSpPr>
          <p:nvPr/>
        </p:nvSpPr>
        <p:spPr bwMode="auto">
          <a:xfrm>
            <a:off x="611188" y="5373688"/>
            <a:ext cx="18716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731" name="Group 18"/>
          <p:cNvGrpSpPr/>
          <p:nvPr/>
        </p:nvGrpSpPr>
        <p:grpSpPr bwMode="auto">
          <a:xfrm>
            <a:off x="2266950" y="5157788"/>
            <a:ext cx="215900" cy="431800"/>
            <a:chOff x="1474" y="1843"/>
            <a:chExt cx="136" cy="272"/>
          </a:xfrm>
        </p:grpSpPr>
        <p:sp>
          <p:nvSpPr>
            <p:cNvPr id="30732" name="Line 13"/>
            <p:cNvSpPr>
              <a:spLocks noChangeShapeType="1"/>
            </p:cNvSpPr>
            <p:nvPr/>
          </p:nvSpPr>
          <p:spPr bwMode="auto">
            <a:xfrm>
              <a:off x="1474" y="1843"/>
              <a:ext cx="136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3" name="Line 14"/>
            <p:cNvSpPr>
              <a:spLocks noChangeShapeType="1"/>
            </p:cNvSpPr>
            <p:nvPr/>
          </p:nvSpPr>
          <p:spPr bwMode="auto">
            <a:xfrm flipV="1">
              <a:off x="1474" y="1979"/>
              <a:ext cx="136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34" name="Group 15"/>
          <p:cNvGrpSpPr/>
          <p:nvPr/>
        </p:nvGrpSpPr>
        <p:grpSpPr bwMode="auto">
          <a:xfrm flipH="1">
            <a:off x="611188" y="5157788"/>
            <a:ext cx="215900" cy="431800"/>
            <a:chOff x="1474" y="890"/>
            <a:chExt cx="136" cy="272"/>
          </a:xfrm>
        </p:grpSpPr>
        <p:sp>
          <p:nvSpPr>
            <p:cNvPr id="30735" name="Line 16"/>
            <p:cNvSpPr>
              <a:spLocks noChangeShapeType="1"/>
            </p:cNvSpPr>
            <p:nvPr/>
          </p:nvSpPr>
          <p:spPr bwMode="auto">
            <a:xfrm>
              <a:off x="1474" y="890"/>
              <a:ext cx="136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6" name="Line 17"/>
            <p:cNvSpPr>
              <a:spLocks noChangeShapeType="1"/>
            </p:cNvSpPr>
            <p:nvPr/>
          </p:nvSpPr>
          <p:spPr bwMode="auto">
            <a:xfrm flipV="1">
              <a:off x="1474" y="1026"/>
              <a:ext cx="136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37" name="Text Box 19"/>
          <p:cNvSpPr txBox="1">
            <a:spLocks noChangeArrowheads="1"/>
          </p:cNvSpPr>
          <p:nvPr/>
        </p:nvSpPr>
        <p:spPr bwMode="auto">
          <a:xfrm>
            <a:off x="1258888" y="3846513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a</a:t>
            </a:r>
          </a:p>
        </p:txBody>
      </p:sp>
      <p:sp>
        <p:nvSpPr>
          <p:cNvPr id="30738" name="Rectangle 20"/>
          <p:cNvSpPr>
            <a:spLocks noChangeArrowheads="1"/>
          </p:cNvSpPr>
          <p:nvPr/>
        </p:nvSpPr>
        <p:spPr bwMode="auto">
          <a:xfrm>
            <a:off x="1317625" y="4926013"/>
            <a:ext cx="344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b</a:t>
            </a:r>
          </a:p>
        </p:txBody>
      </p:sp>
      <p:sp>
        <p:nvSpPr>
          <p:cNvPr id="106517" name="Line 21"/>
          <p:cNvSpPr>
            <a:spLocks noChangeShapeType="1"/>
          </p:cNvSpPr>
          <p:nvPr/>
        </p:nvSpPr>
        <p:spPr bwMode="auto">
          <a:xfrm>
            <a:off x="4067175" y="3644900"/>
            <a:ext cx="1588" cy="18732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40" name="Line 22"/>
          <p:cNvSpPr>
            <a:spLocks noChangeShapeType="1"/>
          </p:cNvSpPr>
          <p:nvPr/>
        </p:nvSpPr>
        <p:spPr bwMode="auto">
          <a:xfrm>
            <a:off x="3132138" y="5518150"/>
            <a:ext cx="18716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41" name="Text Box 23"/>
          <p:cNvSpPr txBox="1">
            <a:spLocks noChangeArrowheads="1"/>
          </p:cNvSpPr>
          <p:nvPr/>
        </p:nvSpPr>
        <p:spPr bwMode="auto">
          <a:xfrm>
            <a:off x="4067175" y="4294188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a</a:t>
            </a:r>
          </a:p>
        </p:txBody>
      </p:sp>
      <p:sp>
        <p:nvSpPr>
          <p:cNvPr id="30742" name="Rectangle 24"/>
          <p:cNvSpPr>
            <a:spLocks noChangeArrowheads="1"/>
          </p:cNvSpPr>
          <p:nvPr/>
        </p:nvSpPr>
        <p:spPr bwMode="auto">
          <a:xfrm>
            <a:off x="4313238" y="5084763"/>
            <a:ext cx="34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b</a:t>
            </a:r>
          </a:p>
        </p:txBody>
      </p:sp>
      <p:sp>
        <p:nvSpPr>
          <p:cNvPr id="30743" name="AutoShape 25"/>
          <p:cNvSpPr>
            <a:spLocks noChangeArrowheads="1"/>
          </p:cNvSpPr>
          <p:nvPr/>
        </p:nvSpPr>
        <p:spPr bwMode="auto">
          <a:xfrm>
            <a:off x="5364163" y="4365625"/>
            <a:ext cx="3240087" cy="1079500"/>
          </a:xfrm>
          <a:prstGeom prst="parallelogram">
            <a:avLst>
              <a:gd name="adj" fmla="val 45884"/>
            </a:avLst>
          </a:prstGeom>
          <a:noFill/>
          <a:ln w="317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zh-CN" altLang="en-US" sz="2800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0744" name="Line 26"/>
          <p:cNvSpPr>
            <a:spLocks noChangeShapeType="1"/>
          </p:cNvSpPr>
          <p:nvPr/>
        </p:nvSpPr>
        <p:spPr bwMode="auto">
          <a:xfrm flipV="1">
            <a:off x="7235825" y="4365625"/>
            <a:ext cx="1368425" cy="1079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45" name="Text Box 30"/>
          <p:cNvSpPr txBox="1">
            <a:spLocks noChangeArrowheads="1"/>
          </p:cNvSpPr>
          <p:nvPr/>
        </p:nvSpPr>
        <p:spPr bwMode="auto">
          <a:xfrm>
            <a:off x="361950" y="1906588"/>
            <a:ext cx="8531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       </a:t>
            </a:r>
            <a:r>
              <a:rPr lang="zh-CN" altLang="en-US" sz="2800" b="1">
                <a:latin typeface="EU-BX" pitchFamily="65" charset="-122"/>
                <a:sym typeface="Wingdings" panose="05000000000000000000" pitchFamily="2" charset="2"/>
              </a:rPr>
              <a:t>观察图</a:t>
            </a:r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1-36</a:t>
            </a:r>
            <a:r>
              <a:rPr lang="zh-CN" altLang="en-US" sz="2800" b="1">
                <a:latin typeface="EU-BX" pitchFamily="65" charset="-122"/>
                <a:sym typeface="Wingdings" panose="05000000000000000000" pitchFamily="2" charset="2"/>
              </a:rPr>
              <a:t>中的三幅图，分别估计线段</a:t>
            </a:r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a</a:t>
            </a:r>
            <a:r>
              <a:rPr lang="zh-CN" altLang="en-US" sz="2800" b="1">
                <a:latin typeface="EU-BX" pitchFamily="65" charset="-122"/>
                <a:sym typeface="Wingdings" panose="05000000000000000000" pitchFamily="2" charset="2"/>
              </a:rPr>
              <a:t>和线段</a:t>
            </a:r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b</a:t>
            </a:r>
            <a:r>
              <a:rPr lang="zh-CN" altLang="en-US" sz="2800" b="1">
                <a:latin typeface="EU-BX" pitchFamily="65" charset="-122"/>
                <a:sym typeface="Wingdings" panose="05000000000000000000" pitchFamily="2" charset="2"/>
              </a:rPr>
              <a:t>的长度，再用直尺量一量，看看你的眼力如何</a:t>
            </a: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30746" name="WordArt 32"/>
          <p:cNvSpPr>
            <a:spLocks noChangeArrowheads="1" noChangeShapeType="1" noTextEdit="1"/>
          </p:cNvSpPr>
          <p:nvPr/>
        </p:nvSpPr>
        <p:spPr bwMode="auto">
          <a:xfrm>
            <a:off x="971550" y="836613"/>
            <a:ext cx="2016125" cy="7921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zh-CN" altLang="en-US" sz="3600" b="1">
                <a:pattFill prst="smCheck">
                  <a:fgClr>
                    <a:srgbClr val="FF0000"/>
                  </a:fgClr>
                  <a:bgClr>
                    <a:srgbClr val="FFFFFF"/>
                  </a:bgClr>
                </a:pattFill>
                <a:latin typeface="宋体" panose="02010600030101010101" pitchFamily="2" charset="-122"/>
                <a:ea typeface="宋体" panose="02010600030101010101" pitchFamily="2" charset="-122"/>
              </a:rPr>
              <a:t>知趣园</a:t>
            </a:r>
          </a:p>
        </p:txBody>
      </p:sp>
      <p:sp>
        <p:nvSpPr>
          <p:cNvPr id="30747" name="Rectangle 33"/>
          <p:cNvSpPr>
            <a:spLocks noChangeArrowheads="1"/>
          </p:cNvSpPr>
          <p:nvPr/>
        </p:nvSpPr>
        <p:spPr bwMode="auto">
          <a:xfrm>
            <a:off x="971550" y="5573713"/>
            <a:ext cx="1096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latin typeface="EU-BX" pitchFamily="65" charset="-122"/>
                <a:sym typeface="Wingdings" panose="05000000000000000000" pitchFamily="2" charset="2"/>
              </a:rPr>
              <a:t>（</a:t>
            </a:r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1</a:t>
            </a:r>
            <a:r>
              <a:rPr lang="zh-CN" altLang="en-US" sz="2800" b="1">
                <a:latin typeface="EU-BX" pitchFamily="65" charset="-122"/>
                <a:sym typeface="Wingdings" panose="05000000000000000000" pitchFamily="2" charset="2"/>
              </a:rPr>
              <a:t>）</a:t>
            </a:r>
          </a:p>
        </p:txBody>
      </p:sp>
      <p:sp>
        <p:nvSpPr>
          <p:cNvPr id="30748" name="Rectangle 34"/>
          <p:cNvSpPr>
            <a:spLocks noChangeArrowheads="1"/>
          </p:cNvSpPr>
          <p:nvPr/>
        </p:nvSpPr>
        <p:spPr bwMode="auto">
          <a:xfrm>
            <a:off x="3619500" y="5589588"/>
            <a:ext cx="1096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latin typeface="EU-BX" pitchFamily="65" charset="-122"/>
                <a:sym typeface="Wingdings" panose="05000000000000000000" pitchFamily="2" charset="2"/>
              </a:rPr>
              <a:t>（</a:t>
            </a:r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2</a:t>
            </a:r>
            <a:r>
              <a:rPr lang="zh-CN" altLang="en-US" sz="2800" b="1">
                <a:latin typeface="EU-BX" pitchFamily="65" charset="-122"/>
                <a:sym typeface="Wingdings" panose="05000000000000000000" pitchFamily="2" charset="2"/>
              </a:rPr>
              <a:t>）</a:t>
            </a:r>
          </a:p>
        </p:txBody>
      </p:sp>
      <p:sp>
        <p:nvSpPr>
          <p:cNvPr id="30749" name="Rectangle 35"/>
          <p:cNvSpPr>
            <a:spLocks noChangeArrowheads="1"/>
          </p:cNvSpPr>
          <p:nvPr/>
        </p:nvSpPr>
        <p:spPr bwMode="auto">
          <a:xfrm>
            <a:off x="6372225" y="5516563"/>
            <a:ext cx="1096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latin typeface="EU-BX" pitchFamily="65" charset="-122"/>
                <a:sym typeface="Wingdings" panose="05000000000000000000" pitchFamily="2" charset="2"/>
              </a:rPr>
              <a:t>（</a:t>
            </a:r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3</a:t>
            </a:r>
            <a:r>
              <a:rPr lang="zh-CN" altLang="en-US" sz="2800" b="1">
                <a:latin typeface="EU-BX" pitchFamily="65" charset="-122"/>
                <a:sym typeface="Wingdings" panose="05000000000000000000" pitchFamily="2" charset="2"/>
              </a:rPr>
              <a:t>）</a:t>
            </a:r>
          </a:p>
        </p:txBody>
      </p:sp>
      <p:sp>
        <p:nvSpPr>
          <p:cNvPr id="30750" name="Text Box 23"/>
          <p:cNvSpPr txBox="1">
            <a:spLocks noChangeArrowheads="1"/>
          </p:cNvSpPr>
          <p:nvPr/>
        </p:nvSpPr>
        <p:spPr bwMode="auto">
          <a:xfrm>
            <a:off x="7308850" y="4581525"/>
            <a:ext cx="50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a</a:t>
            </a:r>
          </a:p>
        </p:txBody>
      </p:sp>
      <p:sp>
        <p:nvSpPr>
          <p:cNvPr id="30751" name="Rectangle 24"/>
          <p:cNvSpPr>
            <a:spLocks noChangeArrowheads="1"/>
          </p:cNvSpPr>
          <p:nvPr/>
        </p:nvSpPr>
        <p:spPr bwMode="auto">
          <a:xfrm>
            <a:off x="5940425" y="4868863"/>
            <a:ext cx="344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 b="1">
                <a:latin typeface="EU-BX" pitchFamily="65" charset="-122"/>
                <a:sym typeface="Wingdings" panose="05000000000000000000" pitchFamily="2" charset="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04046E-6 L 0.00017 -0.0839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38728E-6 L 0.00017 0.07561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10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23699E-6 L -1.66667E-6 0.1361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24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animBg="1"/>
      <p:bldP spid="106508" grpId="0" animBg="1"/>
      <p:bldP spid="106517" grpId="0" animBg="1"/>
      <p:bldP spid="10651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704850" y="1776413"/>
            <a:ext cx="83820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宋体" panose="02010600030101010101" pitchFamily="2" charset="-122"/>
                <a:sym typeface="Wingdings" panose="05000000000000000000" pitchFamily="2" charset="2"/>
              </a:rPr>
              <a:t>1.</a:t>
            </a: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M</a:t>
            </a:r>
            <a:r>
              <a:rPr lang="zh-CN" altLang="en-US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﹑</a:t>
            </a: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N</a:t>
            </a:r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两点之间的距离是（        ）</a:t>
            </a:r>
          </a:p>
          <a:p>
            <a:pPr>
              <a:spcBef>
                <a:spcPct val="20000"/>
              </a:spcBef>
            </a:pPr>
            <a:endParaRPr lang="zh-CN" altLang="en-US" sz="2800" b="1">
              <a:latin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323850" y="2424113"/>
            <a:ext cx="9144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ym typeface="Wingdings" panose="05000000000000000000" pitchFamily="2" charset="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sym typeface="Wingdings" panose="05000000000000000000" pitchFamily="2" charset="2"/>
              </a:rPr>
              <a:t>A</a:t>
            </a:r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）连接</a:t>
            </a:r>
            <a:r>
              <a:rPr lang="en-US" altLang="zh-CN" sz="280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M</a:t>
            </a:r>
            <a:r>
              <a:rPr lang="zh-CN" altLang="en-US" sz="280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﹑</a:t>
            </a:r>
            <a:r>
              <a:rPr lang="en-US" altLang="zh-CN" sz="280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N</a:t>
            </a:r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两点的线段  </a:t>
            </a:r>
          </a:p>
          <a:p>
            <a:endParaRPr lang="zh-CN" altLang="en-US" sz="2800" b="1"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sym typeface="Wingdings" panose="05000000000000000000" pitchFamily="2" charset="2"/>
              </a:rPr>
              <a:t>B</a:t>
            </a:r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）连接</a:t>
            </a:r>
            <a:r>
              <a:rPr lang="en-US" altLang="zh-CN" sz="280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M</a:t>
            </a:r>
            <a:r>
              <a:rPr lang="zh-CN" altLang="en-US" sz="280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﹑</a:t>
            </a:r>
            <a:r>
              <a:rPr lang="en-US" altLang="zh-CN" sz="280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N</a:t>
            </a:r>
            <a:r>
              <a:rPr lang="en-US" altLang="zh-CN" sz="2800" b="1"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两点的线</a:t>
            </a:r>
          </a:p>
          <a:p>
            <a:endParaRPr lang="zh-CN" altLang="en-US" sz="2800" b="1"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sym typeface="Wingdings" panose="05000000000000000000" pitchFamily="2" charset="2"/>
              </a:rPr>
              <a:t>C</a:t>
            </a:r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）连接</a:t>
            </a:r>
            <a:r>
              <a:rPr lang="en-US" altLang="zh-CN" sz="280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M</a:t>
            </a:r>
            <a:r>
              <a:rPr lang="zh-CN" altLang="en-US" sz="280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﹑</a:t>
            </a:r>
            <a:r>
              <a:rPr lang="en-US" altLang="zh-CN" sz="280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N</a:t>
            </a:r>
            <a:r>
              <a:rPr lang="zh-CN" altLang="en-US" sz="2800" b="1">
                <a:latin typeface="Times New Roman" panose="02020603050405020304" pitchFamily="18" charset="0"/>
                <a:sym typeface="Wingdings" panose="05000000000000000000" pitchFamily="2" charset="2"/>
              </a:rPr>
              <a:t>两点</a:t>
            </a:r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的线段的长度</a:t>
            </a:r>
          </a:p>
          <a:p>
            <a:endParaRPr lang="zh-CN" altLang="en-US" sz="2800" b="1"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sym typeface="Wingdings" panose="05000000000000000000" pitchFamily="2" charset="2"/>
              </a:rPr>
              <a:t>D</a:t>
            </a:r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）直线</a:t>
            </a:r>
            <a:r>
              <a:rPr lang="en-US" altLang="zh-CN" sz="280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MN</a:t>
            </a:r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的长度</a:t>
            </a:r>
          </a:p>
          <a:p>
            <a:pPr>
              <a:spcBef>
                <a:spcPct val="20000"/>
              </a:spcBef>
            </a:pPr>
            <a:endParaRPr lang="zh-CN" altLang="en-US" sz="4000" b="1">
              <a:sym typeface="Wingdings" panose="05000000000000000000" pitchFamily="2" charset="2"/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5603875" y="1704975"/>
            <a:ext cx="550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C</a:t>
            </a:r>
          </a:p>
        </p:txBody>
      </p:sp>
      <p:pic>
        <p:nvPicPr>
          <p:cNvPr id="32772" name="Picture 4" descr="达标检测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769938"/>
            <a:ext cx="2735263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466725" y="1752600"/>
            <a:ext cx="7777163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宋体" panose="02010600030101010101" pitchFamily="2" charset="-122"/>
                <a:sym typeface="Wingdings" panose="05000000000000000000" pitchFamily="2" charset="2"/>
              </a:rPr>
              <a:t>2.</a:t>
            </a:r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如图：</a:t>
            </a: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</a:t>
            </a:r>
            <a:r>
              <a:rPr lang="zh-CN" altLang="en-US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﹑</a:t>
            </a: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B</a:t>
            </a:r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两点间的距离是 </a:t>
            </a:r>
          </a:p>
          <a:p>
            <a:pPr>
              <a:spcBef>
                <a:spcPct val="20000"/>
              </a:spcBef>
            </a:pPr>
            <a:r>
              <a:rPr lang="zh-CN" altLang="en-US" sz="4000" b="1">
                <a:sym typeface="Wingdings" panose="05000000000000000000" pitchFamily="2" charset="2"/>
              </a:rPr>
              <a:t>              </a:t>
            </a:r>
          </a:p>
          <a:p>
            <a:pPr>
              <a:spcBef>
                <a:spcPct val="20000"/>
              </a:spcBef>
            </a:pP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B</a:t>
            </a:r>
            <a:r>
              <a:rPr lang="zh-CN" altLang="en-US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﹑</a:t>
            </a: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C</a:t>
            </a:r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两点间的距离是 </a:t>
            </a:r>
          </a:p>
        </p:txBody>
      </p:sp>
      <p:sp>
        <p:nvSpPr>
          <p:cNvPr id="33794" name="Line 3"/>
          <p:cNvSpPr>
            <a:spLocks noChangeShapeType="1"/>
          </p:cNvSpPr>
          <p:nvPr/>
        </p:nvSpPr>
        <p:spPr bwMode="auto">
          <a:xfrm>
            <a:off x="5257800" y="2209800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5" name="Line 4"/>
          <p:cNvSpPr>
            <a:spLocks noChangeShapeType="1"/>
          </p:cNvSpPr>
          <p:nvPr/>
        </p:nvSpPr>
        <p:spPr bwMode="auto">
          <a:xfrm>
            <a:off x="4140200" y="3362325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6" name="AutoShape 5"/>
          <p:cNvSpPr>
            <a:spLocks noChangeArrowheads="1"/>
          </p:cNvSpPr>
          <p:nvPr/>
        </p:nvSpPr>
        <p:spPr bwMode="auto">
          <a:xfrm>
            <a:off x="3059113" y="3914775"/>
            <a:ext cx="2592387" cy="180022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zh-CN" altLang="en-US" sz="2800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4140200" y="3519488"/>
            <a:ext cx="576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</a:t>
            </a: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2484438" y="5576888"/>
            <a:ext cx="574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C</a:t>
            </a:r>
          </a:p>
        </p:txBody>
      </p:sp>
      <p:sp>
        <p:nvSpPr>
          <p:cNvPr id="33799" name="Text Box 8"/>
          <p:cNvSpPr txBox="1">
            <a:spLocks noChangeArrowheads="1"/>
          </p:cNvSpPr>
          <p:nvPr/>
        </p:nvSpPr>
        <p:spPr bwMode="auto">
          <a:xfrm>
            <a:off x="5795963" y="5576888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B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5410200" y="1752600"/>
            <a:ext cx="2663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线段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AB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的长度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3946525" y="2846388"/>
            <a:ext cx="2519363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线段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BC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的长度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>
              <a:spcBef>
                <a:spcPct val="20000"/>
              </a:spcBef>
            </a:pPr>
            <a:endParaRPr lang="en-US" altLang="zh-CN" sz="2800" b="1">
              <a:solidFill>
                <a:srgbClr val="0000FF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1" grpId="0"/>
      <p:bldP spid="850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oup 6"/>
          <p:cNvGrpSpPr/>
          <p:nvPr/>
        </p:nvGrpSpPr>
        <p:grpSpPr bwMode="auto">
          <a:xfrm>
            <a:off x="3132138" y="962025"/>
            <a:ext cx="2952750" cy="666750"/>
            <a:chOff x="1973" y="606"/>
            <a:chExt cx="1860" cy="420"/>
          </a:xfrm>
        </p:grpSpPr>
        <p:sp>
          <p:nvSpPr>
            <p:cNvPr id="34818" name="Text Box 4"/>
            <p:cNvSpPr txBox="1">
              <a:spLocks noChangeArrowheads="1"/>
            </p:cNvSpPr>
            <p:nvPr/>
          </p:nvSpPr>
          <p:spPr bwMode="auto">
            <a:xfrm>
              <a:off x="2394" y="606"/>
              <a:ext cx="112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zh-CN" altLang="en-US" sz="3600" b="1" dirty="0">
                  <a:solidFill>
                    <a:srgbClr val="0070C0"/>
                  </a:solidFill>
                  <a:latin typeface="宋体" panose="02010600030101010101" pitchFamily="2" charset="-122"/>
                  <a:sym typeface="Wingdings" panose="05000000000000000000" pitchFamily="2" charset="2"/>
                </a:rPr>
                <a:t>小  结</a:t>
              </a:r>
            </a:p>
          </p:txBody>
        </p:sp>
        <p:sp>
          <p:nvSpPr>
            <p:cNvPr id="34819" name="Line 5"/>
            <p:cNvSpPr>
              <a:spLocks noChangeShapeType="1"/>
            </p:cNvSpPr>
            <p:nvPr/>
          </p:nvSpPr>
          <p:spPr bwMode="auto">
            <a:xfrm>
              <a:off x="1973" y="1026"/>
              <a:ext cx="1860" cy="0"/>
            </a:xfrm>
            <a:prstGeom prst="line">
              <a:avLst/>
            </a:prstGeom>
            <a:noFill/>
            <a:ln w="28575" cap="rnd">
              <a:solidFill>
                <a:srgbClr val="990099"/>
              </a:solidFill>
              <a:prstDash val="sysDot"/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20" name="Line 6"/>
            <p:cNvSpPr>
              <a:spLocks noChangeShapeType="1"/>
            </p:cNvSpPr>
            <p:nvPr/>
          </p:nvSpPr>
          <p:spPr bwMode="auto">
            <a:xfrm>
              <a:off x="1973" y="630"/>
              <a:ext cx="1860" cy="0"/>
            </a:xfrm>
            <a:prstGeom prst="line">
              <a:avLst/>
            </a:prstGeom>
            <a:noFill/>
            <a:ln w="28575" cap="rnd">
              <a:solidFill>
                <a:srgbClr val="990099"/>
              </a:solidFill>
              <a:prstDash val="sysDot"/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1" name="矩形 6"/>
          <p:cNvSpPr>
            <a:spLocks noChangeArrowheads="1"/>
          </p:cNvSpPr>
          <p:nvPr/>
        </p:nvSpPr>
        <p:spPr bwMode="auto">
          <a:xfrm>
            <a:off x="1258888" y="2776538"/>
            <a:ext cx="5988050" cy="1754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  <a:defRPr/>
            </a:pP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1.</a:t>
            </a:r>
            <a:r>
              <a:rPr lang="zh-CN" altLang="en-US" sz="2800" b="1" dirty="0">
                <a:latin typeface="+mn-ea"/>
                <a:ea typeface="+mn-ea"/>
                <a:sym typeface="Wingdings" panose="05000000000000000000" pitchFamily="2" charset="2"/>
              </a:rPr>
              <a:t>比较两条线段大小（长短）的方法：度量法；叠合法</a:t>
            </a: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.</a:t>
            </a:r>
          </a:p>
          <a:p>
            <a:pPr>
              <a:lnSpc>
                <a:spcPct val="130000"/>
              </a:lnSpc>
              <a:buFontTx/>
              <a:buNone/>
              <a:defRPr/>
            </a:pP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2.</a:t>
            </a:r>
            <a:r>
              <a:rPr lang="zh-CN" altLang="en-US" sz="2800" b="1" dirty="0">
                <a:latin typeface="+mn-ea"/>
                <a:ea typeface="+mn-ea"/>
                <a:sym typeface="Wingdings" panose="05000000000000000000" pitchFamily="2" charset="2"/>
              </a:rPr>
              <a:t>两点之间线段最小</a:t>
            </a: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.</a:t>
            </a:r>
            <a:endParaRPr lang="zh-CN" altLang="en-US" sz="2800" b="1" dirty="0">
              <a:latin typeface="+mn-ea"/>
              <a:ea typeface="+mn-ea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图片 11" descr="12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5063" y="1192213"/>
            <a:ext cx="70929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矩形 14345"/>
          <p:cNvSpPr>
            <a:spLocks noChangeArrowheads="1"/>
          </p:cNvSpPr>
          <p:nvPr/>
        </p:nvSpPr>
        <p:spPr bwMode="auto">
          <a:xfrm>
            <a:off x="863600" y="5653088"/>
            <a:ext cx="309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zh-CN" altLang="en-US" sz="2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5843" name="图片 3" descr="女老师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551613" y="2528888"/>
            <a:ext cx="27559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 descr="结尾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68738" y="1631950"/>
            <a:ext cx="14033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2370138" y="2778125"/>
            <a:ext cx="5346700" cy="55976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完成本课时相应练习</a:t>
            </a:r>
            <a:r>
              <a:rPr lang="zh-CN" altLang="en-US" sz="2400" noProof="1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题</a:t>
            </a:r>
            <a:endParaRPr lang="zh-CN" altLang="x-none" sz="2400" b="1" noProof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grpSp>
        <p:nvGrpSpPr>
          <p:cNvPr id="35846" name="Group 1"/>
          <p:cNvGrpSpPr/>
          <p:nvPr/>
        </p:nvGrpSpPr>
        <p:grpSpPr bwMode="auto">
          <a:xfrm>
            <a:off x="1116013" y="404813"/>
            <a:ext cx="3959225" cy="717550"/>
            <a:chOff x="703" y="255"/>
            <a:chExt cx="2494" cy="452"/>
          </a:xfrm>
        </p:grpSpPr>
        <p:grpSp>
          <p:nvGrpSpPr>
            <p:cNvPr id="35847" name="Group 2"/>
            <p:cNvGrpSpPr/>
            <p:nvPr/>
          </p:nvGrpSpPr>
          <p:grpSpPr bwMode="auto">
            <a:xfrm>
              <a:off x="703" y="255"/>
              <a:ext cx="861" cy="452"/>
              <a:chOff x="703" y="255"/>
              <a:chExt cx="861" cy="452"/>
            </a:xfrm>
          </p:grpSpPr>
          <p:pic>
            <p:nvPicPr>
              <p:cNvPr id="35848" name="Picture 3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 l="21274" r="21274" b="12930"/>
              <a:stretch>
                <a:fillRect/>
              </a:stretch>
            </p:blipFill>
            <p:spPr bwMode="auto">
              <a:xfrm>
                <a:off x="762" y="294"/>
                <a:ext cx="381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5849" name="Group 4"/>
              <p:cNvGrpSpPr/>
              <p:nvPr/>
            </p:nvGrpSpPr>
            <p:grpSpPr bwMode="auto">
              <a:xfrm>
                <a:off x="703" y="255"/>
                <a:ext cx="861" cy="452"/>
                <a:chOff x="703" y="255"/>
                <a:chExt cx="861" cy="452"/>
              </a:xfrm>
            </p:grpSpPr>
            <p:sp>
              <p:nvSpPr>
                <p:cNvPr id="35850" name="Freeform 5"/>
                <p:cNvSpPr>
                  <a:spLocks noChangeArrowheads="1"/>
                </p:cNvSpPr>
                <p:nvPr/>
              </p:nvSpPr>
              <p:spPr bwMode="auto">
                <a:xfrm>
                  <a:off x="703" y="255"/>
                  <a:ext cx="478" cy="452"/>
                </a:xfrm>
                <a:custGeom>
                  <a:avLst/>
                  <a:gdLst>
                    <a:gd name="T0" fmla="*/ 1587 w 4392"/>
                    <a:gd name="T1" fmla="*/ 2948 h 4165"/>
                    <a:gd name="T2" fmla="*/ 2177 w 4392"/>
                    <a:gd name="T3" fmla="*/ 2812 h 4165"/>
                    <a:gd name="T4" fmla="*/ 2857 w 4392"/>
                    <a:gd name="T5" fmla="*/ 2903 h 4165"/>
                    <a:gd name="T6" fmla="*/ 3311 w 4392"/>
                    <a:gd name="T7" fmla="*/ 3265 h 4165"/>
                    <a:gd name="T8" fmla="*/ 3311 w 4392"/>
                    <a:gd name="T9" fmla="*/ 3356 h 4165"/>
                    <a:gd name="T10" fmla="*/ 2993 w 4392"/>
                    <a:gd name="T11" fmla="*/ 3538 h 4165"/>
                    <a:gd name="T12" fmla="*/ 1859 w 4392"/>
                    <a:gd name="T13" fmla="*/ 3538 h 4165"/>
                    <a:gd name="T14" fmla="*/ 1043 w 4392"/>
                    <a:gd name="T15" fmla="*/ 3402 h 4165"/>
                    <a:gd name="T16" fmla="*/ 998 w 4392"/>
                    <a:gd name="T17" fmla="*/ 3175 h 4165"/>
                    <a:gd name="T18" fmla="*/ 998 w 4392"/>
                    <a:gd name="T19" fmla="*/ 3084 h 4165"/>
                    <a:gd name="T20" fmla="*/ 1088 w 4392"/>
                    <a:gd name="T21" fmla="*/ 2993 h 4165"/>
                    <a:gd name="T22" fmla="*/ 1270 w 4392"/>
                    <a:gd name="T23" fmla="*/ 2993 h 4165"/>
                    <a:gd name="T24" fmla="*/ 1270 w 4392"/>
                    <a:gd name="T25" fmla="*/ 2494 h 4165"/>
                    <a:gd name="T26" fmla="*/ 907 w 4392"/>
                    <a:gd name="T27" fmla="*/ 1814 h 4165"/>
                    <a:gd name="T28" fmla="*/ 862 w 4392"/>
                    <a:gd name="T29" fmla="*/ 1270 h 4165"/>
                    <a:gd name="T30" fmla="*/ 1043 w 4392"/>
                    <a:gd name="T31" fmla="*/ 907 h 4165"/>
                    <a:gd name="T32" fmla="*/ 1315 w 4392"/>
                    <a:gd name="T33" fmla="*/ 771 h 4165"/>
                    <a:gd name="T34" fmla="*/ 1361 w 4392"/>
                    <a:gd name="T35" fmla="*/ 725 h 4165"/>
                    <a:gd name="T36" fmla="*/ 1678 w 4392"/>
                    <a:gd name="T37" fmla="*/ 680 h 4165"/>
                    <a:gd name="T38" fmla="*/ 2540 w 4392"/>
                    <a:gd name="T39" fmla="*/ 362 h 4165"/>
                    <a:gd name="T40" fmla="*/ 3402 w 4392"/>
                    <a:gd name="T41" fmla="*/ 317 h 4165"/>
                    <a:gd name="T42" fmla="*/ 3674 w 4392"/>
                    <a:gd name="T43" fmla="*/ 408 h 4165"/>
                    <a:gd name="T44" fmla="*/ 3765 w 4392"/>
                    <a:gd name="T45" fmla="*/ 544 h 4165"/>
                    <a:gd name="T46" fmla="*/ 3356 w 4392"/>
                    <a:gd name="T47" fmla="*/ 680 h 4165"/>
                    <a:gd name="T48" fmla="*/ 2767 w 4392"/>
                    <a:gd name="T49" fmla="*/ 771 h 4165"/>
                    <a:gd name="T50" fmla="*/ 1859 w 4392"/>
                    <a:gd name="T51" fmla="*/ 952 h 4165"/>
                    <a:gd name="T52" fmla="*/ 1633 w 4392"/>
                    <a:gd name="T53" fmla="*/ 907 h 4165"/>
                    <a:gd name="T54" fmla="*/ 1361 w 4392"/>
                    <a:gd name="T55" fmla="*/ 907 h 4165"/>
                    <a:gd name="T56" fmla="*/ 1179 w 4392"/>
                    <a:gd name="T57" fmla="*/ 1088 h 4165"/>
                    <a:gd name="T58" fmla="*/ 1043 w 4392"/>
                    <a:gd name="T59" fmla="*/ 1542 h 4165"/>
                    <a:gd name="T60" fmla="*/ 1315 w 4392"/>
                    <a:gd name="T61" fmla="*/ 2086 h 4165"/>
                    <a:gd name="T62" fmla="*/ 1497 w 4392"/>
                    <a:gd name="T63" fmla="*/ 2494 h 4165"/>
                    <a:gd name="T64" fmla="*/ 1542 w 4392"/>
                    <a:gd name="T65" fmla="*/ 2903 h 4165"/>
                    <a:gd name="T66" fmla="*/ 1633 w 4392"/>
                    <a:gd name="T67" fmla="*/ 2857 h 4165"/>
                    <a:gd name="T68" fmla="*/ 2177 w 4392"/>
                    <a:gd name="T69" fmla="*/ 2812 h 4165"/>
                    <a:gd name="T70" fmla="*/ 3991 w 4392"/>
                    <a:gd name="T71" fmla="*/ 2812 h 4165"/>
                    <a:gd name="T72" fmla="*/ 4037 w 4392"/>
                    <a:gd name="T73" fmla="*/ 2630 h 4165"/>
                    <a:gd name="T74" fmla="*/ 4037 w 4392"/>
                    <a:gd name="T75" fmla="*/ 1360 h 4165"/>
                    <a:gd name="T76" fmla="*/ 4037 w 4392"/>
                    <a:gd name="T77" fmla="*/ 499 h 4165"/>
                    <a:gd name="T78" fmla="*/ 4037 w 4392"/>
                    <a:gd name="T79" fmla="*/ 362 h 4165"/>
                    <a:gd name="T80" fmla="*/ 3220 w 4392"/>
                    <a:gd name="T81" fmla="*/ 317 h 4165"/>
                    <a:gd name="T82" fmla="*/ 1723 w 4392"/>
                    <a:gd name="T83" fmla="*/ 362 h 4165"/>
                    <a:gd name="T84" fmla="*/ 499 w 4392"/>
                    <a:gd name="T85" fmla="*/ 362 h 4165"/>
                    <a:gd name="T86" fmla="*/ 544 w 4392"/>
                    <a:gd name="T87" fmla="*/ 544 h 4165"/>
                    <a:gd name="T88" fmla="*/ 544 w 4392"/>
                    <a:gd name="T89" fmla="*/ 3628 h 4165"/>
                    <a:gd name="T90" fmla="*/ 544 w 4392"/>
                    <a:gd name="T91" fmla="*/ 3764 h 4165"/>
                    <a:gd name="T92" fmla="*/ 3810 w 4392"/>
                    <a:gd name="T93" fmla="*/ 3764 h 4165"/>
                    <a:gd name="T94" fmla="*/ 4037 w 4392"/>
                    <a:gd name="T95" fmla="*/ 3764 h 4165"/>
                    <a:gd name="T96" fmla="*/ 4037 w 4392"/>
                    <a:gd name="T97" fmla="*/ 3538 h 4165"/>
                    <a:gd name="T98" fmla="*/ 4037 w 4392"/>
                    <a:gd name="T99" fmla="*/ 2812 h 4165"/>
                    <a:gd name="T100" fmla="*/ 3901 w 4392"/>
                    <a:gd name="T101" fmla="*/ 2812 h 4165"/>
                    <a:gd name="T102" fmla="*/ 1859 w 4392"/>
                    <a:gd name="T103" fmla="*/ 2812 h 4165"/>
                    <a:gd name="T104" fmla="*/ 1587 w 4392"/>
                    <a:gd name="T105" fmla="*/ 2948 h 4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4392" h="4165">
                      <a:moveTo>
                        <a:pt x="1587" y="2948"/>
                      </a:moveTo>
                      <a:cubicBezTo>
                        <a:pt x="1640" y="2948"/>
                        <a:pt x="1965" y="2820"/>
                        <a:pt x="2177" y="2812"/>
                      </a:cubicBezTo>
                      <a:cubicBezTo>
                        <a:pt x="2389" y="2804"/>
                        <a:pt x="2668" y="2827"/>
                        <a:pt x="2857" y="2903"/>
                      </a:cubicBezTo>
                      <a:cubicBezTo>
                        <a:pt x="3046" y="2979"/>
                        <a:pt x="3235" y="3190"/>
                        <a:pt x="3311" y="3265"/>
                      </a:cubicBezTo>
                      <a:cubicBezTo>
                        <a:pt x="3387" y="3340"/>
                        <a:pt x="3364" y="3311"/>
                        <a:pt x="3311" y="3356"/>
                      </a:cubicBezTo>
                      <a:cubicBezTo>
                        <a:pt x="3258" y="3401"/>
                        <a:pt x="3235" y="3508"/>
                        <a:pt x="2993" y="3538"/>
                      </a:cubicBezTo>
                      <a:cubicBezTo>
                        <a:pt x="2751" y="3568"/>
                        <a:pt x="2184" y="3561"/>
                        <a:pt x="1859" y="3538"/>
                      </a:cubicBezTo>
                      <a:cubicBezTo>
                        <a:pt x="1534" y="3515"/>
                        <a:pt x="1187" y="3463"/>
                        <a:pt x="1043" y="3402"/>
                      </a:cubicBezTo>
                      <a:cubicBezTo>
                        <a:pt x="899" y="3341"/>
                        <a:pt x="1005" y="3228"/>
                        <a:pt x="998" y="3175"/>
                      </a:cubicBezTo>
                      <a:cubicBezTo>
                        <a:pt x="991" y="3122"/>
                        <a:pt x="983" y="3114"/>
                        <a:pt x="998" y="3084"/>
                      </a:cubicBezTo>
                      <a:cubicBezTo>
                        <a:pt x="1013" y="3054"/>
                        <a:pt x="1043" y="3008"/>
                        <a:pt x="1088" y="2993"/>
                      </a:cubicBezTo>
                      <a:cubicBezTo>
                        <a:pt x="1133" y="2978"/>
                        <a:pt x="1240" y="3076"/>
                        <a:pt x="1270" y="2993"/>
                      </a:cubicBezTo>
                      <a:cubicBezTo>
                        <a:pt x="1300" y="2910"/>
                        <a:pt x="1330" y="2690"/>
                        <a:pt x="1270" y="2494"/>
                      </a:cubicBezTo>
                      <a:cubicBezTo>
                        <a:pt x="1210" y="2298"/>
                        <a:pt x="975" y="2018"/>
                        <a:pt x="907" y="1814"/>
                      </a:cubicBezTo>
                      <a:cubicBezTo>
                        <a:pt x="839" y="1610"/>
                        <a:pt x="839" y="1421"/>
                        <a:pt x="862" y="1270"/>
                      </a:cubicBezTo>
                      <a:cubicBezTo>
                        <a:pt x="885" y="1119"/>
                        <a:pt x="968" y="990"/>
                        <a:pt x="1043" y="907"/>
                      </a:cubicBezTo>
                      <a:cubicBezTo>
                        <a:pt x="1118" y="824"/>
                        <a:pt x="1262" y="801"/>
                        <a:pt x="1315" y="771"/>
                      </a:cubicBezTo>
                      <a:cubicBezTo>
                        <a:pt x="1368" y="741"/>
                        <a:pt x="1301" y="740"/>
                        <a:pt x="1361" y="725"/>
                      </a:cubicBezTo>
                      <a:cubicBezTo>
                        <a:pt x="1421" y="710"/>
                        <a:pt x="1482" y="740"/>
                        <a:pt x="1678" y="680"/>
                      </a:cubicBezTo>
                      <a:cubicBezTo>
                        <a:pt x="1874" y="620"/>
                        <a:pt x="2253" y="422"/>
                        <a:pt x="2540" y="362"/>
                      </a:cubicBezTo>
                      <a:cubicBezTo>
                        <a:pt x="2827" y="302"/>
                        <a:pt x="3213" y="309"/>
                        <a:pt x="3402" y="317"/>
                      </a:cubicBezTo>
                      <a:cubicBezTo>
                        <a:pt x="3591" y="325"/>
                        <a:pt x="3614" y="370"/>
                        <a:pt x="3674" y="408"/>
                      </a:cubicBezTo>
                      <a:cubicBezTo>
                        <a:pt x="3734" y="446"/>
                        <a:pt x="3818" y="499"/>
                        <a:pt x="3765" y="544"/>
                      </a:cubicBezTo>
                      <a:cubicBezTo>
                        <a:pt x="3712" y="589"/>
                        <a:pt x="3522" y="642"/>
                        <a:pt x="3356" y="680"/>
                      </a:cubicBezTo>
                      <a:cubicBezTo>
                        <a:pt x="3190" y="718"/>
                        <a:pt x="3016" y="726"/>
                        <a:pt x="2767" y="771"/>
                      </a:cubicBezTo>
                      <a:cubicBezTo>
                        <a:pt x="2518" y="816"/>
                        <a:pt x="2048" y="929"/>
                        <a:pt x="1859" y="952"/>
                      </a:cubicBezTo>
                      <a:cubicBezTo>
                        <a:pt x="1670" y="975"/>
                        <a:pt x="1716" y="914"/>
                        <a:pt x="1633" y="907"/>
                      </a:cubicBezTo>
                      <a:cubicBezTo>
                        <a:pt x="1550" y="900"/>
                        <a:pt x="1437" y="877"/>
                        <a:pt x="1361" y="907"/>
                      </a:cubicBezTo>
                      <a:cubicBezTo>
                        <a:pt x="1285" y="937"/>
                        <a:pt x="1232" y="982"/>
                        <a:pt x="1179" y="1088"/>
                      </a:cubicBezTo>
                      <a:cubicBezTo>
                        <a:pt x="1126" y="1194"/>
                        <a:pt x="1020" y="1376"/>
                        <a:pt x="1043" y="1542"/>
                      </a:cubicBezTo>
                      <a:cubicBezTo>
                        <a:pt x="1066" y="1708"/>
                        <a:pt x="1239" y="1927"/>
                        <a:pt x="1315" y="2086"/>
                      </a:cubicBezTo>
                      <a:cubicBezTo>
                        <a:pt x="1391" y="2245"/>
                        <a:pt x="1459" y="2358"/>
                        <a:pt x="1497" y="2494"/>
                      </a:cubicBezTo>
                      <a:cubicBezTo>
                        <a:pt x="1535" y="2630"/>
                        <a:pt x="1519" y="2842"/>
                        <a:pt x="1542" y="2903"/>
                      </a:cubicBezTo>
                      <a:cubicBezTo>
                        <a:pt x="1565" y="2964"/>
                        <a:pt x="1527" y="2872"/>
                        <a:pt x="1633" y="2857"/>
                      </a:cubicBezTo>
                      <a:cubicBezTo>
                        <a:pt x="1739" y="2842"/>
                        <a:pt x="1784" y="2820"/>
                        <a:pt x="2177" y="2812"/>
                      </a:cubicBezTo>
                      <a:cubicBezTo>
                        <a:pt x="2570" y="2804"/>
                        <a:pt x="3681" y="2842"/>
                        <a:pt x="3991" y="2812"/>
                      </a:cubicBezTo>
                      <a:cubicBezTo>
                        <a:pt x="4301" y="2782"/>
                        <a:pt x="4029" y="2872"/>
                        <a:pt x="4037" y="2630"/>
                      </a:cubicBezTo>
                      <a:cubicBezTo>
                        <a:pt x="4045" y="2388"/>
                        <a:pt x="4037" y="1715"/>
                        <a:pt x="4037" y="1360"/>
                      </a:cubicBezTo>
                      <a:cubicBezTo>
                        <a:pt x="4037" y="1005"/>
                        <a:pt x="4037" y="665"/>
                        <a:pt x="4037" y="499"/>
                      </a:cubicBezTo>
                      <a:cubicBezTo>
                        <a:pt x="4037" y="333"/>
                        <a:pt x="4173" y="392"/>
                        <a:pt x="4037" y="362"/>
                      </a:cubicBezTo>
                      <a:cubicBezTo>
                        <a:pt x="3901" y="332"/>
                        <a:pt x="3606" y="317"/>
                        <a:pt x="3220" y="317"/>
                      </a:cubicBezTo>
                      <a:cubicBezTo>
                        <a:pt x="2834" y="317"/>
                        <a:pt x="2176" y="355"/>
                        <a:pt x="1723" y="362"/>
                      </a:cubicBezTo>
                      <a:cubicBezTo>
                        <a:pt x="1270" y="369"/>
                        <a:pt x="695" y="332"/>
                        <a:pt x="499" y="362"/>
                      </a:cubicBezTo>
                      <a:cubicBezTo>
                        <a:pt x="303" y="392"/>
                        <a:pt x="536" y="0"/>
                        <a:pt x="544" y="544"/>
                      </a:cubicBezTo>
                      <a:cubicBezTo>
                        <a:pt x="552" y="1088"/>
                        <a:pt x="544" y="3091"/>
                        <a:pt x="544" y="3628"/>
                      </a:cubicBezTo>
                      <a:cubicBezTo>
                        <a:pt x="544" y="4165"/>
                        <a:pt x="0" y="3741"/>
                        <a:pt x="544" y="3764"/>
                      </a:cubicBezTo>
                      <a:cubicBezTo>
                        <a:pt x="1088" y="3787"/>
                        <a:pt x="3228" y="3764"/>
                        <a:pt x="3810" y="3764"/>
                      </a:cubicBezTo>
                      <a:cubicBezTo>
                        <a:pt x="4392" y="3764"/>
                        <a:pt x="3999" y="3802"/>
                        <a:pt x="4037" y="3764"/>
                      </a:cubicBezTo>
                      <a:cubicBezTo>
                        <a:pt x="4075" y="3726"/>
                        <a:pt x="4037" y="3697"/>
                        <a:pt x="4037" y="3538"/>
                      </a:cubicBezTo>
                      <a:cubicBezTo>
                        <a:pt x="4037" y="3379"/>
                        <a:pt x="4060" y="2933"/>
                        <a:pt x="4037" y="2812"/>
                      </a:cubicBezTo>
                      <a:cubicBezTo>
                        <a:pt x="4014" y="2691"/>
                        <a:pt x="4264" y="2812"/>
                        <a:pt x="3901" y="2812"/>
                      </a:cubicBezTo>
                      <a:cubicBezTo>
                        <a:pt x="3538" y="2812"/>
                        <a:pt x="2245" y="2797"/>
                        <a:pt x="1859" y="2812"/>
                      </a:cubicBezTo>
                      <a:cubicBezTo>
                        <a:pt x="1473" y="2827"/>
                        <a:pt x="1534" y="2948"/>
                        <a:pt x="1587" y="2948"/>
                      </a:cubicBezTo>
                      <a:close/>
                    </a:path>
                  </a:pathLst>
                </a:custGeom>
                <a:solidFill>
                  <a:srgbClr val="E4E6F8"/>
                </a:solidFill>
                <a:ln w="9360" cap="sq">
                  <a:solidFill>
                    <a:srgbClr val="E0E3F4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pic>
              <p:nvPicPr>
                <p:cNvPr id="35851" name="Picture 6"/>
                <p:cNvPicPr>
                  <a:picLocks noChangeAspect="1" noChangeArrowheads="1"/>
                </p:cNvPicPr>
                <p:nvPr/>
              </p:nvPicPr>
              <p:blipFill>
                <a:blip r:embed="rId6" cstate="email"/>
                <a:srcRect/>
                <a:stretch>
                  <a:fillRect/>
                </a:stretch>
              </p:blipFill>
              <p:spPr bwMode="auto">
                <a:xfrm>
                  <a:off x="1086" y="295"/>
                  <a:ext cx="478" cy="3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35852" name="Rectangle 7"/>
            <p:cNvSpPr>
              <a:spLocks noChangeArrowheads="1"/>
            </p:cNvSpPr>
            <p:nvPr/>
          </p:nvSpPr>
          <p:spPr bwMode="auto">
            <a:xfrm>
              <a:off x="1519" y="299"/>
              <a:ext cx="167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zh-CN" sz="3200" b="1">
                  <a:solidFill>
                    <a:srgbClr val="FF0066"/>
                  </a:solidFill>
                  <a:ea typeface="黑体" panose="02010609060101010101" pitchFamily="49" charset="-122"/>
                </a:rPr>
                <a:t>布置作业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 descr="下课啦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776" y="1844824"/>
            <a:ext cx="3805237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童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817563"/>
            <a:ext cx="403225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684213" y="2276475"/>
            <a:ext cx="7416800" cy="23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了解两点间线段最短，体会数学的应用价值和应用数学的作用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2.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了解线段的长度度量、比较大小以进行一些运算，能用直尺、圆规比较两条线段的长短并会用符号“＞”、“＜”、“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=”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表示出来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3"/>
          <p:cNvSpPr>
            <a:spLocks noChangeArrowheads="1"/>
          </p:cNvSpPr>
          <p:nvPr/>
        </p:nvSpPr>
        <p:spPr bwMode="auto">
          <a:xfrm>
            <a:off x="250825" y="1411288"/>
            <a:ext cx="88931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）如图，你会比较两只铅笔的长短吗？你会比较两条线段的长短吗？怎样比较？与同学交流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8434" name="Rectangle 30"/>
          <p:cNvSpPr>
            <a:spLocks noChangeArrowheads="1"/>
          </p:cNvSpPr>
          <p:nvPr/>
        </p:nvSpPr>
        <p:spPr bwMode="auto">
          <a:xfrm>
            <a:off x="981075" y="2297113"/>
            <a:ext cx="1165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楷体_GB2312" pitchFamily="49" charset="-122"/>
                <a:sym typeface="Wingdings" panose="05000000000000000000" pitchFamily="2" charset="2"/>
              </a:rPr>
              <a:t>1.</a:t>
            </a:r>
            <a:r>
              <a:rPr lang="zh-CN" altLang="en-US" sz="2800" b="1" dirty="0">
                <a:solidFill>
                  <a:srgbClr val="0000FF"/>
                </a:solidFill>
                <a:latin typeface="EU-BX" pitchFamily="65" charset="-122"/>
                <a:ea typeface="楷体_GB2312" pitchFamily="49" charset="-122"/>
                <a:sym typeface="Wingdings" panose="05000000000000000000" pitchFamily="2" charset="2"/>
              </a:rPr>
              <a:t>形状</a:t>
            </a:r>
          </a:p>
        </p:txBody>
      </p:sp>
      <p:sp>
        <p:nvSpPr>
          <p:cNvPr id="18435" name="Rectangle 31"/>
          <p:cNvSpPr>
            <a:spLocks noChangeArrowheads="1"/>
          </p:cNvSpPr>
          <p:nvPr/>
        </p:nvSpPr>
        <p:spPr bwMode="auto">
          <a:xfrm>
            <a:off x="4868863" y="2297113"/>
            <a:ext cx="1165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楷体_GB2312" pitchFamily="49" charset="-122"/>
                <a:sym typeface="Wingdings" panose="05000000000000000000" pitchFamily="2" charset="2"/>
              </a:rPr>
              <a:t>2.</a:t>
            </a:r>
            <a:r>
              <a:rPr lang="zh-CN" altLang="en-US" sz="2800" b="1">
                <a:solidFill>
                  <a:srgbClr val="0000FF"/>
                </a:solidFill>
                <a:latin typeface="EU-BX" pitchFamily="65" charset="-122"/>
                <a:ea typeface="楷体_GB2312" pitchFamily="49" charset="-122"/>
                <a:sym typeface="Wingdings" panose="05000000000000000000" pitchFamily="2" charset="2"/>
              </a:rPr>
              <a:t>数量</a:t>
            </a:r>
          </a:p>
        </p:txBody>
      </p:sp>
      <p:pic>
        <p:nvPicPr>
          <p:cNvPr id="18436" name="Picture 4" descr="新课引入（3）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692150"/>
            <a:ext cx="25923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11"/>
          <p:cNvSpPr txBox="1">
            <a:spLocks noChangeArrowheads="1"/>
          </p:cNvSpPr>
          <p:nvPr/>
        </p:nvSpPr>
        <p:spPr bwMode="auto">
          <a:xfrm>
            <a:off x="1355725" y="4760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grpSp>
        <p:nvGrpSpPr>
          <p:cNvPr id="4" name="Group 3"/>
          <p:cNvGrpSpPr/>
          <p:nvPr/>
        </p:nvGrpSpPr>
        <p:grpSpPr bwMode="auto">
          <a:xfrm>
            <a:off x="7297738" y="1831975"/>
            <a:ext cx="989012" cy="2135188"/>
            <a:chOff x="4032" y="335"/>
            <a:chExt cx="623" cy="1345"/>
          </a:xfrm>
        </p:grpSpPr>
        <p:sp>
          <p:nvSpPr>
            <p:cNvPr id="18439" name="Rectangle 4"/>
            <p:cNvSpPr>
              <a:spLocks noChangeArrowheads="1"/>
            </p:cNvSpPr>
            <p:nvPr/>
          </p:nvSpPr>
          <p:spPr bwMode="auto">
            <a:xfrm rot="5390708" flipV="1">
              <a:off x="3959" y="982"/>
              <a:ext cx="1344" cy="47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0" name="Rectangle 5" descr="紫色网格"/>
            <p:cNvSpPr>
              <a:spLocks noChangeArrowheads="1"/>
            </p:cNvSpPr>
            <p:nvPr/>
          </p:nvSpPr>
          <p:spPr bwMode="auto">
            <a:xfrm rot="5417329">
              <a:off x="3408" y="1008"/>
              <a:ext cx="1296" cy="48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31800" y="3998913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dirty="0">
                <a:latin typeface="宋体" panose="02010600030101010101" pitchFamily="2" charset="-122"/>
              </a:rPr>
              <a:t>① </a:t>
            </a:r>
            <a:r>
              <a:rPr lang="zh-CN" altLang="en-US" sz="2800" dirty="0">
                <a:latin typeface="宋体" panose="02010600030101010101" pitchFamily="2" charset="-122"/>
              </a:rPr>
              <a:t>一头对齐，两根棒靠紧， 观察另一头的位置；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790700" y="4543425"/>
            <a:ext cx="3394075" cy="522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solidFill>
                  <a:srgbClr val="0000FF"/>
                </a:solidFill>
                <a:latin typeface="+mn-ea"/>
                <a:ea typeface="+mn-ea"/>
              </a:rPr>
              <a:t>多出一段的较长</a:t>
            </a:r>
            <a:r>
              <a:rPr lang="en-US" altLang="zh-CN" sz="2800" dirty="0">
                <a:solidFill>
                  <a:srgbClr val="0000FF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322888" y="4608513"/>
            <a:ext cx="2965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叠合法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34975" y="5065713"/>
            <a:ext cx="6172200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800" dirty="0">
                <a:latin typeface="+mn-ea"/>
                <a:ea typeface="+mn-ea"/>
              </a:rPr>
              <a:t>② </a:t>
            </a:r>
            <a:r>
              <a:rPr lang="zh-CN" altLang="en-US" sz="2800" dirty="0">
                <a:latin typeface="+mn-ea"/>
                <a:ea typeface="+mn-ea"/>
              </a:rPr>
              <a:t>用刻度尺分别度量出筷子的长度；    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063" y="5594350"/>
            <a:ext cx="5915025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solidFill>
                  <a:srgbClr val="0000FF"/>
                </a:solidFill>
                <a:latin typeface="+mn-ea"/>
                <a:ea typeface="+mn-ea"/>
              </a:rPr>
              <a:t>同一长度单位下，数量大的较长</a:t>
            </a:r>
            <a:r>
              <a:rPr lang="en-US" altLang="zh-CN" sz="2800" dirty="0">
                <a:solidFill>
                  <a:srgbClr val="0000FF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562600" y="5661025"/>
            <a:ext cx="2776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度量法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15" name="Picture 13" descr="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92163" y="2857500"/>
            <a:ext cx="51816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4" descr="紫色网格"/>
          <p:cNvSpPr>
            <a:spLocks noChangeArrowheads="1"/>
          </p:cNvSpPr>
          <p:nvPr/>
        </p:nvSpPr>
        <p:spPr bwMode="auto">
          <a:xfrm rot="5417329">
            <a:off x="7354888" y="2900363"/>
            <a:ext cx="2057400" cy="7620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ldLvl="0" animBg="1"/>
      <p:bldP spid="10" grpId="0"/>
      <p:bldP spid="11" grpId="0" bldLvl="0" animBg="1"/>
      <p:bldP spid="12" grpId="0" bldLvl="0" animBg="1"/>
      <p:bldP spid="13" grpId="0"/>
      <p:bldP spid="1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336550" y="1635125"/>
            <a:ext cx="89154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第一种方法：</a:t>
            </a:r>
            <a:endParaRPr lang="zh-CN" altLang="en-US" sz="2800" b="1" dirty="0">
              <a:solidFill>
                <a:srgbClr val="FF3300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</a:p>
          <a:p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用一把尺子量出两根绳子的长度，再进行比较</a:t>
            </a:r>
            <a:r>
              <a:rPr lang="en-US" altLang="zh-CN" sz="2800" b="1" dirty="0">
                <a:solidFill>
                  <a:srgbClr val="0033CC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254375" y="3254375"/>
            <a:ext cx="2917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3300"/>
                </a:solidFill>
                <a:sym typeface="Wingdings" panose="05000000000000000000" pitchFamily="2" charset="2"/>
              </a:rPr>
              <a:t>3.1cm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325813" y="4117975"/>
            <a:ext cx="3971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3300"/>
                </a:solidFill>
                <a:sym typeface="Wingdings" panose="05000000000000000000" pitchFamily="2" charset="2"/>
              </a:rPr>
              <a:t>4.1cm</a:t>
            </a:r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1741488" y="3902075"/>
            <a:ext cx="31686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1741488" y="4838700"/>
            <a:ext cx="41767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0486" name="Group 7"/>
          <p:cNvGrpSpPr/>
          <p:nvPr/>
        </p:nvGrpSpPr>
        <p:grpSpPr bwMode="auto">
          <a:xfrm>
            <a:off x="1509713" y="5229225"/>
            <a:ext cx="8509000" cy="1023938"/>
            <a:chOff x="394" y="3430"/>
            <a:chExt cx="5360" cy="645"/>
          </a:xfrm>
        </p:grpSpPr>
        <p:grpSp>
          <p:nvGrpSpPr>
            <p:cNvPr id="20487" name="Group 8"/>
            <p:cNvGrpSpPr/>
            <p:nvPr/>
          </p:nvGrpSpPr>
          <p:grpSpPr bwMode="auto">
            <a:xfrm>
              <a:off x="485" y="3430"/>
              <a:ext cx="5126" cy="645"/>
              <a:chOff x="634" y="2886"/>
              <a:chExt cx="5126" cy="645"/>
            </a:xfrm>
          </p:grpSpPr>
          <p:grpSp>
            <p:nvGrpSpPr>
              <p:cNvPr id="20488" name="Group 9"/>
              <p:cNvGrpSpPr/>
              <p:nvPr/>
            </p:nvGrpSpPr>
            <p:grpSpPr bwMode="auto">
              <a:xfrm>
                <a:off x="634" y="2886"/>
                <a:ext cx="5126" cy="635"/>
                <a:chOff x="308" y="2069"/>
                <a:chExt cx="5126" cy="635"/>
              </a:xfrm>
            </p:grpSpPr>
            <p:sp>
              <p:nvSpPr>
                <p:cNvPr id="20489" name="Rectangle 10"/>
                <p:cNvSpPr>
                  <a:spLocks noChangeArrowheads="1"/>
                </p:cNvSpPr>
                <p:nvPr/>
              </p:nvSpPr>
              <p:spPr bwMode="auto">
                <a:xfrm>
                  <a:off x="308" y="2069"/>
                  <a:ext cx="5125" cy="63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sym typeface="Wingdings" panose="05000000000000000000" pitchFamily="2" charset="2"/>
                  </a:endParaRPr>
                </a:p>
              </p:txBody>
            </p:sp>
            <p:sp>
              <p:nvSpPr>
                <p:cNvPr id="20490" name="Line 11"/>
                <p:cNvSpPr>
                  <a:spLocks noChangeShapeType="1"/>
                </p:cNvSpPr>
                <p:nvPr/>
              </p:nvSpPr>
              <p:spPr bwMode="auto">
                <a:xfrm>
                  <a:off x="360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1" name="Line 12"/>
                <p:cNvSpPr>
                  <a:spLocks noChangeShapeType="1"/>
                </p:cNvSpPr>
                <p:nvPr/>
              </p:nvSpPr>
              <p:spPr bwMode="auto">
                <a:xfrm>
                  <a:off x="431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2" name="Line 13"/>
                <p:cNvSpPr>
                  <a:spLocks noChangeShapeType="1"/>
                </p:cNvSpPr>
                <p:nvPr/>
              </p:nvSpPr>
              <p:spPr bwMode="auto">
                <a:xfrm>
                  <a:off x="612" y="2069"/>
                  <a:ext cx="0" cy="3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3" name="Line 14"/>
                <p:cNvSpPr>
                  <a:spLocks noChangeShapeType="1"/>
                </p:cNvSpPr>
                <p:nvPr/>
              </p:nvSpPr>
              <p:spPr bwMode="auto">
                <a:xfrm>
                  <a:off x="554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4" name="Line 15"/>
                <p:cNvSpPr>
                  <a:spLocks noChangeShapeType="1"/>
                </p:cNvSpPr>
                <p:nvPr/>
              </p:nvSpPr>
              <p:spPr bwMode="auto">
                <a:xfrm>
                  <a:off x="489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5" name="Line 16"/>
                <p:cNvSpPr>
                  <a:spLocks noChangeShapeType="1"/>
                </p:cNvSpPr>
                <p:nvPr/>
              </p:nvSpPr>
              <p:spPr bwMode="auto">
                <a:xfrm>
                  <a:off x="678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6" name="Line 17"/>
                <p:cNvSpPr>
                  <a:spLocks noChangeShapeType="1"/>
                </p:cNvSpPr>
                <p:nvPr/>
              </p:nvSpPr>
              <p:spPr bwMode="auto">
                <a:xfrm>
                  <a:off x="736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7" name="Line 18"/>
                <p:cNvSpPr>
                  <a:spLocks noChangeShapeType="1"/>
                </p:cNvSpPr>
                <p:nvPr/>
              </p:nvSpPr>
              <p:spPr bwMode="auto">
                <a:xfrm>
                  <a:off x="930" y="2069"/>
                  <a:ext cx="0" cy="3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8" name="Line 19"/>
                <p:cNvSpPr>
                  <a:spLocks noChangeShapeType="1"/>
                </p:cNvSpPr>
                <p:nvPr/>
              </p:nvSpPr>
              <p:spPr bwMode="auto">
                <a:xfrm>
                  <a:off x="859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9" name="Line 20"/>
                <p:cNvSpPr>
                  <a:spLocks noChangeShapeType="1"/>
                </p:cNvSpPr>
                <p:nvPr/>
              </p:nvSpPr>
              <p:spPr bwMode="auto">
                <a:xfrm>
                  <a:off x="794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00" name="Line 21"/>
                <p:cNvSpPr>
                  <a:spLocks noChangeShapeType="1"/>
                </p:cNvSpPr>
                <p:nvPr/>
              </p:nvSpPr>
              <p:spPr bwMode="auto">
                <a:xfrm>
                  <a:off x="995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01" name="Line 22"/>
                <p:cNvSpPr>
                  <a:spLocks noChangeShapeType="1"/>
                </p:cNvSpPr>
                <p:nvPr/>
              </p:nvSpPr>
              <p:spPr bwMode="auto">
                <a:xfrm>
                  <a:off x="1066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02" name="Line 23"/>
                <p:cNvSpPr>
                  <a:spLocks noChangeShapeType="1"/>
                </p:cNvSpPr>
                <p:nvPr/>
              </p:nvSpPr>
              <p:spPr bwMode="auto">
                <a:xfrm>
                  <a:off x="1247" y="2069"/>
                  <a:ext cx="0" cy="3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03" name="Line 24"/>
                <p:cNvSpPr>
                  <a:spLocks noChangeShapeType="1"/>
                </p:cNvSpPr>
                <p:nvPr/>
              </p:nvSpPr>
              <p:spPr bwMode="auto">
                <a:xfrm>
                  <a:off x="1189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04" name="Line 25"/>
                <p:cNvSpPr>
                  <a:spLocks noChangeShapeType="1"/>
                </p:cNvSpPr>
                <p:nvPr/>
              </p:nvSpPr>
              <p:spPr bwMode="auto">
                <a:xfrm>
                  <a:off x="1124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05" name="Line 26"/>
                <p:cNvSpPr>
                  <a:spLocks noChangeShapeType="1"/>
                </p:cNvSpPr>
                <p:nvPr/>
              </p:nvSpPr>
              <p:spPr bwMode="auto">
                <a:xfrm>
                  <a:off x="1313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06" name="Line 27"/>
                <p:cNvSpPr>
                  <a:spLocks noChangeShapeType="1"/>
                </p:cNvSpPr>
                <p:nvPr/>
              </p:nvSpPr>
              <p:spPr bwMode="auto">
                <a:xfrm>
                  <a:off x="1371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07" name="Line 28"/>
                <p:cNvSpPr>
                  <a:spLocks noChangeShapeType="1"/>
                </p:cNvSpPr>
                <p:nvPr/>
              </p:nvSpPr>
              <p:spPr bwMode="auto">
                <a:xfrm>
                  <a:off x="1565" y="2069"/>
                  <a:ext cx="0" cy="3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08" name="Line 29"/>
                <p:cNvSpPr>
                  <a:spLocks noChangeShapeType="1"/>
                </p:cNvSpPr>
                <p:nvPr/>
              </p:nvSpPr>
              <p:spPr bwMode="auto">
                <a:xfrm>
                  <a:off x="1494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09" name="Line 30"/>
                <p:cNvSpPr>
                  <a:spLocks noChangeShapeType="1"/>
                </p:cNvSpPr>
                <p:nvPr/>
              </p:nvSpPr>
              <p:spPr bwMode="auto">
                <a:xfrm>
                  <a:off x="1429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0" name="Line 31"/>
                <p:cNvSpPr>
                  <a:spLocks noChangeShapeType="1"/>
                </p:cNvSpPr>
                <p:nvPr/>
              </p:nvSpPr>
              <p:spPr bwMode="auto">
                <a:xfrm>
                  <a:off x="1649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1" name="Line 32"/>
                <p:cNvSpPr>
                  <a:spLocks noChangeShapeType="1"/>
                </p:cNvSpPr>
                <p:nvPr/>
              </p:nvSpPr>
              <p:spPr bwMode="auto">
                <a:xfrm>
                  <a:off x="1707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2" name="Line 33"/>
                <p:cNvSpPr>
                  <a:spLocks noChangeShapeType="1"/>
                </p:cNvSpPr>
                <p:nvPr/>
              </p:nvSpPr>
              <p:spPr bwMode="auto">
                <a:xfrm>
                  <a:off x="1901" y="2069"/>
                  <a:ext cx="0" cy="3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3" name="Line 34"/>
                <p:cNvSpPr>
                  <a:spLocks noChangeShapeType="1"/>
                </p:cNvSpPr>
                <p:nvPr/>
              </p:nvSpPr>
              <p:spPr bwMode="auto">
                <a:xfrm>
                  <a:off x="1843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4" name="Line 35"/>
                <p:cNvSpPr>
                  <a:spLocks noChangeShapeType="1"/>
                </p:cNvSpPr>
                <p:nvPr/>
              </p:nvSpPr>
              <p:spPr bwMode="auto">
                <a:xfrm>
                  <a:off x="1765" y="2069"/>
                  <a:ext cx="13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5" name="Line 36"/>
                <p:cNvSpPr>
                  <a:spLocks noChangeShapeType="1"/>
                </p:cNvSpPr>
                <p:nvPr/>
              </p:nvSpPr>
              <p:spPr bwMode="auto">
                <a:xfrm>
                  <a:off x="1967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6" name="Line 37"/>
                <p:cNvSpPr>
                  <a:spLocks noChangeShapeType="1"/>
                </p:cNvSpPr>
                <p:nvPr/>
              </p:nvSpPr>
              <p:spPr bwMode="auto">
                <a:xfrm>
                  <a:off x="2025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7" name="Line 38"/>
                <p:cNvSpPr>
                  <a:spLocks noChangeShapeType="1"/>
                </p:cNvSpPr>
                <p:nvPr/>
              </p:nvSpPr>
              <p:spPr bwMode="auto">
                <a:xfrm>
                  <a:off x="2219" y="2069"/>
                  <a:ext cx="0" cy="3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8" name="Line 39"/>
                <p:cNvSpPr>
                  <a:spLocks noChangeShapeType="1"/>
                </p:cNvSpPr>
                <p:nvPr/>
              </p:nvSpPr>
              <p:spPr bwMode="auto">
                <a:xfrm>
                  <a:off x="2148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9" name="Line 40"/>
                <p:cNvSpPr>
                  <a:spLocks noChangeShapeType="1"/>
                </p:cNvSpPr>
                <p:nvPr/>
              </p:nvSpPr>
              <p:spPr bwMode="auto">
                <a:xfrm>
                  <a:off x="2083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0" name="Line 41"/>
                <p:cNvSpPr>
                  <a:spLocks noChangeShapeType="1"/>
                </p:cNvSpPr>
                <p:nvPr/>
              </p:nvSpPr>
              <p:spPr bwMode="auto">
                <a:xfrm>
                  <a:off x="2290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1" name="Line 42"/>
                <p:cNvSpPr>
                  <a:spLocks noChangeShapeType="1"/>
                </p:cNvSpPr>
                <p:nvPr/>
              </p:nvSpPr>
              <p:spPr bwMode="auto">
                <a:xfrm>
                  <a:off x="2361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2" name="Line 43"/>
                <p:cNvSpPr>
                  <a:spLocks noChangeShapeType="1"/>
                </p:cNvSpPr>
                <p:nvPr/>
              </p:nvSpPr>
              <p:spPr bwMode="auto">
                <a:xfrm>
                  <a:off x="2542" y="2069"/>
                  <a:ext cx="0" cy="3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3" name="Line 44"/>
                <p:cNvSpPr>
                  <a:spLocks noChangeShapeType="1"/>
                </p:cNvSpPr>
                <p:nvPr/>
              </p:nvSpPr>
              <p:spPr bwMode="auto">
                <a:xfrm>
                  <a:off x="2484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4" name="Line 45"/>
                <p:cNvSpPr>
                  <a:spLocks noChangeShapeType="1"/>
                </p:cNvSpPr>
                <p:nvPr/>
              </p:nvSpPr>
              <p:spPr bwMode="auto">
                <a:xfrm>
                  <a:off x="2419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5" name="Line 46"/>
                <p:cNvSpPr>
                  <a:spLocks noChangeShapeType="1"/>
                </p:cNvSpPr>
                <p:nvPr/>
              </p:nvSpPr>
              <p:spPr bwMode="auto">
                <a:xfrm>
                  <a:off x="2608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6" name="Line 47"/>
                <p:cNvSpPr>
                  <a:spLocks noChangeShapeType="1"/>
                </p:cNvSpPr>
                <p:nvPr/>
              </p:nvSpPr>
              <p:spPr bwMode="auto">
                <a:xfrm>
                  <a:off x="2666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7" name="Line 48"/>
                <p:cNvSpPr>
                  <a:spLocks noChangeShapeType="1"/>
                </p:cNvSpPr>
                <p:nvPr/>
              </p:nvSpPr>
              <p:spPr bwMode="auto">
                <a:xfrm>
                  <a:off x="2860" y="2069"/>
                  <a:ext cx="0" cy="3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8" name="Line 49"/>
                <p:cNvSpPr>
                  <a:spLocks noChangeShapeType="1"/>
                </p:cNvSpPr>
                <p:nvPr/>
              </p:nvSpPr>
              <p:spPr bwMode="auto">
                <a:xfrm>
                  <a:off x="2789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9" name="Line 50"/>
                <p:cNvSpPr>
                  <a:spLocks noChangeShapeType="1"/>
                </p:cNvSpPr>
                <p:nvPr/>
              </p:nvSpPr>
              <p:spPr bwMode="auto">
                <a:xfrm>
                  <a:off x="2724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0" name="Line 51"/>
                <p:cNvSpPr>
                  <a:spLocks noChangeShapeType="1"/>
                </p:cNvSpPr>
                <p:nvPr/>
              </p:nvSpPr>
              <p:spPr bwMode="auto">
                <a:xfrm>
                  <a:off x="2925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1" name="Line 52"/>
                <p:cNvSpPr>
                  <a:spLocks noChangeShapeType="1"/>
                </p:cNvSpPr>
                <p:nvPr/>
              </p:nvSpPr>
              <p:spPr bwMode="auto">
                <a:xfrm>
                  <a:off x="2996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2" name="Line 53"/>
                <p:cNvSpPr>
                  <a:spLocks noChangeShapeType="1"/>
                </p:cNvSpPr>
                <p:nvPr/>
              </p:nvSpPr>
              <p:spPr bwMode="auto">
                <a:xfrm>
                  <a:off x="3177" y="2069"/>
                  <a:ext cx="0" cy="3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3" name="Line 54"/>
                <p:cNvSpPr>
                  <a:spLocks noChangeShapeType="1"/>
                </p:cNvSpPr>
                <p:nvPr/>
              </p:nvSpPr>
              <p:spPr bwMode="auto">
                <a:xfrm>
                  <a:off x="3119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4" name="Line 55"/>
                <p:cNvSpPr>
                  <a:spLocks noChangeShapeType="1"/>
                </p:cNvSpPr>
                <p:nvPr/>
              </p:nvSpPr>
              <p:spPr bwMode="auto">
                <a:xfrm>
                  <a:off x="3054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5" name="Line 56"/>
                <p:cNvSpPr>
                  <a:spLocks noChangeShapeType="1"/>
                </p:cNvSpPr>
                <p:nvPr/>
              </p:nvSpPr>
              <p:spPr bwMode="auto">
                <a:xfrm>
                  <a:off x="3243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6" name="Line 57"/>
                <p:cNvSpPr>
                  <a:spLocks noChangeShapeType="1"/>
                </p:cNvSpPr>
                <p:nvPr/>
              </p:nvSpPr>
              <p:spPr bwMode="auto">
                <a:xfrm>
                  <a:off x="3301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7" name="Line 58"/>
                <p:cNvSpPr>
                  <a:spLocks noChangeShapeType="1"/>
                </p:cNvSpPr>
                <p:nvPr/>
              </p:nvSpPr>
              <p:spPr bwMode="auto">
                <a:xfrm>
                  <a:off x="3495" y="2069"/>
                  <a:ext cx="0" cy="3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8" name="Line 59"/>
                <p:cNvSpPr>
                  <a:spLocks noChangeShapeType="1"/>
                </p:cNvSpPr>
                <p:nvPr/>
              </p:nvSpPr>
              <p:spPr bwMode="auto">
                <a:xfrm>
                  <a:off x="3424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9" name="Line 60"/>
                <p:cNvSpPr>
                  <a:spLocks noChangeShapeType="1"/>
                </p:cNvSpPr>
                <p:nvPr/>
              </p:nvSpPr>
              <p:spPr bwMode="auto">
                <a:xfrm>
                  <a:off x="3359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40" name="Line 61"/>
                <p:cNvSpPr>
                  <a:spLocks noChangeShapeType="1"/>
                </p:cNvSpPr>
                <p:nvPr/>
              </p:nvSpPr>
              <p:spPr bwMode="auto">
                <a:xfrm>
                  <a:off x="3579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41" name="Line 62"/>
                <p:cNvSpPr>
                  <a:spLocks noChangeShapeType="1"/>
                </p:cNvSpPr>
                <p:nvPr/>
              </p:nvSpPr>
              <p:spPr bwMode="auto">
                <a:xfrm>
                  <a:off x="3637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42" name="Line 63"/>
                <p:cNvSpPr>
                  <a:spLocks noChangeShapeType="1"/>
                </p:cNvSpPr>
                <p:nvPr/>
              </p:nvSpPr>
              <p:spPr bwMode="auto">
                <a:xfrm>
                  <a:off x="3831" y="2069"/>
                  <a:ext cx="0" cy="3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43" name="Line 64"/>
                <p:cNvSpPr>
                  <a:spLocks noChangeShapeType="1"/>
                </p:cNvSpPr>
                <p:nvPr/>
              </p:nvSpPr>
              <p:spPr bwMode="auto">
                <a:xfrm>
                  <a:off x="3773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44" name="Line 65"/>
                <p:cNvSpPr>
                  <a:spLocks noChangeShapeType="1"/>
                </p:cNvSpPr>
                <p:nvPr/>
              </p:nvSpPr>
              <p:spPr bwMode="auto">
                <a:xfrm>
                  <a:off x="3695" y="2069"/>
                  <a:ext cx="13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45" name="Line 66"/>
                <p:cNvSpPr>
                  <a:spLocks noChangeShapeType="1"/>
                </p:cNvSpPr>
                <p:nvPr/>
              </p:nvSpPr>
              <p:spPr bwMode="auto">
                <a:xfrm>
                  <a:off x="3897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46" name="Line 67"/>
                <p:cNvSpPr>
                  <a:spLocks noChangeShapeType="1"/>
                </p:cNvSpPr>
                <p:nvPr/>
              </p:nvSpPr>
              <p:spPr bwMode="auto">
                <a:xfrm>
                  <a:off x="3955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47" name="Line 68"/>
                <p:cNvSpPr>
                  <a:spLocks noChangeShapeType="1"/>
                </p:cNvSpPr>
                <p:nvPr/>
              </p:nvSpPr>
              <p:spPr bwMode="auto">
                <a:xfrm>
                  <a:off x="4149" y="2069"/>
                  <a:ext cx="0" cy="3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48" name="Line 69"/>
                <p:cNvSpPr>
                  <a:spLocks noChangeShapeType="1"/>
                </p:cNvSpPr>
                <p:nvPr/>
              </p:nvSpPr>
              <p:spPr bwMode="auto">
                <a:xfrm>
                  <a:off x="4078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49" name="Line 70"/>
                <p:cNvSpPr>
                  <a:spLocks noChangeShapeType="1"/>
                </p:cNvSpPr>
                <p:nvPr/>
              </p:nvSpPr>
              <p:spPr bwMode="auto">
                <a:xfrm>
                  <a:off x="4013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50" name="Line 71"/>
                <p:cNvSpPr>
                  <a:spLocks noChangeShapeType="1"/>
                </p:cNvSpPr>
                <p:nvPr/>
              </p:nvSpPr>
              <p:spPr bwMode="auto">
                <a:xfrm>
                  <a:off x="4229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51" name="Line 72"/>
                <p:cNvSpPr>
                  <a:spLocks noChangeShapeType="1"/>
                </p:cNvSpPr>
                <p:nvPr/>
              </p:nvSpPr>
              <p:spPr bwMode="auto">
                <a:xfrm>
                  <a:off x="4300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52" name="Line 73"/>
                <p:cNvSpPr>
                  <a:spLocks noChangeShapeType="1"/>
                </p:cNvSpPr>
                <p:nvPr/>
              </p:nvSpPr>
              <p:spPr bwMode="auto">
                <a:xfrm>
                  <a:off x="4481" y="2069"/>
                  <a:ext cx="0" cy="3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53" name="Line 74"/>
                <p:cNvSpPr>
                  <a:spLocks noChangeShapeType="1"/>
                </p:cNvSpPr>
                <p:nvPr/>
              </p:nvSpPr>
              <p:spPr bwMode="auto">
                <a:xfrm>
                  <a:off x="4423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54" name="Line 75"/>
                <p:cNvSpPr>
                  <a:spLocks noChangeShapeType="1"/>
                </p:cNvSpPr>
                <p:nvPr/>
              </p:nvSpPr>
              <p:spPr bwMode="auto">
                <a:xfrm>
                  <a:off x="4358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55" name="Line 76"/>
                <p:cNvSpPr>
                  <a:spLocks noChangeShapeType="1"/>
                </p:cNvSpPr>
                <p:nvPr/>
              </p:nvSpPr>
              <p:spPr bwMode="auto">
                <a:xfrm>
                  <a:off x="4547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56" name="Line 77"/>
                <p:cNvSpPr>
                  <a:spLocks noChangeShapeType="1"/>
                </p:cNvSpPr>
                <p:nvPr/>
              </p:nvSpPr>
              <p:spPr bwMode="auto">
                <a:xfrm>
                  <a:off x="4605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57" name="Line 78"/>
                <p:cNvSpPr>
                  <a:spLocks noChangeShapeType="1"/>
                </p:cNvSpPr>
                <p:nvPr/>
              </p:nvSpPr>
              <p:spPr bwMode="auto">
                <a:xfrm>
                  <a:off x="4799" y="2069"/>
                  <a:ext cx="0" cy="3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58" name="Line 79"/>
                <p:cNvSpPr>
                  <a:spLocks noChangeShapeType="1"/>
                </p:cNvSpPr>
                <p:nvPr/>
              </p:nvSpPr>
              <p:spPr bwMode="auto">
                <a:xfrm>
                  <a:off x="4728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59" name="Line 80"/>
                <p:cNvSpPr>
                  <a:spLocks noChangeShapeType="1"/>
                </p:cNvSpPr>
                <p:nvPr/>
              </p:nvSpPr>
              <p:spPr bwMode="auto">
                <a:xfrm>
                  <a:off x="4663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0" name="Line 81"/>
                <p:cNvSpPr>
                  <a:spLocks noChangeShapeType="1"/>
                </p:cNvSpPr>
                <p:nvPr/>
              </p:nvSpPr>
              <p:spPr bwMode="auto">
                <a:xfrm>
                  <a:off x="4864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1" name="Line 82"/>
                <p:cNvSpPr>
                  <a:spLocks noChangeShapeType="1"/>
                </p:cNvSpPr>
                <p:nvPr/>
              </p:nvSpPr>
              <p:spPr bwMode="auto">
                <a:xfrm>
                  <a:off x="4935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2" name="Line 83"/>
                <p:cNvSpPr>
                  <a:spLocks noChangeShapeType="1"/>
                </p:cNvSpPr>
                <p:nvPr/>
              </p:nvSpPr>
              <p:spPr bwMode="auto">
                <a:xfrm>
                  <a:off x="5116" y="2069"/>
                  <a:ext cx="0" cy="3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3" name="Line 84"/>
                <p:cNvSpPr>
                  <a:spLocks noChangeShapeType="1"/>
                </p:cNvSpPr>
                <p:nvPr/>
              </p:nvSpPr>
              <p:spPr bwMode="auto">
                <a:xfrm>
                  <a:off x="5058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4" name="Line 85"/>
                <p:cNvSpPr>
                  <a:spLocks noChangeShapeType="1"/>
                </p:cNvSpPr>
                <p:nvPr/>
              </p:nvSpPr>
              <p:spPr bwMode="auto">
                <a:xfrm>
                  <a:off x="4993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5" name="Line 86"/>
                <p:cNvSpPr>
                  <a:spLocks noChangeShapeType="1"/>
                </p:cNvSpPr>
                <p:nvPr/>
              </p:nvSpPr>
              <p:spPr bwMode="auto">
                <a:xfrm>
                  <a:off x="5182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6" name="Line 87"/>
                <p:cNvSpPr>
                  <a:spLocks noChangeShapeType="1"/>
                </p:cNvSpPr>
                <p:nvPr/>
              </p:nvSpPr>
              <p:spPr bwMode="auto">
                <a:xfrm>
                  <a:off x="5240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7" name="Line 88"/>
                <p:cNvSpPr>
                  <a:spLocks noChangeShapeType="1"/>
                </p:cNvSpPr>
                <p:nvPr/>
              </p:nvSpPr>
              <p:spPr bwMode="auto">
                <a:xfrm>
                  <a:off x="5434" y="2069"/>
                  <a:ext cx="0" cy="3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8" name="Line 89"/>
                <p:cNvSpPr>
                  <a:spLocks noChangeShapeType="1"/>
                </p:cNvSpPr>
                <p:nvPr/>
              </p:nvSpPr>
              <p:spPr bwMode="auto">
                <a:xfrm>
                  <a:off x="5363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9" name="Line 90"/>
                <p:cNvSpPr>
                  <a:spLocks noChangeShapeType="1"/>
                </p:cNvSpPr>
                <p:nvPr/>
              </p:nvSpPr>
              <p:spPr bwMode="auto">
                <a:xfrm>
                  <a:off x="5298" y="2069"/>
                  <a:ext cx="0" cy="27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0570" name="Text Box 91"/>
              <p:cNvSpPr txBox="1">
                <a:spLocks noChangeArrowheads="1"/>
              </p:cNvSpPr>
              <p:nvPr/>
            </p:nvSpPr>
            <p:spPr bwMode="auto">
              <a:xfrm>
                <a:off x="1163" y="3249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  <a:sym typeface="Wingdings" panose="05000000000000000000" pitchFamily="2" charset="2"/>
                  </a:rPr>
                  <a:t>1</a:t>
                </a:r>
              </a:p>
            </p:txBody>
          </p:sp>
          <p:sp>
            <p:nvSpPr>
              <p:cNvPr id="20571" name="Text Box 92"/>
              <p:cNvSpPr txBox="1">
                <a:spLocks noChangeArrowheads="1"/>
              </p:cNvSpPr>
              <p:nvPr/>
            </p:nvSpPr>
            <p:spPr bwMode="auto">
              <a:xfrm>
                <a:off x="1800" y="3268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  <a:sym typeface="Wingdings" panose="05000000000000000000" pitchFamily="2" charset="2"/>
                  </a:rPr>
                  <a:t>2</a:t>
                </a:r>
              </a:p>
            </p:txBody>
          </p:sp>
          <p:sp>
            <p:nvSpPr>
              <p:cNvPr id="20572" name="Text Box 93"/>
              <p:cNvSpPr txBox="1">
                <a:spLocks noChangeArrowheads="1"/>
              </p:cNvSpPr>
              <p:nvPr/>
            </p:nvSpPr>
            <p:spPr bwMode="auto">
              <a:xfrm>
                <a:off x="2439" y="3262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  <a:sym typeface="Wingdings" panose="05000000000000000000" pitchFamily="2" charset="2"/>
                  </a:rPr>
                  <a:t>3</a:t>
                </a:r>
              </a:p>
            </p:txBody>
          </p:sp>
          <p:sp>
            <p:nvSpPr>
              <p:cNvPr id="20573" name="Text Box 94"/>
              <p:cNvSpPr txBox="1">
                <a:spLocks noChangeArrowheads="1"/>
              </p:cNvSpPr>
              <p:nvPr/>
            </p:nvSpPr>
            <p:spPr bwMode="auto">
              <a:xfrm>
                <a:off x="3722" y="3281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  <a:sym typeface="Wingdings" panose="05000000000000000000" pitchFamily="2" charset="2"/>
                  </a:rPr>
                  <a:t>5</a:t>
                </a:r>
              </a:p>
            </p:txBody>
          </p:sp>
          <p:sp>
            <p:nvSpPr>
              <p:cNvPr id="20574" name="Text Box 95"/>
              <p:cNvSpPr txBox="1">
                <a:spLocks noChangeArrowheads="1"/>
              </p:cNvSpPr>
              <p:nvPr/>
            </p:nvSpPr>
            <p:spPr bwMode="auto">
              <a:xfrm>
                <a:off x="3074" y="3255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  <a:sym typeface="Wingdings" panose="05000000000000000000" pitchFamily="2" charset="2"/>
                  </a:rPr>
                  <a:t>4</a:t>
                </a:r>
              </a:p>
            </p:txBody>
          </p:sp>
          <p:sp>
            <p:nvSpPr>
              <p:cNvPr id="20575" name="Text Box 96"/>
              <p:cNvSpPr txBox="1">
                <a:spLocks noChangeArrowheads="1"/>
              </p:cNvSpPr>
              <p:nvPr/>
            </p:nvSpPr>
            <p:spPr bwMode="auto">
              <a:xfrm>
                <a:off x="4399" y="3249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  <a:sym typeface="Wingdings" panose="05000000000000000000" pitchFamily="2" charset="2"/>
                  </a:rPr>
                  <a:t>6</a:t>
                </a:r>
              </a:p>
            </p:txBody>
          </p:sp>
          <p:sp>
            <p:nvSpPr>
              <p:cNvPr id="20576" name="Text Box 97"/>
              <p:cNvSpPr txBox="1">
                <a:spLocks noChangeArrowheads="1"/>
              </p:cNvSpPr>
              <p:nvPr/>
            </p:nvSpPr>
            <p:spPr bwMode="auto">
              <a:xfrm>
                <a:off x="5038" y="3255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  <a:sym typeface="Wingdings" panose="05000000000000000000" pitchFamily="2" charset="2"/>
                  </a:rPr>
                  <a:t>7</a:t>
                </a:r>
              </a:p>
            </p:txBody>
          </p:sp>
        </p:grpSp>
        <p:sp>
          <p:nvSpPr>
            <p:cNvPr id="20577" name="Text Box 98"/>
            <p:cNvSpPr txBox="1">
              <a:spLocks noChangeArrowheads="1"/>
            </p:cNvSpPr>
            <p:nvPr/>
          </p:nvSpPr>
          <p:spPr bwMode="auto">
            <a:xfrm>
              <a:off x="5487" y="3789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  <a:sym typeface="Wingdings" panose="05000000000000000000" pitchFamily="2" charset="2"/>
                </a:rPr>
                <a:t>8</a:t>
              </a:r>
            </a:p>
          </p:txBody>
        </p:sp>
        <p:sp>
          <p:nvSpPr>
            <p:cNvPr id="20578" name="Text Box 99"/>
            <p:cNvSpPr txBox="1">
              <a:spLocks noChangeArrowheads="1"/>
            </p:cNvSpPr>
            <p:nvPr/>
          </p:nvSpPr>
          <p:spPr bwMode="auto">
            <a:xfrm>
              <a:off x="394" y="3777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zh-CN" altLang="en-US" sz="2000" b="1">
                <a:solidFill>
                  <a:srgbClr val="FF33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20579" name="Rectangle 100"/>
            <p:cNvSpPr>
              <a:spLocks noChangeArrowheads="1"/>
            </p:cNvSpPr>
            <p:nvPr/>
          </p:nvSpPr>
          <p:spPr bwMode="auto">
            <a:xfrm>
              <a:off x="547" y="3430"/>
              <a:ext cx="5125" cy="63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sym typeface="Wingdings" panose="05000000000000000000" pitchFamily="2" charset="2"/>
              </a:endParaRPr>
            </a:p>
          </p:txBody>
        </p:sp>
        <p:sp>
          <p:nvSpPr>
            <p:cNvPr id="20580" name="Line 101"/>
            <p:cNvSpPr>
              <a:spLocks noChangeShapeType="1"/>
            </p:cNvSpPr>
            <p:nvPr/>
          </p:nvSpPr>
          <p:spPr bwMode="auto">
            <a:xfrm>
              <a:off x="599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1" name="Line 102"/>
            <p:cNvSpPr>
              <a:spLocks noChangeShapeType="1"/>
            </p:cNvSpPr>
            <p:nvPr/>
          </p:nvSpPr>
          <p:spPr bwMode="auto">
            <a:xfrm>
              <a:off x="670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2" name="Line 103"/>
            <p:cNvSpPr>
              <a:spLocks noChangeShapeType="1"/>
            </p:cNvSpPr>
            <p:nvPr/>
          </p:nvSpPr>
          <p:spPr bwMode="auto">
            <a:xfrm>
              <a:off x="851" y="3430"/>
              <a:ext cx="0" cy="3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3" name="Line 104"/>
            <p:cNvSpPr>
              <a:spLocks noChangeShapeType="1"/>
            </p:cNvSpPr>
            <p:nvPr/>
          </p:nvSpPr>
          <p:spPr bwMode="auto">
            <a:xfrm>
              <a:off x="793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4" name="Line 105"/>
            <p:cNvSpPr>
              <a:spLocks noChangeShapeType="1"/>
            </p:cNvSpPr>
            <p:nvPr/>
          </p:nvSpPr>
          <p:spPr bwMode="auto">
            <a:xfrm>
              <a:off x="728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5" name="Line 106"/>
            <p:cNvSpPr>
              <a:spLocks noChangeShapeType="1"/>
            </p:cNvSpPr>
            <p:nvPr/>
          </p:nvSpPr>
          <p:spPr bwMode="auto">
            <a:xfrm>
              <a:off x="917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6" name="Line 107"/>
            <p:cNvSpPr>
              <a:spLocks noChangeShapeType="1"/>
            </p:cNvSpPr>
            <p:nvPr/>
          </p:nvSpPr>
          <p:spPr bwMode="auto">
            <a:xfrm>
              <a:off x="975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7" name="Line 108"/>
            <p:cNvSpPr>
              <a:spLocks noChangeShapeType="1"/>
            </p:cNvSpPr>
            <p:nvPr/>
          </p:nvSpPr>
          <p:spPr bwMode="auto">
            <a:xfrm>
              <a:off x="1169" y="3430"/>
              <a:ext cx="0" cy="3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8" name="Line 109"/>
            <p:cNvSpPr>
              <a:spLocks noChangeShapeType="1"/>
            </p:cNvSpPr>
            <p:nvPr/>
          </p:nvSpPr>
          <p:spPr bwMode="auto">
            <a:xfrm>
              <a:off x="1098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9" name="Line 110"/>
            <p:cNvSpPr>
              <a:spLocks noChangeShapeType="1"/>
            </p:cNvSpPr>
            <p:nvPr/>
          </p:nvSpPr>
          <p:spPr bwMode="auto">
            <a:xfrm>
              <a:off x="1033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0" name="Line 111"/>
            <p:cNvSpPr>
              <a:spLocks noChangeShapeType="1"/>
            </p:cNvSpPr>
            <p:nvPr/>
          </p:nvSpPr>
          <p:spPr bwMode="auto">
            <a:xfrm>
              <a:off x="1234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1" name="Line 112"/>
            <p:cNvSpPr>
              <a:spLocks noChangeShapeType="1"/>
            </p:cNvSpPr>
            <p:nvPr/>
          </p:nvSpPr>
          <p:spPr bwMode="auto">
            <a:xfrm>
              <a:off x="1305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2" name="Line 113"/>
            <p:cNvSpPr>
              <a:spLocks noChangeShapeType="1"/>
            </p:cNvSpPr>
            <p:nvPr/>
          </p:nvSpPr>
          <p:spPr bwMode="auto">
            <a:xfrm>
              <a:off x="1486" y="3430"/>
              <a:ext cx="0" cy="3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3" name="Line 114"/>
            <p:cNvSpPr>
              <a:spLocks noChangeShapeType="1"/>
            </p:cNvSpPr>
            <p:nvPr/>
          </p:nvSpPr>
          <p:spPr bwMode="auto">
            <a:xfrm>
              <a:off x="1428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4" name="Line 115"/>
            <p:cNvSpPr>
              <a:spLocks noChangeShapeType="1"/>
            </p:cNvSpPr>
            <p:nvPr/>
          </p:nvSpPr>
          <p:spPr bwMode="auto">
            <a:xfrm>
              <a:off x="1363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5" name="Line 116"/>
            <p:cNvSpPr>
              <a:spLocks noChangeShapeType="1"/>
            </p:cNvSpPr>
            <p:nvPr/>
          </p:nvSpPr>
          <p:spPr bwMode="auto">
            <a:xfrm>
              <a:off x="1552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6" name="Line 117"/>
            <p:cNvSpPr>
              <a:spLocks noChangeShapeType="1"/>
            </p:cNvSpPr>
            <p:nvPr/>
          </p:nvSpPr>
          <p:spPr bwMode="auto">
            <a:xfrm>
              <a:off x="1610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7" name="Line 118"/>
            <p:cNvSpPr>
              <a:spLocks noChangeShapeType="1"/>
            </p:cNvSpPr>
            <p:nvPr/>
          </p:nvSpPr>
          <p:spPr bwMode="auto">
            <a:xfrm>
              <a:off x="1804" y="3430"/>
              <a:ext cx="0" cy="3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8" name="Line 119"/>
            <p:cNvSpPr>
              <a:spLocks noChangeShapeType="1"/>
            </p:cNvSpPr>
            <p:nvPr/>
          </p:nvSpPr>
          <p:spPr bwMode="auto">
            <a:xfrm>
              <a:off x="1733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9" name="Line 120"/>
            <p:cNvSpPr>
              <a:spLocks noChangeShapeType="1"/>
            </p:cNvSpPr>
            <p:nvPr/>
          </p:nvSpPr>
          <p:spPr bwMode="auto">
            <a:xfrm>
              <a:off x="1668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0" name="Line 121"/>
            <p:cNvSpPr>
              <a:spLocks noChangeShapeType="1"/>
            </p:cNvSpPr>
            <p:nvPr/>
          </p:nvSpPr>
          <p:spPr bwMode="auto">
            <a:xfrm>
              <a:off x="1888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1" name="Line 122"/>
            <p:cNvSpPr>
              <a:spLocks noChangeShapeType="1"/>
            </p:cNvSpPr>
            <p:nvPr/>
          </p:nvSpPr>
          <p:spPr bwMode="auto">
            <a:xfrm>
              <a:off x="1946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2" name="Line 123"/>
            <p:cNvSpPr>
              <a:spLocks noChangeShapeType="1"/>
            </p:cNvSpPr>
            <p:nvPr/>
          </p:nvSpPr>
          <p:spPr bwMode="auto">
            <a:xfrm>
              <a:off x="2140" y="3430"/>
              <a:ext cx="0" cy="3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3" name="Line 124"/>
            <p:cNvSpPr>
              <a:spLocks noChangeShapeType="1"/>
            </p:cNvSpPr>
            <p:nvPr/>
          </p:nvSpPr>
          <p:spPr bwMode="auto">
            <a:xfrm>
              <a:off x="2082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4" name="Line 125"/>
            <p:cNvSpPr>
              <a:spLocks noChangeShapeType="1"/>
            </p:cNvSpPr>
            <p:nvPr/>
          </p:nvSpPr>
          <p:spPr bwMode="auto">
            <a:xfrm>
              <a:off x="2004" y="3430"/>
              <a:ext cx="13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5" name="Line 126"/>
            <p:cNvSpPr>
              <a:spLocks noChangeShapeType="1"/>
            </p:cNvSpPr>
            <p:nvPr/>
          </p:nvSpPr>
          <p:spPr bwMode="auto">
            <a:xfrm>
              <a:off x="2206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6" name="Line 127"/>
            <p:cNvSpPr>
              <a:spLocks noChangeShapeType="1"/>
            </p:cNvSpPr>
            <p:nvPr/>
          </p:nvSpPr>
          <p:spPr bwMode="auto">
            <a:xfrm>
              <a:off x="2264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7" name="Line 128"/>
            <p:cNvSpPr>
              <a:spLocks noChangeShapeType="1"/>
            </p:cNvSpPr>
            <p:nvPr/>
          </p:nvSpPr>
          <p:spPr bwMode="auto">
            <a:xfrm>
              <a:off x="2458" y="3430"/>
              <a:ext cx="0" cy="3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8" name="Line 129"/>
            <p:cNvSpPr>
              <a:spLocks noChangeShapeType="1"/>
            </p:cNvSpPr>
            <p:nvPr/>
          </p:nvSpPr>
          <p:spPr bwMode="auto">
            <a:xfrm>
              <a:off x="2387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9" name="Line 130"/>
            <p:cNvSpPr>
              <a:spLocks noChangeShapeType="1"/>
            </p:cNvSpPr>
            <p:nvPr/>
          </p:nvSpPr>
          <p:spPr bwMode="auto">
            <a:xfrm>
              <a:off x="2322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0" name="Line 131"/>
            <p:cNvSpPr>
              <a:spLocks noChangeShapeType="1"/>
            </p:cNvSpPr>
            <p:nvPr/>
          </p:nvSpPr>
          <p:spPr bwMode="auto">
            <a:xfrm>
              <a:off x="2529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1" name="Line 132"/>
            <p:cNvSpPr>
              <a:spLocks noChangeShapeType="1"/>
            </p:cNvSpPr>
            <p:nvPr/>
          </p:nvSpPr>
          <p:spPr bwMode="auto">
            <a:xfrm>
              <a:off x="2600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2" name="Line 133"/>
            <p:cNvSpPr>
              <a:spLocks noChangeShapeType="1"/>
            </p:cNvSpPr>
            <p:nvPr/>
          </p:nvSpPr>
          <p:spPr bwMode="auto">
            <a:xfrm>
              <a:off x="2781" y="3430"/>
              <a:ext cx="0" cy="3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3" name="Line 134"/>
            <p:cNvSpPr>
              <a:spLocks noChangeShapeType="1"/>
            </p:cNvSpPr>
            <p:nvPr/>
          </p:nvSpPr>
          <p:spPr bwMode="auto">
            <a:xfrm>
              <a:off x="2723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4" name="Line 135"/>
            <p:cNvSpPr>
              <a:spLocks noChangeShapeType="1"/>
            </p:cNvSpPr>
            <p:nvPr/>
          </p:nvSpPr>
          <p:spPr bwMode="auto">
            <a:xfrm>
              <a:off x="2658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5" name="Line 136"/>
            <p:cNvSpPr>
              <a:spLocks noChangeShapeType="1"/>
            </p:cNvSpPr>
            <p:nvPr/>
          </p:nvSpPr>
          <p:spPr bwMode="auto">
            <a:xfrm>
              <a:off x="2847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6" name="Line 137"/>
            <p:cNvSpPr>
              <a:spLocks noChangeShapeType="1"/>
            </p:cNvSpPr>
            <p:nvPr/>
          </p:nvSpPr>
          <p:spPr bwMode="auto">
            <a:xfrm>
              <a:off x="2905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7" name="Line 138"/>
            <p:cNvSpPr>
              <a:spLocks noChangeShapeType="1"/>
            </p:cNvSpPr>
            <p:nvPr/>
          </p:nvSpPr>
          <p:spPr bwMode="auto">
            <a:xfrm>
              <a:off x="3099" y="3430"/>
              <a:ext cx="0" cy="3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8" name="Line 139"/>
            <p:cNvSpPr>
              <a:spLocks noChangeShapeType="1"/>
            </p:cNvSpPr>
            <p:nvPr/>
          </p:nvSpPr>
          <p:spPr bwMode="auto">
            <a:xfrm>
              <a:off x="3028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9" name="Line 140"/>
            <p:cNvSpPr>
              <a:spLocks noChangeShapeType="1"/>
            </p:cNvSpPr>
            <p:nvPr/>
          </p:nvSpPr>
          <p:spPr bwMode="auto">
            <a:xfrm>
              <a:off x="2963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0" name="Line 141"/>
            <p:cNvSpPr>
              <a:spLocks noChangeShapeType="1"/>
            </p:cNvSpPr>
            <p:nvPr/>
          </p:nvSpPr>
          <p:spPr bwMode="auto">
            <a:xfrm>
              <a:off x="3164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1" name="Line 142"/>
            <p:cNvSpPr>
              <a:spLocks noChangeShapeType="1"/>
            </p:cNvSpPr>
            <p:nvPr/>
          </p:nvSpPr>
          <p:spPr bwMode="auto">
            <a:xfrm>
              <a:off x="3235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2" name="Line 143"/>
            <p:cNvSpPr>
              <a:spLocks noChangeShapeType="1"/>
            </p:cNvSpPr>
            <p:nvPr/>
          </p:nvSpPr>
          <p:spPr bwMode="auto">
            <a:xfrm>
              <a:off x="3416" y="3430"/>
              <a:ext cx="0" cy="3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3" name="Line 144"/>
            <p:cNvSpPr>
              <a:spLocks noChangeShapeType="1"/>
            </p:cNvSpPr>
            <p:nvPr/>
          </p:nvSpPr>
          <p:spPr bwMode="auto">
            <a:xfrm>
              <a:off x="3358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4" name="Line 145"/>
            <p:cNvSpPr>
              <a:spLocks noChangeShapeType="1"/>
            </p:cNvSpPr>
            <p:nvPr/>
          </p:nvSpPr>
          <p:spPr bwMode="auto">
            <a:xfrm>
              <a:off x="3293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5" name="Line 146"/>
            <p:cNvSpPr>
              <a:spLocks noChangeShapeType="1"/>
            </p:cNvSpPr>
            <p:nvPr/>
          </p:nvSpPr>
          <p:spPr bwMode="auto">
            <a:xfrm>
              <a:off x="3482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6" name="Line 147"/>
            <p:cNvSpPr>
              <a:spLocks noChangeShapeType="1"/>
            </p:cNvSpPr>
            <p:nvPr/>
          </p:nvSpPr>
          <p:spPr bwMode="auto">
            <a:xfrm>
              <a:off x="3540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7" name="Line 148"/>
            <p:cNvSpPr>
              <a:spLocks noChangeShapeType="1"/>
            </p:cNvSpPr>
            <p:nvPr/>
          </p:nvSpPr>
          <p:spPr bwMode="auto">
            <a:xfrm>
              <a:off x="3734" y="3430"/>
              <a:ext cx="0" cy="3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8" name="Line 149"/>
            <p:cNvSpPr>
              <a:spLocks noChangeShapeType="1"/>
            </p:cNvSpPr>
            <p:nvPr/>
          </p:nvSpPr>
          <p:spPr bwMode="auto">
            <a:xfrm>
              <a:off x="3663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9" name="Line 150"/>
            <p:cNvSpPr>
              <a:spLocks noChangeShapeType="1"/>
            </p:cNvSpPr>
            <p:nvPr/>
          </p:nvSpPr>
          <p:spPr bwMode="auto">
            <a:xfrm>
              <a:off x="3598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0" name="Line 151"/>
            <p:cNvSpPr>
              <a:spLocks noChangeShapeType="1"/>
            </p:cNvSpPr>
            <p:nvPr/>
          </p:nvSpPr>
          <p:spPr bwMode="auto">
            <a:xfrm>
              <a:off x="3818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1" name="Line 152"/>
            <p:cNvSpPr>
              <a:spLocks noChangeShapeType="1"/>
            </p:cNvSpPr>
            <p:nvPr/>
          </p:nvSpPr>
          <p:spPr bwMode="auto">
            <a:xfrm>
              <a:off x="3876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2" name="Line 153"/>
            <p:cNvSpPr>
              <a:spLocks noChangeShapeType="1"/>
            </p:cNvSpPr>
            <p:nvPr/>
          </p:nvSpPr>
          <p:spPr bwMode="auto">
            <a:xfrm>
              <a:off x="4070" y="3430"/>
              <a:ext cx="0" cy="3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3" name="Line 154"/>
            <p:cNvSpPr>
              <a:spLocks noChangeShapeType="1"/>
            </p:cNvSpPr>
            <p:nvPr/>
          </p:nvSpPr>
          <p:spPr bwMode="auto">
            <a:xfrm>
              <a:off x="4012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4" name="Line 155"/>
            <p:cNvSpPr>
              <a:spLocks noChangeShapeType="1"/>
            </p:cNvSpPr>
            <p:nvPr/>
          </p:nvSpPr>
          <p:spPr bwMode="auto">
            <a:xfrm>
              <a:off x="3934" y="3430"/>
              <a:ext cx="13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5" name="Line 156"/>
            <p:cNvSpPr>
              <a:spLocks noChangeShapeType="1"/>
            </p:cNvSpPr>
            <p:nvPr/>
          </p:nvSpPr>
          <p:spPr bwMode="auto">
            <a:xfrm>
              <a:off x="4136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6" name="Line 157"/>
            <p:cNvSpPr>
              <a:spLocks noChangeShapeType="1"/>
            </p:cNvSpPr>
            <p:nvPr/>
          </p:nvSpPr>
          <p:spPr bwMode="auto">
            <a:xfrm>
              <a:off x="4194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7" name="Line 158"/>
            <p:cNvSpPr>
              <a:spLocks noChangeShapeType="1"/>
            </p:cNvSpPr>
            <p:nvPr/>
          </p:nvSpPr>
          <p:spPr bwMode="auto">
            <a:xfrm>
              <a:off x="4388" y="3430"/>
              <a:ext cx="0" cy="3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8" name="Line 159"/>
            <p:cNvSpPr>
              <a:spLocks noChangeShapeType="1"/>
            </p:cNvSpPr>
            <p:nvPr/>
          </p:nvSpPr>
          <p:spPr bwMode="auto">
            <a:xfrm>
              <a:off x="4317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9" name="Line 160"/>
            <p:cNvSpPr>
              <a:spLocks noChangeShapeType="1"/>
            </p:cNvSpPr>
            <p:nvPr/>
          </p:nvSpPr>
          <p:spPr bwMode="auto">
            <a:xfrm>
              <a:off x="4252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0" name="Line 161"/>
            <p:cNvSpPr>
              <a:spLocks noChangeShapeType="1"/>
            </p:cNvSpPr>
            <p:nvPr/>
          </p:nvSpPr>
          <p:spPr bwMode="auto">
            <a:xfrm>
              <a:off x="4468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1" name="Line 162"/>
            <p:cNvSpPr>
              <a:spLocks noChangeShapeType="1"/>
            </p:cNvSpPr>
            <p:nvPr/>
          </p:nvSpPr>
          <p:spPr bwMode="auto">
            <a:xfrm>
              <a:off x="4539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2" name="Line 163"/>
            <p:cNvSpPr>
              <a:spLocks noChangeShapeType="1"/>
            </p:cNvSpPr>
            <p:nvPr/>
          </p:nvSpPr>
          <p:spPr bwMode="auto">
            <a:xfrm>
              <a:off x="4720" y="3430"/>
              <a:ext cx="0" cy="3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3" name="Line 164"/>
            <p:cNvSpPr>
              <a:spLocks noChangeShapeType="1"/>
            </p:cNvSpPr>
            <p:nvPr/>
          </p:nvSpPr>
          <p:spPr bwMode="auto">
            <a:xfrm>
              <a:off x="4662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4" name="Line 165"/>
            <p:cNvSpPr>
              <a:spLocks noChangeShapeType="1"/>
            </p:cNvSpPr>
            <p:nvPr/>
          </p:nvSpPr>
          <p:spPr bwMode="auto">
            <a:xfrm>
              <a:off x="4597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5" name="Line 166"/>
            <p:cNvSpPr>
              <a:spLocks noChangeShapeType="1"/>
            </p:cNvSpPr>
            <p:nvPr/>
          </p:nvSpPr>
          <p:spPr bwMode="auto">
            <a:xfrm>
              <a:off x="4786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6" name="Line 167"/>
            <p:cNvSpPr>
              <a:spLocks noChangeShapeType="1"/>
            </p:cNvSpPr>
            <p:nvPr/>
          </p:nvSpPr>
          <p:spPr bwMode="auto">
            <a:xfrm>
              <a:off x="4844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7" name="Line 168"/>
            <p:cNvSpPr>
              <a:spLocks noChangeShapeType="1"/>
            </p:cNvSpPr>
            <p:nvPr/>
          </p:nvSpPr>
          <p:spPr bwMode="auto">
            <a:xfrm>
              <a:off x="5038" y="3430"/>
              <a:ext cx="0" cy="3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8" name="Line 169"/>
            <p:cNvSpPr>
              <a:spLocks noChangeShapeType="1"/>
            </p:cNvSpPr>
            <p:nvPr/>
          </p:nvSpPr>
          <p:spPr bwMode="auto">
            <a:xfrm>
              <a:off x="4967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9" name="Line 170"/>
            <p:cNvSpPr>
              <a:spLocks noChangeShapeType="1"/>
            </p:cNvSpPr>
            <p:nvPr/>
          </p:nvSpPr>
          <p:spPr bwMode="auto">
            <a:xfrm>
              <a:off x="4902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0" name="Line 171"/>
            <p:cNvSpPr>
              <a:spLocks noChangeShapeType="1"/>
            </p:cNvSpPr>
            <p:nvPr/>
          </p:nvSpPr>
          <p:spPr bwMode="auto">
            <a:xfrm>
              <a:off x="5103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1" name="Line 172"/>
            <p:cNvSpPr>
              <a:spLocks noChangeShapeType="1"/>
            </p:cNvSpPr>
            <p:nvPr/>
          </p:nvSpPr>
          <p:spPr bwMode="auto">
            <a:xfrm>
              <a:off x="5174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2" name="Line 173"/>
            <p:cNvSpPr>
              <a:spLocks noChangeShapeType="1"/>
            </p:cNvSpPr>
            <p:nvPr/>
          </p:nvSpPr>
          <p:spPr bwMode="auto">
            <a:xfrm>
              <a:off x="5355" y="3430"/>
              <a:ext cx="0" cy="3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3" name="Line 174"/>
            <p:cNvSpPr>
              <a:spLocks noChangeShapeType="1"/>
            </p:cNvSpPr>
            <p:nvPr/>
          </p:nvSpPr>
          <p:spPr bwMode="auto">
            <a:xfrm>
              <a:off x="5297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4" name="Line 175"/>
            <p:cNvSpPr>
              <a:spLocks noChangeShapeType="1"/>
            </p:cNvSpPr>
            <p:nvPr/>
          </p:nvSpPr>
          <p:spPr bwMode="auto">
            <a:xfrm>
              <a:off x="5232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5" name="Line 176"/>
            <p:cNvSpPr>
              <a:spLocks noChangeShapeType="1"/>
            </p:cNvSpPr>
            <p:nvPr/>
          </p:nvSpPr>
          <p:spPr bwMode="auto">
            <a:xfrm>
              <a:off x="5421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6" name="Line 177"/>
            <p:cNvSpPr>
              <a:spLocks noChangeShapeType="1"/>
            </p:cNvSpPr>
            <p:nvPr/>
          </p:nvSpPr>
          <p:spPr bwMode="auto">
            <a:xfrm>
              <a:off x="5479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7" name="Line 178"/>
            <p:cNvSpPr>
              <a:spLocks noChangeShapeType="1"/>
            </p:cNvSpPr>
            <p:nvPr/>
          </p:nvSpPr>
          <p:spPr bwMode="auto">
            <a:xfrm>
              <a:off x="5673" y="3430"/>
              <a:ext cx="0" cy="3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8" name="Line 179"/>
            <p:cNvSpPr>
              <a:spLocks noChangeShapeType="1"/>
            </p:cNvSpPr>
            <p:nvPr/>
          </p:nvSpPr>
          <p:spPr bwMode="auto">
            <a:xfrm>
              <a:off x="5602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9" name="Line 180"/>
            <p:cNvSpPr>
              <a:spLocks noChangeShapeType="1"/>
            </p:cNvSpPr>
            <p:nvPr/>
          </p:nvSpPr>
          <p:spPr bwMode="auto">
            <a:xfrm>
              <a:off x="5537" y="3430"/>
              <a:ext cx="0" cy="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0" name="Text Box 181"/>
            <p:cNvSpPr txBox="1">
              <a:spLocks noChangeArrowheads="1"/>
            </p:cNvSpPr>
            <p:nvPr/>
          </p:nvSpPr>
          <p:spPr bwMode="auto">
            <a:xfrm>
              <a:off x="1076" y="3793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  <a:sym typeface="Wingdings" panose="05000000000000000000" pitchFamily="2" charset="2"/>
                </a:rPr>
                <a:t>1</a:t>
              </a:r>
            </a:p>
          </p:txBody>
        </p:sp>
        <p:sp>
          <p:nvSpPr>
            <p:cNvPr id="20661" name="Text Box 182"/>
            <p:cNvSpPr txBox="1">
              <a:spLocks noChangeArrowheads="1"/>
            </p:cNvSpPr>
            <p:nvPr/>
          </p:nvSpPr>
          <p:spPr bwMode="auto">
            <a:xfrm>
              <a:off x="1713" y="381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  <a:sym typeface="Wingdings" panose="05000000000000000000" pitchFamily="2" charset="2"/>
                </a:rPr>
                <a:t>2</a:t>
              </a:r>
            </a:p>
          </p:txBody>
        </p:sp>
        <p:sp>
          <p:nvSpPr>
            <p:cNvPr id="20662" name="Text Box 183"/>
            <p:cNvSpPr txBox="1">
              <a:spLocks noChangeArrowheads="1"/>
            </p:cNvSpPr>
            <p:nvPr/>
          </p:nvSpPr>
          <p:spPr bwMode="auto">
            <a:xfrm>
              <a:off x="2352" y="38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  <a:sym typeface="Wingdings" panose="05000000000000000000" pitchFamily="2" charset="2"/>
                </a:rPr>
                <a:t>3</a:t>
              </a:r>
            </a:p>
          </p:txBody>
        </p:sp>
        <p:sp>
          <p:nvSpPr>
            <p:cNvPr id="20663" name="Text Box 184"/>
            <p:cNvSpPr txBox="1">
              <a:spLocks noChangeArrowheads="1"/>
            </p:cNvSpPr>
            <p:nvPr/>
          </p:nvSpPr>
          <p:spPr bwMode="auto">
            <a:xfrm>
              <a:off x="3635" y="3825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  <a:sym typeface="Wingdings" panose="05000000000000000000" pitchFamily="2" charset="2"/>
                </a:rPr>
                <a:t>5</a:t>
              </a:r>
            </a:p>
          </p:txBody>
        </p:sp>
        <p:sp>
          <p:nvSpPr>
            <p:cNvPr id="20664" name="Text Box 185"/>
            <p:cNvSpPr txBox="1">
              <a:spLocks noChangeArrowheads="1"/>
            </p:cNvSpPr>
            <p:nvPr/>
          </p:nvSpPr>
          <p:spPr bwMode="auto">
            <a:xfrm>
              <a:off x="2987" y="3799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  <a:sym typeface="Wingdings" panose="05000000000000000000" pitchFamily="2" charset="2"/>
                </a:rPr>
                <a:t>4</a:t>
              </a:r>
            </a:p>
          </p:txBody>
        </p:sp>
        <p:sp>
          <p:nvSpPr>
            <p:cNvPr id="20665" name="Text Box 186"/>
            <p:cNvSpPr txBox="1">
              <a:spLocks noChangeArrowheads="1"/>
            </p:cNvSpPr>
            <p:nvPr/>
          </p:nvSpPr>
          <p:spPr bwMode="auto">
            <a:xfrm>
              <a:off x="4312" y="3793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  <a:sym typeface="Wingdings" panose="05000000000000000000" pitchFamily="2" charset="2"/>
                </a:rPr>
                <a:t>6</a:t>
              </a:r>
            </a:p>
          </p:txBody>
        </p:sp>
        <p:sp>
          <p:nvSpPr>
            <p:cNvPr id="20666" name="Text Box 187"/>
            <p:cNvSpPr txBox="1">
              <a:spLocks noChangeArrowheads="1"/>
            </p:cNvSpPr>
            <p:nvPr/>
          </p:nvSpPr>
          <p:spPr bwMode="auto">
            <a:xfrm>
              <a:off x="4951" y="3799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  <a:sym typeface="Wingdings" panose="05000000000000000000" pitchFamily="2" charset="2"/>
                </a:rPr>
                <a:t>7</a:t>
              </a:r>
            </a:p>
          </p:txBody>
        </p:sp>
        <p:sp>
          <p:nvSpPr>
            <p:cNvPr id="20667" name="Text Box 188"/>
            <p:cNvSpPr txBox="1">
              <a:spLocks noChangeArrowheads="1"/>
            </p:cNvSpPr>
            <p:nvPr/>
          </p:nvSpPr>
          <p:spPr bwMode="auto">
            <a:xfrm>
              <a:off x="5549" y="3789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  <a:sym typeface="Wingdings" panose="05000000000000000000" pitchFamily="2" charset="2"/>
                </a:rPr>
                <a:t>8</a:t>
              </a:r>
            </a:p>
          </p:txBody>
        </p:sp>
        <p:sp>
          <p:nvSpPr>
            <p:cNvPr id="20668" name="Text Box 189"/>
            <p:cNvSpPr txBox="1">
              <a:spLocks noChangeArrowheads="1"/>
            </p:cNvSpPr>
            <p:nvPr/>
          </p:nvSpPr>
          <p:spPr bwMode="auto">
            <a:xfrm>
              <a:off x="456" y="378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  <a:sym typeface="Wingdings" panose="05000000000000000000" pitchFamily="2" charset="2"/>
                </a:rPr>
                <a:t>0</a:t>
              </a:r>
            </a:p>
          </p:txBody>
        </p:sp>
      </p:grpSp>
      <p:sp>
        <p:nvSpPr>
          <p:cNvPr id="63678" name="Text Box 190"/>
          <p:cNvSpPr txBox="1">
            <a:spLocks noChangeArrowheads="1"/>
          </p:cNvSpPr>
          <p:nvPr/>
        </p:nvSpPr>
        <p:spPr bwMode="auto">
          <a:xfrm>
            <a:off x="2687638" y="17018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度量法</a:t>
            </a:r>
          </a:p>
        </p:txBody>
      </p:sp>
      <p:pic>
        <p:nvPicPr>
          <p:cNvPr id="20670" name="Picture 2" descr="教材精析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836613"/>
            <a:ext cx="28082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/>
      <p:bldP spid="63492" grpId="0"/>
      <p:bldP spid="636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612775" y="687388"/>
            <a:ext cx="7961313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第二种方法：</a:t>
            </a:r>
            <a:endParaRPr lang="zh-CN" altLang="en-US" sz="32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先把两条线段的一端重合，另一端落在同侧，根据另一端落下的位置来比较</a:t>
            </a:r>
            <a:r>
              <a:rPr lang="en-US" altLang="zh-CN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492125" y="42116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ym typeface="Wingdings" panose="05000000000000000000" pitchFamily="2" charset="2"/>
              </a:rPr>
              <a:t>①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490538" y="5126038"/>
            <a:ext cx="541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ym typeface="Wingdings" panose="05000000000000000000" pitchFamily="2" charset="2"/>
              </a:rPr>
              <a:t>②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68313" y="5938838"/>
            <a:ext cx="541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ym typeface="Wingdings" panose="05000000000000000000" pitchFamily="2" charset="2"/>
              </a:rPr>
              <a:t>③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1387475" y="4225925"/>
            <a:ext cx="3692525" cy="530225"/>
            <a:chOff x="997" y="2880"/>
            <a:chExt cx="2326" cy="334"/>
          </a:xfrm>
        </p:grpSpPr>
        <p:sp>
          <p:nvSpPr>
            <p:cNvPr id="21510" name="Line 7"/>
            <p:cNvSpPr>
              <a:spLocks noChangeShapeType="1"/>
            </p:cNvSpPr>
            <p:nvPr/>
          </p:nvSpPr>
          <p:spPr bwMode="auto">
            <a:xfrm>
              <a:off x="1204" y="3043"/>
              <a:ext cx="18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1" name="Text Box 8"/>
            <p:cNvSpPr txBox="1">
              <a:spLocks noChangeArrowheads="1"/>
            </p:cNvSpPr>
            <p:nvPr/>
          </p:nvSpPr>
          <p:spPr bwMode="auto">
            <a:xfrm>
              <a:off x="997" y="2880"/>
              <a:ext cx="2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EU-BX" pitchFamily="65" charset="-122"/>
                  <a:ea typeface="EU-BX" pitchFamily="65" charset="-122"/>
                  <a:sym typeface="Wingdings" panose="05000000000000000000" pitchFamily="2" charset="2"/>
                </a:rPr>
                <a:t>C</a:t>
              </a:r>
            </a:p>
          </p:txBody>
        </p:sp>
        <p:sp>
          <p:nvSpPr>
            <p:cNvPr id="21512" name="Text Box 9"/>
            <p:cNvSpPr txBox="1">
              <a:spLocks noChangeArrowheads="1"/>
            </p:cNvSpPr>
            <p:nvPr/>
          </p:nvSpPr>
          <p:spPr bwMode="auto">
            <a:xfrm>
              <a:off x="3057" y="2887"/>
              <a:ext cx="26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EU-BX" pitchFamily="65" charset="-122"/>
                  <a:ea typeface="EU-BX" pitchFamily="65" charset="-122"/>
                  <a:sym typeface="Wingdings" panose="05000000000000000000" pitchFamily="2" charset="2"/>
                </a:rPr>
                <a:t>D</a:t>
              </a:r>
            </a:p>
          </p:txBody>
        </p:sp>
      </p:grp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6554788" y="4251325"/>
            <a:ext cx="1250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AB=CD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6554788" y="5126038"/>
            <a:ext cx="1230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AB&gt;EF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6577013" y="5886450"/>
            <a:ext cx="1884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AB&lt;MN</a:t>
            </a:r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>
            <a:off x="1716088" y="4427538"/>
            <a:ext cx="2952750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1387475" y="414972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2800" b="1" i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4657725" y="41608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2800" b="1" i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3" name="Group 16"/>
          <p:cNvGrpSpPr/>
          <p:nvPr/>
        </p:nvGrpSpPr>
        <p:grpSpPr bwMode="auto">
          <a:xfrm>
            <a:off x="1244600" y="5400675"/>
            <a:ext cx="3244850" cy="563563"/>
            <a:chOff x="988" y="2113"/>
            <a:chExt cx="2797" cy="355"/>
          </a:xfrm>
        </p:grpSpPr>
        <p:sp>
          <p:nvSpPr>
            <p:cNvPr id="21520" name="Line 17"/>
            <p:cNvSpPr>
              <a:spLocks noChangeShapeType="1"/>
            </p:cNvSpPr>
            <p:nvPr/>
          </p:nvSpPr>
          <p:spPr bwMode="auto">
            <a:xfrm>
              <a:off x="1247" y="2141"/>
              <a:ext cx="2268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1" name="Text Box 18"/>
            <p:cNvSpPr txBox="1">
              <a:spLocks noChangeArrowheads="1"/>
            </p:cNvSpPr>
            <p:nvPr/>
          </p:nvSpPr>
          <p:spPr bwMode="auto">
            <a:xfrm>
              <a:off x="988" y="2113"/>
              <a:ext cx="34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EU-BX" pitchFamily="65" charset="-122"/>
                  <a:ea typeface="EU-BX" pitchFamily="65" charset="-122"/>
                  <a:sym typeface="Wingdings" panose="05000000000000000000" pitchFamily="2" charset="2"/>
                </a:rPr>
                <a:t>E</a:t>
              </a:r>
            </a:p>
          </p:txBody>
        </p:sp>
        <p:sp>
          <p:nvSpPr>
            <p:cNvPr id="21522" name="Text Box 19"/>
            <p:cNvSpPr txBox="1">
              <a:spLocks noChangeArrowheads="1"/>
            </p:cNvSpPr>
            <p:nvPr/>
          </p:nvSpPr>
          <p:spPr bwMode="auto">
            <a:xfrm>
              <a:off x="3439" y="2141"/>
              <a:ext cx="34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EU-BX" pitchFamily="65" charset="-122"/>
                  <a:ea typeface="EU-BX" pitchFamily="65" charset="-122"/>
                  <a:sym typeface="Wingdings" panose="05000000000000000000" pitchFamily="2" charset="2"/>
                </a:rPr>
                <a:t>F</a:t>
              </a:r>
            </a:p>
          </p:txBody>
        </p:sp>
      </p:grpSp>
      <p:sp>
        <p:nvSpPr>
          <p:cNvPr id="21523" name="Line 21"/>
          <p:cNvSpPr>
            <a:spLocks noChangeShapeType="1"/>
          </p:cNvSpPr>
          <p:nvPr/>
        </p:nvSpPr>
        <p:spPr bwMode="auto">
          <a:xfrm>
            <a:off x="1536700" y="5386388"/>
            <a:ext cx="2952750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" name="Group 24"/>
          <p:cNvGrpSpPr/>
          <p:nvPr/>
        </p:nvGrpSpPr>
        <p:grpSpPr bwMode="auto">
          <a:xfrm>
            <a:off x="1352550" y="5908675"/>
            <a:ext cx="4392613" cy="550863"/>
            <a:chOff x="1008" y="2218"/>
            <a:chExt cx="3675" cy="347"/>
          </a:xfrm>
        </p:grpSpPr>
        <p:sp>
          <p:nvSpPr>
            <p:cNvPr id="21525" name="Line 25"/>
            <p:cNvSpPr>
              <a:spLocks noChangeShapeType="1"/>
            </p:cNvSpPr>
            <p:nvPr/>
          </p:nvSpPr>
          <p:spPr bwMode="auto">
            <a:xfrm>
              <a:off x="1247" y="2368"/>
              <a:ext cx="3220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6" name="Text Box 26"/>
            <p:cNvSpPr txBox="1">
              <a:spLocks noChangeArrowheads="1"/>
            </p:cNvSpPr>
            <p:nvPr/>
          </p:nvSpPr>
          <p:spPr bwMode="auto">
            <a:xfrm>
              <a:off x="1008" y="2238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EU-BX" pitchFamily="65" charset="-122"/>
                  <a:ea typeface="EU-BX" pitchFamily="65" charset="-122"/>
                  <a:sym typeface="Wingdings" panose="05000000000000000000" pitchFamily="2" charset="2"/>
                </a:rPr>
                <a:t>M</a:t>
              </a:r>
            </a:p>
          </p:txBody>
        </p:sp>
        <p:sp>
          <p:nvSpPr>
            <p:cNvPr id="21527" name="Text Box 27"/>
            <p:cNvSpPr txBox="1">
              <a:spLocks noChangeArrowheads="1"/>
            </p:cNvSpPr>
            <p:nvPr/>
          </p:nvSpPr>
          <p:spPr bwMode="auto">
            <a:xfrm>
              <a:off x="4428" y="2218"/>
              <a:ext cx="25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latin typeface="EU-BX" pitchFamily="65" charset="-122"/>
                  <a:ea typeface="EU-BX" pitchFamily="65" charset="-122"/>
                  <a:sym typeface="Wingdings" panose="05000000000000000000" pitchFamily="2" charset="2"/>
                </a:rPr>
                <a:t>N</a:t>
              </a:r>
            </a:p>
          </p:txBody>
        </p:sp>
      </p:grpSp>
      <p:grpSp>
        <p:nvGrpSpPr>
          <p:cNvPr id="6" name="Group 28"/>
          <p:cNvGrpSpPr/>
          <p:nvPr/>
        </p:nvGrpSpPr>
        <p:grpSpPr bwMode="auto">
          <a:xfrm>
            <a:off x="1352550" y="5908675"/>
            <a:ext cx="3454400" cy="530225"/>
            <a:chOff x="1040" y="1694"/>
            <a:chExt cx="2176" cy="334"/>
          </a:xfrm>
        </p:grpSpPr>
        <p:sp>
          <p:nvSpPr>
            <p:cNvPr id="21529" name="Line 29"/>
            <p:cNvSpPr>
              <a:spLocks noChangeShapeType="1"/>
            </p:cNvSpPr>
            <p:nvPr/>
          </p:nvSpPr>
          <p:spPr bwMode="auto">
            <a:xfrm>
              <a:off x="1220" y="1878"/>
              <a:ext cx="1860" cy="0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0" name="Text Box 30"/>
            <p:cNvSpPr txBox="1">
              <a:spLocks noChangeArrowheads="1"/>
            </p:cNvSpPr>
            <p:nvPr/>
          </p:nvSpPr>
          <p:spPr bwMode="auto">
            <a:xfrm>
              <a:off x="1040" y="1694"/>
              <a:ext cx="1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zh-CN" altLang="en-US" sz="2800" b="1">
                <a:sym typeface="Wingdings" panose="05000000000000000000" pitchFamily="2" charset="2"/>
              </a:endParaRPr>
            </a:p>
          </p:txBody>
        </p:sp>
        <p:sp>
          <p:nvSpPr>
            <p:cNvPr id="21531" name="Text Box 31"/>
            <p:cNvSpPr txBox="1">
              <a:spLocks noChangeArrowheads="1"/>
            </p:cNvSpPr>
            <p:nvPr/>
          </p:nvSpPr>
          <p:spPr bwMode="auto">
            <a:xfrm>
              <a:off x="3100" y="1701"/>
              <a:ext cx="1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zh-CN" altLang="en-US" sz="2800" b="1">
                <a:sym typeface="Wingdings" panose="05000000000000000000" pitchFamily="2" charset="2"/>
              </a:endParaRPr>
            </a:p>
          </p:txBody>
        </p:sp>
      </p:grpSp>
      <p:grpSp>
        <p:nvGrpSpPr>
          <p:cNvPr id="21532" name="Group 32"/>
          <p:cNvGrpSpPr/>
          <p:nvPr/>
        </p:nvGrpSpPr>
        <p:grpSpPr bwMode="auto">
          <a:xfrm>
            <a:off x="395288" y="2838450"/>
            <a:ext cx="9361487" cy="1238250"/>
            <a:chOff x="158" y="1616"/>
            <a:chExt cx="5897" cy="780"/>
          </a:xfrm>
        </p:grpSpPr>
        <p:grpSp>
          <p:nvGrpSpPr>
            <p:cNvPr id="21533" name="Group 33"/>
            <p:cNvGrpSpPr/>
            <p:nvPr/>
          </p:nvGrpSpPr>
          <p:grpSpPr bwMode="auto">
            <a:xfrm>
              <a:off x="204" y="2024"/>
              <a:ext cx="2958" cy="327"/>
              <a:chOff x="204" y="2024"/>
              <a:chExt cx="2958" cy="327"/>
            </a:xfrm>
          </p:grpSpPr>
          <p:sp>
            <p:nvSpPr>
              <p:cNvPr id="21534" name="Line 34"/>
              <p:cNvSpPr>
                <a:spLocks noChangeShapeType="1"/>
              </p:cNvSpPr>
              <p:nvPr/>
            </p:nvSpPr>
            <p:spPr bwMode="auto">
              <a:xfrm>
                <a:off x="385" y="2160"/>
                <a:ext cx="1659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5" name="Text Box 35"/>
              <p:cNvSpPr txBox="1">
                <a:spLocks noChangeArrowheads="1"/>
              </p:cNvSpPr>
              <p:nvPr/>
            </p:nvSpPr>
            <p:spPr bwMode="auto">
              <a:xfrm>
                <a:off x="204" y="2024"/>
                <a:ext cx="114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latin typeface="EU-BX" pitchFamily="65" charset="-122"/>
                    <a:ea typeface="EU-BX" pitchFamily="65" charset="-122"/>
                    <a:sym typeface="Wingdings" panose="05000000000000000000" pitchFamily="2" charset="2"/>
                  </a:rPr>
                  <a:t>E</a:t>
                </a:r>
              </a:p>
            </p:txBody>
          </p:sp>
          <p:sp>
            <p:nvSpPr>
              <p:cNvPr id="21536" name="Text Box 36"/>
              <p:cNvSpPr txBox="1">
                <a:spLocks noChangeArrowheads="1"/>
              </p:cNvSpPr>
              <p:nvPr/>
            </p:nvSpPr>
            <p:spPr bwMode="auto">
              <a:xfrm>
                <a:off x="2109" y="2024"/>
                <a:ext cx="105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latin typeface="EU-BX" pitchFamily="65" charset="-122"/>
                    <a:ea typeface="EU-BX" pitchFamily="65" charset="-122"/>
                    <a:sym typeface="Wingdings" panose="05000000000000000000" pitchFamily="2" charset="2"/>
                  </a:rPr>
                  <a:t>F</a:t>
                </a:r>
              </a:p>
            </p:txBody>
          </p:sp>
        </p:grpSp>
        <p:grpSp>
          <p:nvGrpSpPr>
            <p:cNvPr id="21537" name="Group 37"/>
            <p:cNvGrpSpPr/>
            <p:nvPr/>
          </p:nvGrpSpPr>
          <p:grpSpPr bwMode="auto">
            <a:xfrm>
              <a:off x="2517" y="2024"/>
              <a:ext cx="3538" cy="372"/>
              <a:chOff x="2517" y="2024"/>
              <a:chExt cx="3538" cy="372"/>
            </a:xfrm>
          </p:grpSpPr>
          <p:sp>
            <p:nvSpPr>
              <p:cNvPr id="21538" name="Line 38"/>
              <p:cNvSpPr>
                <a:spLocks noChangeShapeType="1"/>
              </p:cNvSpPr>
              <p:nvPr/>
            </p:nvSpPr>
            <p:spPr bwMode="auto">
              <a:xfrm>
                <a:off x="2789" y="2115"/>
                <a:ext cx="2358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9" name="Text Box 39"/>
              <p:cNvSpPr txBox="1">
                <a:spLocks noChangeArrowheads="1"/>
              </p:cNvSpPr>
              <p:nvPr/>
            </p:nvSpPr>
            <p:spPr bwMode="auto">
              <a:xfrm>
                <a:off x="2517" y="2024"/>
                <a:ext cx="95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latin typeface="EU-BX" pitchFamily="65" charset="-122"/>
                    <a:ea typeface="EU-BX" pitchFamily="65" charset="-122"/>
                    <a:sym typeface="Wingdings" panose="05000000000000000000" pitchFamily="2" charset="2"/>
                  </a:rPr>
                  <a:t>M</a:t>
                </a:r>
              </a:p>
            </p:txBody>
          </p:sp>
          <p:sp>
            <p:nvSpPr>
              <p:cNvPr id="21540" name="Text Box 40"/>
              <p:cNvSpPr txBox="1">
                <a:spLocks noChangeArrowheads="1"/>
              </p:cNvSpPr>
              <p:nvPr/>
            </p:nvSpPr>
            <p:spPr bwMode="auto">
              <a:xfrm>
                <a:off x="5103" y="2069"/>
                <a:ext cx="95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latin typeface="EU-BX" pitchFamily="65" charset="-122"/>
                    <a:ea typeface="EU-BX" pitchFamily="65" charset="-122"/>
                    <a:sym typeface="Wingdings" panose="05000000000000000000" pitchFamily="2" charset="2"/>
                  </a:rPr>
                  <a:t>N</a:t>
                </a:r>
              </a:p>
            </p:txBody>
          </p:sp>
        </p:grpSp>
        <p:grpSp>
          <p:nvGrpSpPr>
            <p:cNvPr id="21541" name="Group 41"/>
            <p:cNvGrpSpPr/>
            <p:nvPr/>
          </p:nvGrpSpPr>
          <p:grpSpPr bwMode="auto">
            <a:xfrm>
              <a:off x="2608" y="1661"/>
              <a:ext cx="2585" cy="327"/>
              <a:chOff x="2608" y="1661"/>
              <a:chExt cx="2585" cy="327"/>
            </a:xfrm>
          </p:grpSpPr>
          <p:sp>
            <p:nvSpPr>
              <p:cNvPr id="21542" name="Line 42"/>
              <p:cNvSpPr>
                <a:spLocks noChangeShapeType="1"/>
              </p:cNvSpPr>
              <p:nvPr/>
            </p:nvSpPr>
            <p:spPr bwMode="auto">
              <a:xfrm>
                <a:off x="2835" y="1752"/>
                <a:ext cx="18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3" name="Text Box 43"/>
              <p:cNvSpPr txBox="1">
                <a:spLocks noChangeArrowheads="1"/>
              </p:cNvSpPr>
              <p:nvPr/>
            </p:nvSpPr>
            <p:spPr bwMode="auto">
              <a:xfrm>
                <a:off x="2608" y="1661"/>
                <a:ext cx="22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latin typeface="EU-BX" pitchFamily="65" charset="-122"/>
                    <a:ea typeface="EU-BX" pitchFamily="65" charset="-122"/>
                    <a:sym typeface="Wingdings" panose="05000000000000000000" pitchFamily="2" charset="2"/>
                  </a:rPr>
                  <a:t>C</a:t>
                </a:r>
              </a:p>
            </p:txBody>
          </p:sp>
          <p:sp>
            <p:nvSpPr>
              <p:cNvPr id="21544" name="Text Box 44"/>
              <p:cNvSpPr txBox="1">
                <a:spLocks noChangeArrowheads="1"/>
              </p:cNvSpPr>
              <p:nvPr/>
            </p:nvSpPr>
            <p:spPr bwMode="auto">
              <a:xfrm>
                <a:off x="4694" y="1661"/>
                <a:ext cx="49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latin typeface="EU-BX" pitchFamily="65" charset="-122"/>
                    <a:ea typeface="EU-BX" pitchFamily="65" charset="-122"/>
                    <a:sym typeface="Wingdings" panose="05000000000000000000" pitchFamily="2" charset="2"/>
                  </a:rPr>
                  <a:t>D</a:t>
                </a:r>
              </a:p>
            </p:txBody>
          </p:sp>
        </p:grpSp>
        <p:grpSp>
          <p:nvGrpSpPr>
            <p:cNvPr id="21545" name="Group 45"/>
            <p:cNvGrpSpPr/>
            <p:nvPr/>
          </p:nvGrpSpPr>
          <p:grpSpPr bwMode="auto">
            <a:xfrm>
              <a:off x="158" y="1616"/>
              <a:ext cx="2542" cy="327"/>
              <a:chOff x="158" y="1616"/>
              <a:chExt cx="2542" cy="327"/>
            </a:xfrm>
          </p:grpSpPr>
          <p:sp>
            <p:nvSpPr>
              <p:cNvPr id="21546" name="Line 46"/>
              <p:cNvSpPr>
                <a:spLocks noChangeShapeType="1"/>
              </p:cNvSpPr>
              <p:nvPr/>
            </p:nvSpPr>
            <p:spPr bwMode="auto">
              <a:xfrm>
                <a:off x="340" y="1752"/>
                <a:ext cx="1860" cy="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7" name="Text Box 47"/>
              <p:cNvSpPr txBox="1">
                <a:spLocks noChangeArrowheads="1"/>
              </p:cNvSpPr>
              <p:nvPr/>
            </p:nvSpPr>
            <p:spPr bwMode="auto">
              <a:xfrm>
                <a:off x="158" y="1616"/>
                <a:ext cx="127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latin typeface="EU-BX" pitchFamily="65" charset="-122"/>
                    <a:ea typeface="EU-BX" pitchFamily="65" charset="-122"/>
                    <a:sym typeface="Wingdings" panose="05000000000000000000" pitchFamily="2" charset="2"/>
                  </a:rPr>
                  <a:t>A</a:t>
                </a:r>
              </a:p>
            </p:txBody>
          </p:sp>
          <p:sp>
            <p:nvSpPr>
              <p:cNvPr id="21548" name="Text Box 48"/>
              <p:cNvSpPr txBox="1">
                <a:spLocks noChangeArrowheads="1"/>
              </p:cNvSpPr>
              <p:nvPr/>
            </p:nvSpPr>
            <p:spPr bwMode="auto">
              <a:xfrm>
                <a:off x="2200" y="1616"/>
                <a:ext cx="50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latin typeface="EU-BX" pitchFamily="65" charset="-122"/>
                    <a:ea typeface="EU-BX" pitchFamily="65" charset="-122"/>
                    <a:sym typeface="Wingdings" panose="05000000000000000000" pitchFamily="2" charset="2"/>
                  </a:rPr>
                  <a:t>B</a:t>
                </a:r>
              </a:p>
            </p:txBody>
          </p:sp>
        </p:grpSp>
      </p:grpSp>
      <p:sp>
        <p:nvSpPr>
          <p:cNvPr id="65586" name="Text Box 50"/>
          <p:cNvSpPr txBox="1">
            <a:spLocks noChangeArrowheads="1"/>
          </p:cNvSpPr>
          <p:nvPr/>
        </p:nvSpPr>
        <p:spPr bwMode="auto">
          <a:xfrm>
            <a:off x="3159125" y="687388"/>
            <a:ext cx="243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叠合法</a:t>
            </a:r>
          </a:p>
        </p:txBody>
      </p:sp>
      <p:sp>
        <p:nvSpPr>
          <p:cNvPr id="21550" name="TextBox 50"/>
          <p:cNvSpPr txBox="1">
            <a:spLocks noChangeArrowheads="1"/>
          </p:cNvSpPr>
          <p:nvPr/>
        </p:nvSpPr>
        <p:spPr bwMode="auto">
          <a:xfrm>
            <a:off x="612775" y="2478088"/>
            <a:ext cx="7848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b="1">
                <a:latin typeface="Times New Roman" panose="02020603050405020304" pitchFamily="18" charset="0"/>
                <a:sym typeface="Wingdings" panose="05000000000000000000" pitchFamily="2" charset="2"/>
              </a:rPr>
              <a:t>比较线段</a:t>
            </a: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AB</a:t>
            </a:r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、</a:t>
            </a: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CD</a:t>
            </a:r>
            <a:r>
              <a:rPr lang="zh-CN" altLang="en-US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；</a:t>
            </a: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AB</a:t>
            </a:r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、</a:t>
            </a: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EF</a:t>
            </a:r>
            <a:r>
              <a:rPr lang="zh-CN" altLang="en-US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；</a:t>
            </a: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AB</a:t>
            </a:r>
            <a:r>
              <a:rPr lang="zh-CN" altLang="en-US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，</a:t>
            </a: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MN</a:t>
            </a:r>
            <a:r>
              <a:rPr lang="zh-CN" altLang="en-US" sz="2800" b="1">
                <a:latin typeface="Times New Roman" panose="02020603050405020304" pitchFamily="18" charset="0"/>
                <a:sym typeface="Wingdings" panose="05000000000000000000" pitchFamily="2" charset="2"/>
              </a:rPr>
              <a:t>的大小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65540" grpId="0"/>
      <p:bldP spid="65541" grpId="0"/>
      <p:bldP spid="65546" grpId="0"/>
      <p:bldP spid="65547" grpId="0"/>
      <p:bldP spid="65548" grpId="0"/>
      <p:bldP spid="655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949325" y="2232025"/>
            <a:ext cx="4470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17059F"/>
                </a:solidFill>
                <a:latin typeface="黑体" panose="02010609060101010101" pitchFamily="49" charset="-122"/>
                <a:sym typeface="Wingdings" panose="05000000000000000000" pitchFamily="2" charset="2"/>
              </a:rPr>
              <a:t>已知线段</a:t>
            </a:r>
            <a:r>
              <a:rPr lang="en-US" altLang="zh-CN" sz="2800" b="1" dirty="0">
                <a:solidFill>
                  <a:srgbClr val="17059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AB</a:t>
            </a:r>
            <a:r>
              <a:rPr lang="zh-CN" altLang="en-US" sz="2800" b="1" dirty="0">
                <a:solidFill>
                  <a:srgbClr val="17059F"/>
                </a:solidFill>
                <a:latin typeface="黑体" panose="02010609060101010101" pitchFamily="49" charset="-122"/>
                <a:sym typeface="Wingdings" panose="05000000000000000000" pitchFamily="2" charset="2"/>
              </a:rPr>
              <a:t>与线段</a:t>
            </a:r>
            <a:r>
              <a:rPr lang="en-US" altLang="zh-CN" sz="2800" b="1" dirty="0">
                <a:solidFill>
                  <a:srgbClr val="17059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CD</a:t>
            </a:r>
            <a:r>
              <a:rPr lang="zh-CN" altLang="en-US" sz="2800" b="1" dirty="0">
                <a:solidFill>
                  <a:srgbClr val="17059F"/>
                </a:solidFill>
                <a:latin typeface="黑体" panose="02010609060101010101" pitchFamily="49" charset="-122"/>
                <a:sym typeface="Wingdings" panose="05000000000000000000" pitchFamily="2" charset="2"/>
              </a:rPr>
              <a:t>，</a:t>
            </a:r>
          </a:p>
          <a:p>
            <a:r>
              <a:rPr lang="zh-CN" altLang="en-US" sz="2800" b="1" dirty="0">
                <a:solidFill>
                  <a:srgbClr val="17059F"/>
                </a:solidFill>
                <a:latin typeface="黑体" panose="02010609060101010101" pitchFamily="49" charset="-122"/>
                <a:sym typeface="Wingdings" panose="05000000000000000000" pitchFamily="2" charset="2"/>
              </a:rPr>
              <a:t>如何比较两条线段的长短？</a:t>
            </a:r>
          </a:p>
        </p:txBody>
      </p:sp>
      <p:grpSp>
        <p:nvGrpSpPr>
          <p:cNvPr id="22530" name="Group 3"/>
          <p:cNvGrpSpPr/>
          <p:nvPr/>
        </p:nvGrpSpPr>
        <p:grpSpPr bwMode="auto">
          <a:xfrm>
            <a:off x="3973513" y="3956050"/>
            <a:ext cx="3262312" cy="1128713"/>
            <a:chOff x="1762" y="528"/>
            <a:chExt cx="2055" cy="711"/>
          </a:xfrm>
        </p:grpSpPr>
        <p:sp>
          <p:nvSpPr>
            <p:cNvPr id="22531" name="Line 4"/>
            <p:cNvSpPr>
              <a:spLocks noChangeShapeType="1"/>
            </p:cNvSpPr>
            <p:nvPr/>
          </p:nvSpPr>
          <p:spPr bwMode="auto">
            <a:xfrm>
              <a:off x="1872" y="1200"/>
              <a:ext cx="1724" cy="0"/>
            </a:xfrm>
            <a:prstGeom prst="line">
              <a:avLst/>
            </a:prstGeom>
            <a:noFill/>
            <a:ln w="1270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2532" name="Group 5"/>
            <p:cNvGrpSpPr/>
            <p:nvPr/>
          </p:nvGrpSpPr>
          <p:grpSpPr bwMode="auto">
            <a:xfrm>
              <a:off x="1824" y="528"/>
              <a:ext cx="1810" cy="368"/>
              <a:chOff x="204" y="527"/>
              <a:chExt cx="1810" cy="368"/>
            </a:xfrm>
          </p:grpSpPr>
          <p:sp>
            <p:nvSpPr>
              <p:cNvPr id="22533" name="Line 6"/>
              <p:cNvSpPr>
                <a:spLocks noChangeShapeType="1"/>
              </p:cNvSpPr>
              <p:nvPr/>
            </p:nvSpPr>
            <p:spPr bwMode="auto">
              <a:xfrm>
                <a:off x="340" y="527"/>
                <a:ext cx="1497" cy="0"/>
              </a:xfrm>
              <a:prstGeom prst="line">
                <a:avLst/>
              </a:prstGeom>
              <a:noFill/>
              <a:ln w="1270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34" name="Text Box 7"/>
              <p:cNvSpPr txBox="1">
                <a:spLocks noChangeArrowheads="1"/>
              </p:cNvSpPr>
              <p:nvPr/>
            </p:nvSpPr>
            <p:spPr bwMode="auto">
              <a:xfrm>
                <a:off x="204" y="568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>
                    <a:solidFill>
                      <a:srgbClr val="FF0000"/>
                    </a:solidFill>
                    <a:latin typeface="EU-BX" pitchFamily="65" charset="-122"/>
                    <a:ea typeface="EU-BX" pitchFamily="65" charset="-122"/>
                    <a:sym typeface="Wingdings" panose="05000000000000000000" pitchFamily="2" charset="2"/>
                  </a:rPr>
                  <a:t>A</a:t>
                </a:r>
              </a:p>
            </p:txBody>
          </p:sp>
          <p:sp>
            <p:nvSpPr>
              <p:cNvPr id="22535" name="Text Box 8"/>
              <p:cNvSpPr txBox="1">
                <a:spLocks noChangeArrowheads="1"/>
              </p:cNvSpPr>
              <p:nvPr/>
            </p:nvSpPr>
            <p:spPr bwMode="auto">
              <a:xfrm>
                <a:off x="1761" y="568"/>
                <a:ext cx="25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>
                    <a:solidFill>
                      <a:srgbClr val="FF0000"/>
                    </a:solidFill>
                    <a:latin typeface="EU-BX" pitchFamily="65" charset="-122"/>
                    <a:ea typeface="EU-BX" pitchFamily="65" charset="-122"/>
                    <a:sym typeface="Wingdings" panose="05000000000000000000" pitchFamily="2" charset="2"/>
                  </a:rPr>
                  <a:t>B</a:t>
                </a:r>
              </a:p>
            </p:txBody>
          </p:sp>
        </p:grpSp>
        <p:sp>
          <p:nvSpPr>
            <p:cNvPr id="22536" name="Text Box 9"/>
            <p:cNvSpPr txBox="1">
              <a:spLocks noChangeArrowheads="1"/>
            </p:cNvSpPr>
            <p:nvPr/>
          </p:nvSpPr>
          <p:spPr bwMode="auto">
            <a:xfrm>
              <a:off x="3552" y="912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  <a:sym typeface="Wingdings" panose="05000000000000000000" pitchFamily="2" charset="2"/>
                </a:rPr>
                <a:t>D</a:t>
              </a:r>
            </a:p>
          </p:txBody>
        </p:sp>
        <p:sp>
          <p:nvSpPr>
            <p:cNvPr id="22537" name="Text Box 10"/>
            <p:cNvSpPr txBox="1">
              <a:spLocks noChangeArrowheads="1"/>
            </p:cNvSpPr>
            <p:nvPr/>
          </p:nvSpPr>
          <p:spPr bwMode="auto">
            <a:xfrm>
              <a:off x="1762" y="894"/>
              <a:ext cx="2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  <a:sym typeface="Wingdings" panose="05000000000000000000" pitchFamily="2" charset="2"/>
                </a:rPr>
                <a:t>C</a:t>
              </a:r>
            </a:p>
          </p:txBody>
        </p:sp>
      </p:grpSp>
      <p:sp>
        <p:nvSpPr>
          <p:cNvPr id="22538" name="WordArt 11" descr="白色大理石"/>
          <p:cNvSpPr>
            <a:spLocks noChangeArrowheads="1" noChangeShapeType="1" noTextEdit="1"/>
          </p:cNvSpPr>
          <p:nvPr/>
        </p:nvSpPr>
        <p:spPr bwMode="auto">
          <a:xfrm>
            <a:off x="3563938" y="1052513"/>
            <a:ext cx="2576512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 dirty="0">
                <a:ln w="22225">
                  <a:solidFill>
                    <a:schemeClr val="accent2"/>
                  </a:solidFill>
                  <a:round/>
                </a:ln>
                <a:solidFill>
                  <a:srgbClr val="E6B9B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线段的比较</a:t>
            </a:r>
          </a:p>
        </p:txBody>
      </p:sp>
      <p:sp>
        <p:nvSpPr>
          <p:cNvPr id="22539" name="Text Box 16"/>
          <p:cNvSpPr txBox="1">
            <a:spLocks noChangeArrowheads="1"/>
          </p:cNvSpPr>
          <p:nvPr/>
        </p:nvSpPr>
        <p:spPr bwMode="auto">
          <a:xfrm>
            <a:off x="661988" y="1079500"/>
            <a:ext cx="1943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议一议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425450" y="1069975"/>
            <a:ext cx="5899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sym typeface="Wingdings" panose="05000000000000000000" pitchFamily="2" charset="2"/>
              </a:rPr>
              <a:t>比较两条线段大小（长短）的方法：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11188" y="1557338"/>
            <a:ext cx="2232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黑体" panose="02010609060101010101" pitchFamily="49" charset="-122"/>
                <a:sym typeface="Wingdings" panose="05000000000000000000" pitchFamily="2" charset="2"/>
              </a:rPr>
              <a:t>度量法：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468313" y="2133600"/>
            <a:ext cx="8458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ym typeface="Wingdings" panose="05000000000000000000" pitchFamily="2" charset="2"/>
              </a:rPr>
              <a:t>用刻度尺分别量出线段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AB</a:t>
            </a:r>
            <a:r>
              <a:rPr lang="zh-CN" altLang="en-US" sz="2800" b="1" dirty="0">
                <a:sym typeface="Wingdings" panose="05000000000000000000" pitchFamily="2" charset="2"/>
              </a:rPr>
              <a:t>、线段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CD</a:t>
            </a:r>
            <a:r>
              <a:rPr lang="zh-CN" altLang="en-US" sz="2800" b="1" dirty="0">
                <a:sym typeface="Wingdings" panose="05000000000000000000" pitchFamily="2" charset="2"/>
              </a:rPr>
              <a:t>的长度，再比较线段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AB</a:t>
            </a:r>
            <a:r>
              <a:rPr lang="zh-CN" altLang="en-US" sz="2800" b="1" dirty="0">
                <a:sym typeface="Wingdings" panose="05000000000000000000" pitchFamily="2" charset="2"/>
              </a:rPr>
              <a:t>、线段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CD</a:t>
            </a:r>
            <a:r>
              <a:rPr lang="zh-CN" altLang="en-US" sz="2800" b="1" dirty="0">
                <a:sym typeface="Wingdings" panose="05000000000000000000" pitchFamily="2" charset="2"/>
              </a:rPr>
              <a:t>的长短（大小）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611188" y="2924175"/>
            <a:ext cx="2232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黑体" panose="02010609060101010101" pitchFamily="49" charset="-122"/>
                <a:sym typeface="Wingdings" panose="05000000000000000000" pitchFamily="2" charset="2"/>
              </a:rPr>
              <a:t>叠合法：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95288" y="3429000"/>
            <a:ext cx="85344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>
                <a:sym typeface="Wingdings" panose="05000000000000000000" pitchFamily="2" charset="2"/>
              </a:rPr>
              <a:t> </a:t>
            </a:r>
            <a:r>
              <a:rPr lang="zh-CN" altLang="en-US" sz="2800" b="1">
                <a:sym typeface="Wingdings" panose="05000000000000000000" pitchFamily="2" charset="2"/>
              </a:rPr>
              <a:t>将一条线段放在另一条线段上，使它们的一个端点重合，观察另一个端点的位置关系</a:t>
            </a:r>
            <a:r>
              <a:rPr lang="en-US" altLang="zh-CN" sz="2800" b="1">
                <a:sym typeface="Wingdings" panose="05000000000000000000" pitchFamily="2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/>
      <p:bldP spid="67588" grpId="0"/>
      <p:bldP spid="67589" grpId="0"/>
      <p:bldP spid="675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4"/>
          <p:cNvSpPr txBox="1">
            <a:spLocks noChangeArrowheads="1"/>
          </p:cNvSpPr>
          <p:nvPr/>
        </p:nvSpPr>
        <p:spPr bwMode="auto">
          <a:xfrm>
            <a:off x="323850" y="765175"/>
            <a:ext cx="2592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做一做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500063" y="2060575"/>
            <a:ext cx="8643937" cy="954088"/>
          </a:xfrm>
          <a:prstGeom prst="rect">
            <a:avLst/>
          </a:prstGeom>
          <a:noFill/>
          <a:ln w="12700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None/>
              <a:defRPr/>
            </a:pPr>
            <a:r>
              <a:rPr lang="zh-CN" altLang="en-US" sz="2800" b="1" dirty="0">
                <a:latin typeface="+mn-ea"/>
                <a:ea typeface="+mn-ea"/>
                <a:sym typeface="Wingdings" panose="05000000000000000000" pitchFamily="2" charset="2"/>
              </a:rPr>
              <a:t>估计下列图形中线段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AB</a:t>
            </a:r>
            <a:r>
              <a:rPr lang="zh-CN" altLang="en-US" sz="2800" b="1" dirty="0">
                <a:latin typeface="+mn-ea"/>
                <a:ea typeface="+mn-ea"/>
                <a:sym typeface="Wingdings" panose="05000000000000000000" pitchFamily="2" charset="2"/>
              </a:rPr>
              <a:t>与线段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AC</a:t>
            </a:r>
            <a:r>
              <a:rPr lang="zh-CN" altLang="en-US" sz="2800" b="1" dirty="0">
                <a:latin typeface="+mn-ea"/>
                <a:ea typeface="+mn-ea"/>
                <a:sym typeface="Wingdings" panose="05000000000000000000" pitchFamily="2" charset="2"/>
              </a:rPr>
              <a:t>的大小关系，再用刻度尺或用圆规来检验你的估计</a:t>
            </a: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24579" name="Text Box 9"/>
          <p:cNvSpPr txBox="1">
            <a:spLocks noChangeArrowheads="1"/>
          </p:cNvSpPr>
          <p:nvPr/>
        </p:nvSpPr>
        <p:spPr bwMode="auto">
          <a:xfrm>
            <a:off x="250825" y="4941888"/>
            <a:ext cx="433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</a:t>
            </a: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2195513" y="3860800"/>
            <a:ext cx="504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C</a:t>
            </a:r>
          </a:p>
        </p:txBody>
      </p:sp>
      <p:sp>
        <p:nvSpPr>
          <p:cNvPr id="24581" name="Text Box 11"/>
          <p:cNvSpPr txBox="1">
            <a:spLocks noChangeArrowheads="1"/>
          </p:cNvSpPr>
          <p:nvPr/>
        </p:nvSpPr>
        <p:spPr bwMode="auto">
          <a:xfrm>
            <a:off x="2554288" y="5516563"/>
            <a:ext cx="504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B</a:t>
            </a:r>
          </a:p>
        </p:txBody>
      </p:sp>
      <p:sp>
        <p:nvSpPr>
          <p:cNvPr id="24582" name="Text Box 12"/>
          <p:cNvSpPr txBox="1">
            <a:spLocks noChangeArrowheads="1"/>
          </p:cNvSpPr>
          <p:nvPr/>
        </p:nvSpPr>
        <p:spPr bwMode="auto">
          <a:xfrm>
            <a:off x="1042988" y="5300663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(1)</a:t>
            </a:r>
          </a:p>
        </p:txBody>
      </p:sp>
      <p:sp>
        <p:nvSpPr>
          <p:cNvPr id="24583" name="Line 13"/>
          <p:cNvSpPr>
            <a:spLocks noChangeShapeType="1"/>
          </p:cNvSpPr>
          <p:nvPr/>
        </p:nvSpPr>
        <p:spPr bwMode="auto">
          <a:xfrm flipV="1">
            <a:off x="684213" y="4149725"/>
            <a:ext cx="1511300" cy="863600"/>
          </a:xfrm>
          <a:prstGeom prst="line">
            <a:avLst/>
          </a:prstGeom>
          <a:noFill/>
          <a:ln w="38100">
            <a:solidFill>
              <a:srgbClr val="17059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4" name="Line 14"/>
          <p:cNvSpPr>
            <a:spLocks noChangeShapeType="1"/>
          </p:cNvSpPr>
          <p:nvPr/>
        </p:nvSpPr>
        <p:spPr bwMode="auto">
          <a:xfrm>
            <a:off x="684213" y="5013325"/>
            <a:ext cx="2016125" cy="503238"/>
          </a:xfrm>
          <a:prstGeom prst="line">
            <a:avLst/>
          </a:prstGeom>
          <a:noFill/>
          <a:ln w="38100">
            <a:solidFill>
              <a:srgbClr val="17059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5" name="Line 15"/>
          <p:cNvSpPr>
            <a:spLocks noChangeShapeType="1"/>
          </p:cNvSpPr>
          <p:nvPr/>
        </p:nvSpPr>
        <p:spPr bwMode="auto">
          <a:xfrm>
            <a:off x="2195513" y="4149725"/>
            <a:ext cx="504825" cy="13668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6" name="Line 21"/>
          <p:cNvSpPr>
            <a:spLocks noChangeShapeType="1"/>
          </p:cNvSpPr>
          <p:nvPr/>
        </p:nvSpPr>
        <p:spPr bwMode="auto">
          <a:xfrm flipV="1">
            <a:off x="3492500" y="4076700"/>
            <a:ext cx="1800225" cy="10810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7" name="Line 22"/>
          <p:cNvSpPr>
            <a:spLocks noChangeShapeType="1"/>
          </p:cNvSpPr>
          <p:nvPr/>
        </p:nvSpPr>
        <p:spPr bwMode="auto">
          <a:xfrm flipV="1">
            <a:off x="3492500" y="5013325"/>
            <a:ext cx="1871663" cy="14446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8" name="Line 24"/>
          <p:cNvSpPr>
            <a:spLocks noChangeShapeType="1"/>
          </p:cNvSpPr>
          <p:nvPr/>
        </p:nvSpPr>
        <p:spPr bwMode="auto">
          <a:xfrm>
            <a:off x="5292725" y="4076700"/>
            <a:ext cx="71438" cy="9366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9" name="Text Box 25"/>
          <p:cNvSpPr txBox="1">
            <a:spLocks noChangeArrowheads="1"/>
          </p:cNvSpPr>
          <p:nvPr/>
        </p:nvSpPr>
        <p:spPr bwMode="auto">
          <a:xfrm>
            <a:off x="3275013" y="5084763"/>
            <a:ext cx="504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</a:t>
            </a:r>
          </a:p>
        </p:txBody>
      </p:sp>
      <p:sp>
        <p:nvSpPr>
          <p:cNvPr id="24590" name="Text Box 26"/>
          <p:cNvSpPr txBox="1">
            <a:spLocks noChangeArrowheads="1"/>
          </p:cNvSpPr>
          <p:nvPr/>
        </p:nvSpPr>
        <p:spPr bwMode="auto">
          <a:xfrm>
            <a:off x="5146675" y="5084763"/>
            <a:ext cx="504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B</a:t>
            </a:r>
          </a:p>
        </p:txBody>
      </p:sp>
      <p:sp>
        <p:nvSpPr>
          <p:cNvPr id="24591" name="Text Box 27"/>
          <p:cNvSpPr txBox="1">
            <a:spLocks noChangeArrowheads="1"/>
          </p:cNvSpPr>
          <p:nvPr/>
        </p:nvSpPr>
        <p:spPr bwMode="auto">
          <a:xfrm>
            <a:off x="4787900" y="3789363"/>
            <a:ext cx="504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C</a:t>
            </a:r>
          </a:p>
        </p:txBody>
      </p:sp>
      <p:sp>
        <p:nvSpPr>
          <p:cNvPr id="24592" name="Line 28"/>
          <p:cNvSpPr>
            <a:spLocks noChangeShapeType="1"/>
          </p:cNvSpPr>
          <p:nvPr/>
        </p:nvSpPr>
        <p:spPr bwMode="auto">
          <a:xfrm flipH="1">
            <a:off x="6443663" y="3860800"/>
            <a:ext cx="1081087" cy="122396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3" name="Line 29"/>
          <p:cNvSpPr>
            <a:spLocks noChangeShapeType="1"/>
          </p:cNvSpPr>
          <p:nvPr/>
        </p:nvSpPr>
        <p:spPr bwMode="auto">
          <a:xfrm rot="2864026" flipH="1">
            <a:off x="6731000" y="4437063"/>
            <a:ext cx="1081088" cy="122396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4" name="Line 30"/>
          <p:cNvSpPr>
            <a:spLocks noChangeShapeType="1"/>
          </p:cNvSpPr>
          <p:nvPr/>
        </p:nvSpPr>
        <p:spPr bwMode="auto">
          <a:xfrm>
            <a:off x="7524750" y="3860800"/>
            <a:ext cx="576263" cy="1152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5" name="Text Box 31"/>
          <p:cNvSpPr txBox="1">
            <a:spLocks noChangeArrowheads="1"/>
          </p:cNvSpPr>
          <p:nvPr/>
        </p:nvSpPr>
        <p:spPr bwMode="auto">
          <a:xfrm>
            <a:off x="6154738" y="5013325"/>
            <a:ext cx="504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</a:t>
            </a:r>
          </a:p>
        </p:txBody>
      </p:sp>
      <p:sp>
        <p:nvSpPr>
          <p:cNvPr id="24596" name="Text Box 32"/>
          <p:cNvSpPr txBox="1">
            <a:spLocks noChangeArrowheads="1"/>
          </p:cNvSpPr>
          <p:nvPr/>
        </p:nvSpPr>
        <p:spPr bwMode="auto">
          <a:xfrm>
            <a:off x="8101013" y="5157788"/>
            <a:ext cx="5048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B</a:t>
            </a:r>
          </a:p>
        </p:txBody>
      </p:sp>
      <p:sp>
        <p:nvSpPr>
          <p:cNvPr id="24597" name="Text Box 33"/>
          <p:cNvSpPr txBox="1">
            <a:spLocks noChangeArrowheads="1"/>
          </p:cNvSpPr>
          <p:nvPr/>
        </p:nvSpPr>
        <p:spPr bwMode="auto">
          <a:xfrm>
            <a:off x="7019925" y="3644900"/>
            <a:ext cx="504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C</a:t>
            </a:r>
          </a:p>
        </p:txBody>
      </p:sp>
      <p:sp>
        <p:nvSpPr>
          <p:cNvPr id="24598" name="Text Box 34"/>
          <p:cNvSpPr txBox="1">
            <a:spLocks noChangeArrowheads="1"/>
          </p:cNvSpPr>
          <p:nvPr/>
        </p:nvSpPr>
        <p:spPr bwMode="auto">
          <a:xfrm>
            <a:off x="4067175" y="515778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(2)</a:t>
            </a:r>
          </a:p>
        </p:txBody>
      </p:sp>
      <p:sp>
        <p:nvSpPr>
          <p:cNvPr id="24599" name="Text Box 35"/>
          <p:cNvSpPr txBox="1">
            <a:spLocks noChangeArrowheads="1"/>
          </p:cNvSpPr>
          <p:nvPr/>
        </p:nvSpPr>
        <p:spPr bwMode="auto">
          <a:xfrm>
            <a:off x="6948488" y="515778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(3)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395288" y="3213100"/>
            <a:ext cx="896461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EU-BX" pitchFamily="65" charset="-122"/>
                <a:sym typeface="Wingdings" panose="05000000000000000000" pitchFamily="2" charset="2"/>
              </a:rPr>
              <a:t>  </a:t>
            </a:r>
            <a:r>
              <a:rPr lang="zh-CN" altLang="en-US" sz="2800" b="1" dirty="0">
                <a:latin typeface="EU-BX" pitchFamily="65" charset="-122"/>
                <a:sym typeface="Wingdings" panose="05000000000000000000" pitchFamily="2" charset="2"/>
              </a:rPr>
              <a:t>王庄到李庄有三条路，那条路最近？</a:t>
            </a:r>
          </a:p>
          <a:p>
            <a:r>
              <a:rPr lang="zh-CN" altLang="en-US" sz="2800" b="1" dirty="0">
                <a:latin typeface="EU-BX" pitchFamily="65" charset="-122"/>
                <a:sym typeface="Wingdings" panose="05000000000000000000" pitchFamily="2" charset="2"/>
              </a:rPr>
              <a:t>  从图中可以看出第</a:t>
            </a:r>
            <a:r>
              <a:rPr lang="en-US" altLang="zh-CN" sz="2800" b="1" dirty="0">
                <a:latin typeface="EU-BX" pitchFamily="65" charset="-122"/>
                <a:sym typeface="Wingdings" panose="05000000000000000000" pitchFamily="2" charset="2"/>
              </a:rPr>
              <a:t>②</a:t>
            </a:r>
            <a:r>
              <a:rPr lang="zh-CN" altLang="en-US" sz="2800" b="1" dirty="0">
                <a:latin typeface="EU-BX" pitchFamily="65" charset="-122"/>
                <a:sym typeface="Wingdings" panose="05000000000000000000" pitchFamily="2" charset="2"/>
              </a:rPr>
              <a:t>条路最近，因为这条路是直路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altLang="zh-CN" sz="2800" b="1" dirty="0">
              <a:latin typeface="EU-BX" pitchFamily="65" charset="-122"/>
              <a:sym typeface="Wingdings" panose="05000000000000000000" pitchFamily="2" charset="2"/>
            </a:endParaRPr>
          </a:p>
          <a:p>
            <a:r>
              <a:rPr lang="en-US" altLang="zh-CN" sz="2800" b="1" dirty="0">
                <a:latin typeface="EU-BX" pitchFamily="65" charset="-122"/>
                <a:sym typeface="Wingdings" panose="05000000000000000000" pitchFamily="2" charset="2"/>
              </a:rPr>
              <a:t>  </a:t>
            </a:r>
            <a:r>
              <a:rPr lang="zh-CN" altLang="en-US" sz="2800" b="1" dirty="0">
                <a:latin typeface="EU-BX" pitchFamily="65" charset="-122"/>
                <a:sym typeface="Wingdings" panose="05000000000000000000" pitchFamily="2" charset="2"/>
              </a:rPr>
              <a:t>也就是说：</a:t>
            </a:r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2597150" y="1901825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4212" name="Freeform 4"/>
          <p:cNvSpPr>
            <a:spLocks noChangeArrowheads="1"/>
          </p:cNvSpPr>
          <p:nvPr/>
        </p:nvSpPr>
        <p:spPr bwMode="auto">
          <a:xfrm>
            <a:off x="2555875" y="1125538"/>
            <a:ext cx="4505325" cy="784225"/>
          </a:xfrm>
          <a:custGeom>
            <a:avLst/>
            <a:gdLst>
              <a:gd name="T0" fmla="*/ 0 w 2784"/>
              <a:gd name="T1" fmla="*/ 488 h 488"/>
              <a:gd name="T2" fmla="*/ 768 w 2784"/>
              <a:gd name="T3" fmla="*/ 56 h 488"/>
              <a:gd name="T4" fmla="*/ 1248 w 2784"/>
              <a:gd name="T5" fmla="*/ 152 h 488"/>
              <a:gd name="T6" fmla="*/ 1536 w 2784"/>
              <a:gd name="T7" fmla="*/ 152 h 488"/>
              <a:gd name="T8" fmla="*/ 1728 w 2784"/>
              <a:gd name="T9" fmla="*/ 56 h 488"/>
              <a:gd name="T10" fmla="*/ 2208 w 2784"/>
              <a:gd name="T11" fmla="*/ 104 h 488"/>
              <a:gd name="T12" fmla="*/ 2448 w 2784"/>
              <a:gd name="T13" fmla="*/ 248 h 488"/>
              <a:gd name="T14" fmla="*/ 2784 w 2784"/>
              <a:gd name="T15" fmla="*/ 488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84" h="488">
                <a:moveTo>
                  <a:pt x="0" y="488"/>
                </a:moveTo>
                <a:cubicBezTo>
                  <a:pt x="280" y="300"/>
                  <a:pt x="560" y="112"/>
                  <a:pt x="768" y="56"/>
                </a:cubicBezTo>
                <a:cubicBezTo>
                  <a:pt x="976" y="0"/>
                  <a:pt x="1120" y="136"/>
                  <a:pt x="1248" y="152"/>
                </a:cubicBezTo>
                <a:cubicBezTo>
                  <a:pt x="1376" y="168"/>
                  <a:pt x="1456" y="168"/>
                  <a:pt x="1536" y="152"/>
                </a:cubicBezTo>
                <a:cubicBezTo>
                  <a:pt x="1616" y="136"/>
                  <a:pt x="1616" y="64"/>
                  <a:pt x="1728" y="56"/>
                </a:cubicBezTo>
                <a:cubicBezTo>
                  <a:pt x="1840" y="48"/>
                  <a:pt x="2088" y="72"/>
                  <a:pt x="2208" y="104"/>
                </a:cubicBezTo>
                <a:cubicBezTo>
                  <a:pt x="2328" y="136"/>
                  <a:pt x="2352" y="184"/>
                  <a:pt x="2448" y="248"/>
                </a:cubicBezTo>
                <a:cubicBezTo>
                  <a:pt x="2544" y="312"/>
                  <a:pt x="2728" y="448"/>
                  <a:pt x="2784" y="488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4500563" y="95567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EU-BX" pitchFamily="65" charset="-122"/>
                <a:sym typeface="Wingdings" panose="05000000000000000000" pitchFamily="2" charset="2"/>
              </a:rPr>
              <a:t>①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4498975" y="1484313"/>
            <a:ext cx="43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EU-BX" pitchFamily="65" charset="-122"/>
                <a:sym typeface="Wingdings" panose="05000000000000000000" pitchFamily="2" charset="2"/>
              </a:rPr>
              <a:t>②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4500563" y="2106613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EU-BX" pitchFamily="65" charset="-122"/>
                <a:sym typeface="Wingdings" panose="05000000000000000000" pitchFamily="2" charset="2"/>
              </a:rPr>
              <a:t>③</a:t>
            </a:r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2555875" y="1916113"/>
            <a:ext cx="1079500" cy="7207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 flipV="1">
            <a:off x="3635375" y="2492375"/>
            <a:ext cx="2160588" cy="1444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 flipV="1">
            <a:off x="5795963" y="1901825"/>
            <a:ext cx="1296987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1835150" y="1917700"/>
            <a:ext cx="1150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EU-BX" pitchFamily="65" charset="-122"/>
                <a:sym typeface="Wingdings" panose="05000000000000000000" pitchFamily="2" charset="2"/>
              </a:rPr>
              <a:t>王庄</a:t>
            </a:r>
          </a:p>
        </p:txBody>
      </p:sp>
      <p:sp>
        <p:nvSpPr>
          <p:cNvPr id="94220" name="Rectangle 12"/>
          <p:cNvSpPr>
            <a:spLocks noChangeArrowheads="1"/>
          </p:cNvSpPr>
          <p:nvPr/>
        </p:nvSpPr>
        <p:spPr bwMode="auto">
          <a:xfrm>
            <a:off x="6877050" y="1901825"/>
            <a:ext cx="1079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EU-BX" pitchFamily="65" charset="-122"/>
                <a:sym typeface="Wingdings" panose="05000000000000000000" pitchFamily="2" charset="2"/>
              </a:rPr>
              <a:t>李庄</a:t>
            </a:r>
          </a:p>
        </p:txBody>
      </p:sp>
      <p:sp>
        <p:nvSpPr>
          <p:cNvPr id="94221" name="Oval 13"/>
          <p:cNvSpPr>
            <a:spLocks noChangeArrowheads="1"/>
          </p:cNvSpPr>
          <p:nvPr/>
        </p:nvSpPr>
        <p:spPr bwMode="auto">
          <a:xfrm>
            <a:off x="6948488" y="1773238"/>
            <a:ext cx="215900" cy="215900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zh-CN" altLang="en-US" sz="2800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94222" name="Oval 14"/>
          <p:cNvSpPr>
            <a:spLocks noChangeArrowheads="1"/>
          </p:cNvSpPr>
          <p:nvPr/>
        </p:nvSpPr>
        <p:spPr bwMode="auto">
          <a:xfrm>
            <a:off x="2484438" y="1773238"/>
            <a:ext cx="215900" cy="215900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zh-CN" altLang="en-US" sz="2800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94223" name="Rectangle 15"/>
          <p:cNvSpPr>
            <a:spLocks noChangeArrowheads="1"/>
          </p:cNvSpPr>
          <p:nvPr/>
        </p:nvSpPr>
        <p:spPr bwMode="auto">
          <a:xfrm>
            <a:off x="3995738" y="2636838"/>
            <a:ext cx="993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EU-BX" pitchFamily="65" charset="-122"/>
                <a:sym typeface="Wingdings" panose="05000000000000000000" pitchFamily="2" charset="2"/>
              </a:rPr>
              <a:t>图</a:t>
            </a:r>
            <a:r>
              <a:rPr lang="en-US" altLang="zh-CN" b="1">
                <a:latin typeface="EU-BX" pitchFamily="65" charset="-122"/>
                <a:sym typeface="Wingdings" panose="05000000000000000000" pitchFamily="2" charset="2"/>
              </a:rPr>
              <a:t>1—28</a:t>
            </a:r>
          </a:p>
        </p:txBody>
      </p:sp>
      <p:sp>
        <p:nvSpPr>
          <p:cNvPr id="94224" name="Rectangle 16"/>
          <p:cNvSpPr/>
          <p:nvPr/>
        </p:nvSpPr>
        <p:spPr>
          <a:xfrm>
            <a:off x="323850" y="4868863"/>
            <a:ext cx="8569325" cy="13731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 </a:t>
            </a:r>
            <a:r>
              <a:rPr lang="zh-CN" altLang="en-US" sz="2800" b="1" noProof="1">
                <a:solidFill>
                  <a:srgbClr val="0000FF"/>
                </a:solidFill>
                <a:latin typeface="宋体" panose="02010600030101010101" pitchFamily="2" charset="-122"/>
                <a:cs typeface="+mn-ea"/>
                <a:sym typeface="Wingdings" panose="05000000000000000000" pitchFamily="2" charset="2"/>
              </a:rPr>
              <a:t>两点之间的所有连线中，线段最短</a:t>
            </a:r>
            <a:r>
              <a:rPr lang="en-US" altLang="zh-CN" sz="2800" b="1" noProof="1">
                <a:solidFill>
                  <a:srgbClr val="0000FF"/>
                </a:solidFill>
                <a:latin typeface="宋体" panose="02010600030101010101" pitchFamily="2" charset="-122"/>
                <a:cs typeface="+mn-ea"/>
                <a:sym typeface="Wingdings" panose="05000000000000000000" pitchFamily="2" charset="2"/>
              </a:rPr>
              <a:t>.</a:t>
            </a:r>
            <a:endParaRPr lang="en-US" altLang="zh-CN" sz="2800" b="1" noProof="1">
              <a:solidFill>
                <a:srgbClr val="0000FF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r>
              <a:rPr lang="en-US" altLang="zh-CN" sz="2800" b="1" noProof="1">
                <a:solidFill>
                  <a:srgbClr val="0000FF"/>
                </a:solidFill>
                <a:latin typeface="宋体" panose="02010600030101010101" pitchFamily="2" charset="-122"/>
                <a:cs typeface="+mn-ea"/>
                <a:sym typeface="Wingdings" panose="05000000000000000000" pitchFamily="2" charset="2"/>
              </a:rPr>
              <a:t> </a:t>
            </a:r>
            <a:r>
              <a:rPr lang="zh-CN" altLang="en-US" sz="2800" b="1" noProof="1">
                <a:solidFill>
                  <a:srgbClr val="0000FF"/>
                </a:solidFill>
                <a:latin typeface="宋体" panose="02010600030101010101" pitchFamily="2" charset="-122"/>
                <a:cs typeface="+mn-ea"/>
                <a:sym typeface="Wingdings" panose="05000000000000000000" pitchFamily="2" charset="2"/>
              </a:rPr>
              <a:t>两点之间连线的长度，叫做这两点的距离</a:t>
            </a:r>
            <a:r>
              <a:rPr lang="en-US" altLang="zh-CN" sz="2800" b="1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  <a:sym typeface="Wingdings" panose="05000000000000000000" pitchFamily="2" charset="2"/>
              </a:rPr>
              <a:t>.</a:t>
            </a:r>
            <a:endParaRPr lang="en-US" altLang="zh-CN" sz="2800" b="1" noProof="1">
              <a:solidFill>
                <a:srgbClr val="0000FF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altLang="zh-CN" sz="2800" b="1" noProof="1">
                <a:latin typeface="宋体" panose="02010600030101010101" pitchFamily="2" charset="-122"/>
                <a:cs typeface="+mn-ea"/>
                <a:sym typeface="Wingdings" panose="05000000000000000000" pitchFamily="2" charset="2"/>
              </a:rPr>
              <a:t> </a:t>
            </a:r>
            <a:r>
              <a:rPr lang="zh-CN" altLang="en-US" sz="2800" b="1" noProof="1">
                <a:latin typeface="宋体" panose="02010600030101010101" pitchFamily="2" charset="-122"/>
                <a:cs typeface="+mn-ea"/>
                <a:sym typeface="Wingdings" panose="05000000000000000000" pitchFamily="2" charset="2"/>
              </a:rPr>
              <a:t>用刻度尺可以测量线段的长度</a:t>
            </a:r>
            <a:r>
              <a:rPr lang="en-US" altLang="zh-CN" sz="2800" b="1" noProof="1">
                <a:latin typeface="Times New Roman" panose="02020603050405020304" pitchFamily="18" charset="0"/>
                <a:cs typeface="+mn-ea"/>
                <a:sym typeface="Wingdings" panose="05000000000000000000" pitchFamily="2" charset="2"/>
              </a:rPr>
              <a:t>.</a:t>
            </a:r>
            <a:endParaRPr lang="en-US" altLang="zh-CN" sz="2800" b="1" noProof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40090" y="418122"/>
            <a:ext cx="4104456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  <a:buFontTx/>
              <a:buNone/>
              <a:defRPr/>
            </a:pPr>
            <a:r>
              <a:rPr lang="zh-CN" alt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交流与发现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4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4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4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4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4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4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42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42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4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4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4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4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4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4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animBg="1"/>
      <p:bldP spid="94213" grpId="0"/>
      <p:bldP spid="94214" grpId="0"/>
      <p:bldP spid="94215" grpId="0"/>
      <p:bldP spid="94216" grpId="0" animBg="1"/>
      <p:bldP spid="94217" grpId="0" animBg="1"/>
      <p:bldP spid="94218" grpId="0" animBg="1"/>
      <p:bldP spid="94221" grpId="0" animBg="1"/>
      <p:bldP spid="94222" grpId="0" animBg="1"/>
      <p:bldP spid="94224" grpId="0" build="allAtOnce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清新自然</Template>
  <TotalTime>0</TotalTime>
  <Words>821</Words>
  <Application>Microsoft Office PowerPoint</Application>
  <PresentationFormat>全屏显示(4:3)</PresentationFormat>
  <Paragraphs>154</Paragraphs>
  <Slides>17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EU-BX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2015-09-14T07:06:00Z</dcterms:created>
  <dcterms:modified xsi:type="dcterms:W3CDTF">2023-01-16T16:02:52Z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828D5733AF4341DAB6A2C55A29E905DD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