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397" r:id="rId4"/>
    <p:sldId id="260" r:id="rId5"/>
    <p:sldId id="404" r:id="rId6"/>
    <p:sldId id="405" r:id="rId7"/>
    <p:sldId id="406" r:id="rId8"/>
    <p:sldId id="398" r:id="rId9"/>
    <p:sldId id="399" r:id="rId10"/>
    <p:sldId id="407" r:id="rId11"/>
    <p:sldId id="408" r:id="rId12"/>
    <p:sldId id="409" r:id="rId13"/>
    <p:sldId id="40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E9A"/>
    <a:srgbClr val="80DEEA"/>
    <a:srgbClr val="FF8100"/>
    <a:srgbClr val="991EB5"/>
    <a:srgbClr val="E1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>
        <p:scale>
          <a:sx n="100" d="100"/>
          <a:sy n="100" d="100"/>
        </p:scale>
        <p:origin x="49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97FB3-20F7-4AB7-B32B-C2244EF360D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838B-3C40-4ABE-9858-CC503CA4A2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2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1.xml"/><Relationship Id="rId7" Type="http://schemas.openxmlformats.org/officeDocument/2006/relationships/image" Target="../media/image2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33.xml"/><Relationship Id="rId10" Type="http://schemas.openxmlformats.org/officeDocument/2006/relationships/image" Target="../media/image28.png"/><Relationship Id="rId4" Type="http://schemas.openxmlformats.org/officeDocument/2006/relationships/tags" Target="../tags/tag32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5.png"/><Relationship Id="rId5" Type="http://schemas.openxmlformats.org/officeDocument/2006/relationships/tags" Target="../tags/tag13.xml"/><Relationship Id="rId10" Type="http://schemas.openxmlformats.org/officeDocument/2006/relationships/image" Target="../media/image4.png"/><Relationship Id="rId4" Type="http://schemas.openxmlformats.org/officeDocument/2006/relationships/tags" Target="../tags/tag12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A-图片 10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10978"/>
          <a:stretch>
            <a:fillRect/>
          </a:stretch>
        </p:blipFill>
        <p:spPr>
          <a:xfrm>
            <a:off x="0" y="3357593"/>
            <a:ext cx="12192000" cy="3810426"/>
          </a:xfrm>
          <a:custGeom>
            <a:avLst/>
            <a:gdLst>
              <a:gd name="connsiteX0" fmla="*/ 12192000 w 12192000"/>
              <a:gd name="connsiteY0" fmla="*/ 0 h 3810426"/>
              <a:gd name="connsiteX1" fmla="*/ 12192000 w 12192000"/>
              <a:gd name="connsiteY1" fmla="*/ 3810426 h 3810426"/>
              <a:gd name="connsiteX2" fmla="*/ 0 w 12192000"/>
              <a:gd name="connsiteY2" fmla="*/ 3810426 h 3810426"/>
              <a:gd name="connsiteX3" fmla="*/ 0 w 12192000"/>
              <a:gd name="connsiteY3" fmla="*/ 904965 h 3810426"/>
              <a:gd name="connsiteX4" fmla="*/ 531987 w 12192000"/>
              <a:gd name="connsiteY4" fmla="*/ 991535 h 3810426"/>
              <a:gd name="connsiteX5" fmla="*/ 6068925 w 12192000"/>
              <a:gd name="connsiteY5" fmla="*/ 1131333 h 3810426"/>
              <a:gd name="connsiteX6" fmla="*/ 11530024 w 12192000"/>
              <a:gd name="connsiteY6" fmla="*/ 207434 h 381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10426">
                <a:moveTo>
                  <a:pt x="12192000" y="0"/>
                </a:moveTo>
                <a:lnTo>
                  <a:pt x="12192000" y="3810426"/>
                </a:lnTo>
                <a:lnTo>
                  <a:pt x="0" y="3810426"/>
                </a:lnTo>
                <a:lnTo>
                  <a:pt x="0" y="904965"/>
                </a:lnTo>
                <a:lnTo>
                  <a:pt x="531987" y="991535"/>
                </a:lnTo>
                <a:cubicBezTo>
                  <a:pt x="2125653" y="1215403"/>
                  <a:pt x="4031963" y="1276557"/>
                  <a:pt x="6068925" y="1131333"/>
                </a:cubicBezTo>
                <a:cubicBezTo>
                  <a:pt x="8105884" y="986108"/>
                  <a:pt x="9984237" y="655128"/>
                  <a:pt x="11530024" y="207434"/>
                </a:cubicBez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86" name="PA-任意多边形 85"/>
          <p:cNvSpPr/>
          <p:nvPr>
            <p:custDataLst>
              <p:tags r:id="rId2"/>
            </p:custDataLst>
          </p:nvPr>
        </p:nvSpPr>
        <p:spPr>
          <a:xfrm rot="21355321">
            <a:off x="-12798" y="3245673"/>
            <a:ext cx="12264347" cy="1238085"/>
          </a:xfrm>
          <a:custGeom>
            <a:avLst/>
            <a:gdLst>
              <a:gd name="connsiteX0" fmla="*/ 12264347 w 12264347"/>
              <a:gd name="connsiteY0" fmla="*/ 0 h 1238085"/>
              <a:gd name="connsiteX1" fmla="*/ 12225414 w 12264347"/>
              <a:gd name="connsiteY1" fmla="*/ 546085 h 1238085"/>
              <a:gd name="connsiteX2" fmla="*/ 11937024 w 12264347"/>
              <a:gd name="connsiteY2" fmla="*/ 617843 h 1238085"/>
              <a:gd name="connsiteX3" fmla="*/ 6037461 w 12264347"/>
              <a:gd name="connsiteY3" fmla="*/ 1238085 h 1238085"/>
              <a:gd name="connsiteX4" fmla="*/ 524485 w 12264347"/>
              <a:gd name="connsiteY4" fmla="*/ 704887 h 1238085"/>
              <a:gd name="connsiteX5" fmla="*/ 0 w 12264347"/>
              <a:gd name="connsiteY5" fmla="*/ 580703 h 1238085"/>
              <a:gd name="connsiteX6" fmla="*/ 9907 w 12264347"/>
              <a:gd name="connsiteY6" fmla="*/ 441745 h 1238085"/>
              <a:gd name="connsiteX7" fmla="*/ 162765 w 12264347"/>
              <a:gd name="connsiteY7" fmla="*/ 477881 h 1238085"/>
              <a:gd name="connsiteX8" fmla="*/ 6461825 w 12264347"/>
              <a:gd name="connsiteY8" fmla="*/ 888684 h 1238085"/>
              <a:gd name="connsiteX9" fmla="*/ 11869657 w 12264347"/>
              <a:gd name="connsiteY9" fmla="*/ 110479 h 1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4347" h="1238085">
                <a:moveTo>
                  <a:pt x="12264347" y="0"/>
                </a:moveTo>
                <a:lnTo>
                  <a:pt x="12225414" y="546085"/>
                </a:lnTo>
                <a:lnTo>
                  <a:pt x="11937024" y="617843"/>
                </a:lnTo>
                <a:cubicBezTo>
                  <a:pt x="10291909" y="1007395"/>
                  <a:pt x="8249770" y="1238085"/>
                  <a:pt x="6037461" y="1238085"/>
                </a:cubicBezTo>
                <a:cubicBezTo>
                  <a:pt x="3995330" y="1238085"/>
                  <a:pt x="2098196" y="1041520"/>
                  <a:pt x="524485" y="704887"/>
                </a:cubicBezTo>
                <a:lnTo>
                  <a:pt x="0" y="580703"/>
                </a:lnTo>
                <a:lnTo>
                  <a:pt x="9907" y="441745"/>
                </a:lnTo>
                <a:lnTo>
                  <a:pt x="162765" y="477881"/>
                </a:lnTo>
                <a:cubicBezTo>
                  <a:pt x="1886630" y="840868"/>
                  <a:pt x="4082090" y="1003136"/>
                  <a:pt x="6461825" y="888684"/>
                </a:cubicBezTo>
                <a:cubicBezTo>
                  <a:pt x="8469727" y="792116"/>
                  <a:pt x="10328140" y="512047"/>
                  <a:pt x="11869657" y="110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1" name="PA-任意多边形 90"/>
          <p:cNvSpPr/>
          <p:nvPr>
            <p:custDataLst>
              <p:tags r:id="rId3"/>
            </p:custDataLst>
          </p:nvPr>
        </p:nvSpPr>
        <p:spPr>
          <a:xfrm rot="3723862">
            <a:off x="-2439" y="-674282"/>
            <a:ext cx="1405555" cy="2195137"/>
          </a:xfrm>
          <a:custGeom>
            <a:avLst/>
            <a:gdLst>
              <a:gd name="connsiteX0" fmla="*/ 0 w 1405555"/>
              <a:gd name="connsiteY0" fmla="*/ 1519361 h 2195137"/>
              <a:gd name="connsiteX1" fmla="*/ 805670 w 1405555"/>
              <a:gd name="connsiteY1" fmla="*/ 0 h 2195137"/>
              <a:gd name="connsiteX2" fmla="*/ 824572 w 1405555"/>
              <a:gd name="connsiteY2" fmla="*/ 11136 h 2195137"/>
              <a:gd name="connsiteX3" fmla="*/ 1405555 w 1405555"/>
              <a:gd name="connsiteY3" fmla="*/ 1421986 h 2195137"/>
              <a:gd name="connsiteX4" fmla="*/ 1290744 w 1405555"/>
              <a:gd name="connsiteY4" fmla="*/ 2151836 h 2195137"/>
              <a:gd name="connsiteX5" fmla="*/ 1274401 w 1405555"/>
              <a:gd name="connsiteY5" fmla="*/ 2195137 h 219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55" h="2195137">
                <a:moveTo>
                  <a:pt x="0" y="1519361"/>
                </a:moveTo>
                <a:lnTo>
                  <a:pt x="805670" y="0"/>
                </a:lnTo>
                <a:lnTo>
                  <a:pt x="824572" y="11136"/>
                </a:lnTo>
                <a:cubicBezTo>
                  <a:pt x="1165991" y="243582"/>
                  <a:pt x="1405555" y="787752"/>
                  <a:pt x="1405555" y="1421986"/>
                </a:cubicBezTo>
                <a:cubicBezTo>
                  <a:pt x="1405555" y="1686250"/>
                  <a:pt x="1363964" y="1934879"/>
                  <a:pt x="1290744" y="2151836"/>
                </a:cubicBezTo>
                <a:lnTo>
                  <a:pt x="1274401" y="2195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1" name="PA-形状 40"/>
          <p:cNvSpPr/>
          <p:nvPr>
            <p:custDataLst>
              <p:tags r:id="rId4"/>
            </p:custDataLst>
          </p:nvPr>
        </p:nvSpPr>
        <p:spPr>
          <a:xfrm>
            <a:off x="1561718" y="3130236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1600" smtClean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主讲人：</a:t>
            </a:r>
            <a:r>
              <a:rPr lang="en-US" altLang="zh-CN" sz="1600" smtClean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PPT818  </a:t>
            </a:r>
            <a:r>
              <a:rPr lang="zh-CN" altLang="en-US" sz="1600" smtClean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人教版 数学八年级下册</a:t>
            </a:r>
            <a:endParaRPr lang="zh-CN" altLang="en-US" sz="16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charset="-122"/>
            </a:endParaRPr>
          </a:p>
        </p:txBody>
      </p:sp>
      <p:sp>
        <p:nvSpPr>
          <p:cNvPr id="112" name="PA-矩形 111"/>
          <p:cNvSpPr/>
          <p:nvPr>
            <p:custDataLst>
              <p:tags r:id="rId5"/>
            </p:custDataLst>
          </p:nvPr>
        </p:nvSpPr>
        <p:spPr>
          <a:xfrm>
            <a:off x="1532690" y="1175658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第十六章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二次根式</a:t>
            </a:r>
          </a:p>
        </p:txBody>
      </p:sp>
      <p:sp>
        <p:nvSpPr>
          <p:cNvPr id="113" name="PA-矩形 112"/>
          <p:cNvSpPr/>
          <p:nvPr>
            <p:custDataLst>
              <p:tags r:id="rId6"/>
            </p:custDataLst>
          </p:nvPr>
        </p:nvSpPr>
        <p:spPr>
          <a:xfrm>
            <a:off x="1474634" y="1770485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二次根式</a:t>
            </a:r>
            <a:endParaRPr lang="en-US" altLang="zh-CN" sz="6600" dirty="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14" name="PA-矩形 113"/>
          <p:cNvSpPr/>
          <p:nvPr>
            <p:custDataLst>
              <p:tags r:id="rId7"/>
            </p:custDataLst>
          </p:nvPr>
        </p:nvSpPr>
        <p:spPr>
          <a:xfrm>
            <a:off x="4722878" y="216832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（二次根式的概念）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" name="PA-直接连接符 2"/>
          <p:cNvCxnSpPr/>
          <p:nvPr>
            <p:custDataLst>
              <p:tags r:id="rId8"/>
            </p:custDataLst>
          </p:nvPr>
        </p:nvCxnSpPr>
        <p:spPr>
          <a:xfrm>
            <a:off x="1605260" y="2936537"/>
            <a:ext cx="964331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91" grpId="0" animBg="1"/>
          <p:bldP spid="111" grpId="0" animBg="1"/>
          <p:bldP spid="112" grpId="0"/>
          <p:bldP spid="113" grpId="0"/>
          <p:bldP spid="1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91" grpId="0" animBg="1"/>
          <p:bldP spid="111" grpId="0" animBg="1"/>
          <p:bldP spid="112" grpId="0"/>
          <p:bldP spid="113" grpId="0"/>
          <p:bldP spid="11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325336" y="1658613"/>
                <a:ext cx="5711820" cy="865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2.</a:t>
                </a:r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求下列二次根式中字母 </a:t>
                </a:r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 </a:t>
                </a:r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的取值范围：</a:t>
                </a:r>
                <a:endPara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/>
                <a:r>
                  <a:rPr lang="zh-CN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⑴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/>
                          </a:rPr>
                          <m:t>𝑎</m:t>
                        </m:r>
                        <m:r>
                          <a:rPr lang="en-US" altLang="zh-CN" sz="2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/>
                          </a:rPr>
                          <m:t>+2</m:t>
                        </m:r>
                      </m:e>
                    </m:rad>
                  </m:oMath>
                </a14:m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    ⑵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36" y="1658613"/>
                <a:ext cx="5711820" cy="865109"/>
              </a:xfrm>
              <a:prstGeom prst="rect">
                <a:avLst/>
              </a:prstGeom>
              <a:blipFill rotWithShape="1">
                <a:blip r:embed="rId5"/>
                <a:stretch>
                  <a:fillRect l="-2" t="-73" r="-2989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1325336" y="2761704"/>
                <a:ext cx="8330728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）由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a+2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，得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-2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，当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-2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时，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/>
                          </a:rPr>
                          <m:t>𝑎</m:t>
                        </m:r>
                        <m:r>
                          <a:rPr lang="en-US" altLang="zh-CN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/>
                          </a:rPr>
                          <m:t>+2</m:t>
                        </m:r>
                      </m:e>
                    </m:rad>
                  </m:oMath>
                </a14:m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在实数范围内有意义。</a:t>
                </a:r>
                <a:endPara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36" y="2761704"/>
                <a:ext cx="8330728" cy="426527"/>
              </a:xfrm>
              <a:prstGeom prst="rect">
                <a:avLst/>
              </a:prstGeom>
              <a:blipFill rotWithShape="1">
                <a:blip r:embed="rId6"/>
                <a:stretch>
                  <a:fillRect l="-1" t="-21" r="3" b="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1325336" y="3284346"/>
                <a:ext cx="7636658" cy="42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）由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a-4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，得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 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，当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时，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/>
                          </a:rPr>
                          <m:t>𝑎</m:t>
                        </m:r>
                        <m:r>
                          <a:rPr lang="en-US" altLang="zh-CN" sz="20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在实数范围内有意义。</a:t>
                </a:r>
                <a:endPara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36" y="3284346"/>
                <a:ext cx="7636658" cy="428579"/>
              </a:xfrm>
              <a:prstGeom prst="rect">
                <a:avLst/>
              </a:prstGeom>
              <a:blipFill rotWithShape="1">
                <a:blip r:embed="rId7"/>
                <a:stretch>
                  <a:fillRect l="-1" t="-29" r="3" b="-54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304000" y="4191419"/>
                <a:ext cx="5856194" cy="100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3.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当 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 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分别取下列值时，求二次根式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altLang="zh-CN" sz="20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/>
                          </a:rPr>
                          <m:t>−</m:t>
                        </m:r>
                        <m:r>
                          <a:rPr lang="en-US" altLang="zh-CN" sz="20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/>
                          </a:rPr>
                          <m:t>x</m:t>
                        </m:r>
                      </m:e>
                    </m:rad>
                  </m:oMath>
                </a14:m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的值 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(1) x=0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﻿﻿       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(2) x=1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﻿﻿        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(3) 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﻿﻿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x=-1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000" y="4191419"/>
                <a:ext cx="5856194" cy="1007968"/>
              </a:xfrm>
              <a:prstGeom prst="rect">
                <a:avLst/>
              </a:prstGeom>
              <a:blipFill rotWithShape="1">
                <a:blip r:embed="rId8"/>
                <a:stretch>
                  <a:fillRect l="-6" t="-42" r="10" b="-41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1461188" y="5353047"/>
            <a:ext cx="665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2526409" y="5353047"/>
                <a:ext cx="553485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200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409" y="5353047"/>
                <a:ext cx="553485" cy="436402"/>
              </a:xfrm>
              <a:prstGeom prst="rect">
                <a:avLst/>
              </a:prstGeom>
              <a:blipFill rotWithShape="1">
                <a:blip r:embed="rId9"/>
                <a:stretch>
                  <a:fillRect l="-68" t="-145" r="-548" b="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788191" y="5378310"/>
                <a:ext cx="696153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200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</m:oMath>
                  </m:oMathPara>
                </a14:m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191" y="5378310"/>
                <a:ext cx="696153" cy="436402"/>
              </a:xfrm>
              <a:prstGeom prst="rect">
                <a:avLst/>
              </a:prstGeom>
              <a:blipFill rotWithShape="1">
                <a:blip r:embed="rId10"/>
                <a:stretch>
                  <a:fillRect l="-60" t="-113" r="-277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505121" y="1070599"/>
                <a:ext cx="7757682" cy="1176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．在函数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 kern="1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kern="1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 kern="1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rad>
                      </m:num>
                      <m:den>
                        <m:r>
                          <a:rPr lang="en-US" altLang="zh-CN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中，自变量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的取值范围是（</a:t>
                </a:r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</a:t>
                </a: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&gt;4</m:t>
                    </m:r>
                  </m:oMath>
                </a14:m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B</a:t>
                </a: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≥−2</m:t>
                    </m:r>
                  </m:oMath>
                </a14:m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C</a:t>
                </a: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≥−2</m:t>
                    </m:r>
                  </m:oMath>
                </a14:m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≠4</m:t>
                    </m:r>
                  </m:oMath>
                </a14:m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D</a:t>
                </a: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&gt;−2</m:t>
                    </m:r>
                  </m:oMath>
                </a14:m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≠4</m:t>
                    </m:r>
                  </m:oMath>
                </a14:m>
                <a:endParaRPr lang="zh-CN" altLang="zh-CN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21" y="1070599"/>
                <a:ext cx="7757682" cy="1176028"/>
              </a:xfrm>
              <a:prstGeom prst="rect">
                <a:avLst/>
              </a:prstGeom>
              <a:blipFill rotWithShape="1">
                <a:blip r:embed="rId5"/>
                <a:stretch>
                  <a:fillRect l="-2" t="-53" r="1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444226" y="1987069"/>
                <a:ext cx="7928374" cy="1850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【详解】解：由题意可得：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i="1" kern="1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i="1" kern="1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 kern="1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+2≥0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i="1" kern="1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 kern="1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−4≠0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zh-CN" altLang="zh-CN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解得：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≥−2</m:t>
                    </m:r>
                  </m:oMath>
                </a14:m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≠4</m:t>
                    </m:r>
                  </m:oMath>
                </a14:m>
                <a:endParaRPr lang="zh-CN" altLang="zh-CN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故选：</a:t>
                </a:r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endParaRPr lang="zh-CN" altLang="zh-CN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26" y="1987069"/>
                <a:ext cx="7928374" cy="1850122"/>
              </a:xfrm>
              <a:prstGeom prst="rect">
                <a:avLst/>
              </a:prstGeom>
              <a:blipFill rotWithShape="1">
                <a:blip r:embed="rId6"/>
                <a:stretch>
                  <a:fillRect l="-3" t="-8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笑脸 10"/>
          <p:cNvSpPr/>
          <p:nvPr/>
        </p:nvSpPr>
        <p:spPr>
          <a:xfrm>
            <a:off x="4139473" y="1815433"/>
            <a:ext cx="383242" cy="44685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444226" y="3699918"/>
                <a:ext cx="6906427" cy="1153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5.</a:t>
                </a:r>
                <a:r>
                  <a:rPr lang="zh-CN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若代数式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b="1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b="1" i="1" kern="1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 kern="1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en-US" altLang="zh-CN" b="1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b="1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zh-CN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在实数范围内有意义，则</a:t>
                </a:r>
                <a:r>
                  <a:rPr lang="en-US" altLang="zh-CN" b="1" i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的取值范围为（　　）</a:t>
                </a:r>
                <a:endParaRPr lang="zh-CN" altLang="zh-CN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b="1" i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＞</a:t>
                </a:r>
                <a:r>
                  <a:rPr lang="en-US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	B</a:t>
                </a:r>
                <a:r>
                  <a:rPr lang="zh-CN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b="1" i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en-US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≥0	C</a:t>
                </a:r>
                <a:r>
                  <a:rPr lang="zh-CN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b="1" i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en-US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≠0	D</a:t>
                </a:r>
                <a:r>
                  <a:rPr lang="zh-CN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b="1" i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en-US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≥0</a:t>
                </a:r>
                <a:r>
                  <a:rPr lang="zh-CN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且</a:t>
                </a:r>
                <a:r>
                  <a:rPr lang="en-US" altLang="zh-CN" b="1" i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en-US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≠1</a:t>
                </a:r>
                <a:endParaRPr lang="zh-CN" altLang="zh-CN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26" y="3699918"/>
                <a:ext cx="6906427" cy="1153008"/>
              </a:xfrm>
              <a:prstGeom prst="rect">
                <a:avLst/>
              </a:prstGeom>
              <a:blipFill rotWithShape="1">
                <a:blip r:embed="rId7"/>
                <a:stretch>
                  <a:fillRect l="-3" t="-35" r="6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1433411" y="5032155"/>
            <a:ext cx="6222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zh-CN" altLang="zh-CN" sz="14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【答案】</a:t>
            </a: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endParaRPr lang="zh-CN" altLang="zh-CN" sz="1400" kern="1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sz="14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【解析】</a:t>
            </a:r>
            <a:endParaRPr lang="zh-CN" altLang="zh-CN" sz="1400" kern="1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根据分式有意义的条件和二次根式有意义的条件，可知</a:t>
            </a: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x-1≠0</a:t>
            </a:r>
            <a:r>
              <a:rPr lang="zh-CN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x≥0</a:t>
            </a:r>
            <a:r>
              <a:rPr lang="zh-CN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，解得</a:t>
            </a: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x≥0</a:t>
            </a:r>
            <a:r>
              <a:rPr lang="zh-CN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且</a:t>
            </a: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x≠1.</a:t>
            </a:r>
            <a:r>
              <a:rPr lang="zh-CN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故选</a:t>
            </a: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D.</a:t>
            </a:r>
            <a:endParaRPr lang="zh-CN" altLang="zh-CN" sz="1400" kern="1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笑脸 13"/>
          <p:cNvSpPr/>
          <p:nvPr/>
        </p:nvSpPr>
        <p:spPr>
          <a:xfrm>
            <a:off x="5392298" y="4437388"/>
            <a:ext cx="383242" cy="44685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10978"/>
          <a:stretch>
            <a:fillRect/>
          </a:stretch>
        </p:blipFill>
        <p:spPr>
          <a:xfrm>
            <a:off x="0" y="3357593"/>
            <a:ext cx="12192000" cy="3810426"/>
          </a:xfrm>
          <a:custGeom>
            <a:avLst/>
            <a:gdLst>
              <a:gd name="connsiteX0" fmla="*/ 12192000 w 12192000"/>
              <a:gd name="connsiteY0" fmla="*/ 0 h 3810426"/>
              <a:gd name="connsiteX1" fmla="*/ 12192000 w 12192000"/>
              <a:gd name="connsiteY1" fmla="*/ 3810426 h 3810426"/>
              <a:gd name="connsiteX2" fmla="*/ 0 w 12192000"/>
              <a:gd name="connsiteY2" fmla="*/ 3810426 h 3810426"/>
              <a:gd name="connsiteX3" fmla="*/ 0 w 12192000"/>
              <a:gd name="connsiteY3" fmla="*/ 904965 h 3810426"/>
              <a:gd name="connsiteX4" fmla="*/ 531987 w 12192000"/>
              <a:gd name="connsiteY4" fmla="*/ 991535 h 3810426"/>
              <a:gd name="connsiteX5" fmla="*/ 6068925 w 12192000"/>
              <a:gd name="connsiteY5" fmla="*/ 1131333 h 3810426"/>
              <a:gd name="connsiteX6" fmla="*/ 11530024 w 12192000"/>
              <a:gd name="connsiteY6" fmla="*/ 207434 h 381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10426">
                <a:moveTo>
                  <a:pt x="12192000" y="0"/>
                </a:moveTo>
                <a:lnTo>
                  <a:pt x="12192000" y="3810426"/>
                </a:lnTo>
                <a:lnTo>
                  <a:pt x="0" y="3810426"/>
                </a:lnTo>
                <a:lnTo>
                  <a:pt x="0" y="904965"/>
                </a:lnTo>
                <a:lnTo>
                  <a:pt x="531987" y="991535"/>
                </a:lnTo>
                <a:cubicBezTo>
                  <a:pt x="2125653" y="1215403"/>
                  <a:pt x="4031963" y="1276557"/>
                  <a:pt x="6068925" y="1131333"/>
                </a:cubicBezTo>
                <a:cubicBezTo>
                  <a:pt x="8105884" y="986108"/>
                  <a:pt x="9984237" y="655128"/>
                  <a:pt x="11530024" y="207434"/>
                </a:cubicBezTo>
                <a:close/>
              </a:path>
            </a:pathLst>
          </a:custGeom>
        </p:spPr>
      </p:pic>
      <p:sp>
        <p:nvSpPr>
          <p:cNvPr id="50" name="任意多边形: 形状 49"/>
          <p:cNvSpPr/>
          <p:nvPr/>
        </p:nvSpPr>
        <p:spPr>
          <a:xfrm rot="21355321">
            <a:off x="-12798" y="3245673"/>
            <a:ext cx="12264347" cy="1238085"/>
          </a:xfrm>
          <a:custGeom>
            <a:avLst/>
            <a:gdLst>
              <a:gd name="connsiteX0" fmla="*/ 12264347 w 12264347"/>
              <a:gd name="connsiteY0" fmla="*/ 0 h 1238085"/>
              <a:gd name="connsiteX1" fmla="*/ 12225414 w 12264347"/>
              <a:gd name="connsiteY1" fmla="*/ 546085 h 1238085"/>
              <a:gd name="connsiteX2" fmla="*/ 11937024 w 12264347"/>
              <a:gd name="connsiteY2" fmla="*/ 617843 h 1238085"/>
              <a:gd name="connsiteX3" fmla="*/ 6037461 w 12264347"/>
              <a:gd name="connsiteY3" fmla="*/ 1238085 h 1238085"/>
              <a:gd name="connsiteX4" fmla="*/ 524485 w 12264347"/>
              <a:gd name="connsiteY4" fmla="*/ 704887 h 1238085"/>
              <a:gd name="connsiteX5" fmla="*/ 0 w 12264347"/>
              <a:gd name="connsiteY5" fmla="*/ 580703 h 1238085"/>
              <a:gd name="connsiteX6" fmla="*/ 9907 w 12264347"/>
              <a:gd name="connsiteY6" fmla="*/ 441745 h 1238085"/>
              <a:gd name="connsiteX7" fmla="*/ 162765 w 12264347"/>
              <a:gd name="connsiteY7" fmla="*/ 477881 h 1238085"/>
              <a:gd name="connsiteX8" fmla="*/ 6461825 w 12264347"/>
              <a:gd name="connsiteY8" fmla="*/ 888684 h 1238085"/>
              <a:gd name="connsiteX9" fmla="*/ 11869657 w 12264347"/>
              <a:gd name="connsiteY9" fmla="*/ 110479 h 1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4347" h="1238085">
                <a:moveTo>
                  <a:pt x="12264347" y="0"/>
                </a:moveTo>
                <a:lnTo>
                  <a:pt x="12225414" y="546085"/>
                </a:lnTo>
                <a:lnTo>
                  <a:pt x="11937024" y="617843"/>
                </a:lnTo>
                <a:cubicBezTo>
                  <a:pt x="10291909" y="1007395"/>
                  <a:pt x="8249770" y="1238085"/>
                  <a:pt x="6037461" y="1238085"/>
                </a:cubicBezTo>
                <a:cubicBezTo>
                  <a:pt x="3995330" y="1238085"/>
                  <a:pt x="2098196" y="1041520"/>
                  <a:pt x="524485" y="704887"/>
                </a:cubicBezTo>
                <a:lnTo>
                  <a:pt x="0" y="580703"/>
                </a:lnTo>
                <a:lnTo>
                  <a:pt x="9907" y="441745"/>
                </a:lnTo>
                <a:lnTo>
                  <a:pt x="162765" y="477881"/>
                </a:lnTo>
                <a:cubicBezTo>
                  <a:pt x="1886630" y="840868"/>
                  <a:pt x="4082090" y="1003136"/>
                  <a:pt x="6461825" y="888684"/>
                </a:cubicBezTo>
                <a:cubicBezTo>
                  <a:pt x="8469727" y="792116"/>
                  <a:pt x="10328140" y="512047"/>
                  <a:pt x="11869657" y="110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1" name="任意多边形: 形状 50"/>
          <p:cNvSpPr/>
          <p:nvPr/>
        </p:nvSpPr>
        <p:spPr>
          <a:xfrm rot="3723862">
            <a:off x="-2439" y="-674282"/>
            <a:ext cx="1405555" cy="2195137"/>
          </a:xfrm>
          <a:custGeom>
            <a:avLst/>
            <a:gdLst>
              <a:gd name="connsiteX0" fmla="*/ 0 w 1405555"/>
              <a:gd name="connsiteY0" fmla="*/ 1519361 h 2195137"/>
              <a:gd name="connsiteX1" fmla="*/ 805670 w 1405555"/>
              <a:gd name="connsiteY1" fmla="*/ 0 h 2195137"/>
              <a:gd name="connsiteX2" fmla="*/ 824572 w 1405555"/>
              <a:gd name="connsiteY2" fmla="*/ 11136 h 2195137"/>
              <a:gd name="connsiteX3" fmla="*/ 1405555 w 1405555"/>
              <a:gd name="connsiteY3" fmla="*/ 1421986 h 2195137"/>
              <a:gd name="connsiteX4" fmla="*/ 1290744 w 1405555"/>
              <a:gd name="connsiteY4" fmla="*/ 2151836 h 2195137"/>
              <a:gd name="connsiteX5" fmla="*/ 1274401 w 1405555"/>
              <a:gd name="connsiteY5" fmla="*/ 2195137 h 219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55" h="2195137">
                <a:moveTo>
                  <a:pt x="0" y="1519361"/>
                </a:moveTo>
                <a:lnTo>
                  <a:pt x="805670" y="0"/>
                </a:lnTo>
                <a:lnTo>
                  <a:pt x="824572" y="11136"/>
                </a:lnTo>
                <a:cubicBezTo>
                  <a:pt x="1165991" y="243582"/>
                  <a:pt x="1405555" y="787752"/>
                  <a:pt x="1405555" y="1421986"/>
                </a:cubicBezTo>
                <a:cubicBezTo>
                  <a:pt x="1405555" y="1686250"/>
                  <a:pt x="1363964" y="1934879"/>
                  <a:pt x="1290744" y="2151836"/>
                </a:cubicBezTo>
                <a:lnTo>
                  <a:pt x="1274401" y="2195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1" name="矩形: 圆角 40"/>
          <p:cNvSpPr/>
          <p:nvPr/>
        </p:nvSpPr>
        <p:spPr>
          <a:xfrm>
            <a:off x="698500" y="660400"/>
            <a:ext cx="10795000" cy="553720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530033" y="1071072"/>
            <a:ext cx="3532576" cy="3718953"/>
            <a:chOff x="1896176" y="1312236"/>
            <a:chExt cx="3532576" cy="3718953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96176" y="1312236"/>
              <a:ext cx="3532576" cy="3532576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>
              <a:fillRect/>
            </a:stretch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rgbClr val="0070C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03</a:t>
              </a:r>
              <a:endParaRPr lang="zh-CN" altLang="en-US" sz="2800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39" name="图片 38" descr="图片包含 黑色, 游戏机, 桌子&#10;&#10;描述已自动生成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48" y="3960783"/>
            <a:ext cx="1044810" cy="965079"/>
          </a:xfrm>
          <a:prstGeom prst="rect">
            <a:avLst/>
          </a:prstGeom>
        </p:spPr>
      </p:pic>
      <p:sp>
        <p:nvSpPr>
          <p:cNvPr id="40" name="文本框 38"/>
          <p:cNvSpPr txBox="1"/>
          <p:nvPr>
            <p:custDataLst>
              <p:tags r:id="rId1"/>
            </p:custDataLst>
          </p:nvPr>
        </p:nvSpPr>
        <p:spPr>
          <a:xfrm>
            <a:off x="1718151" y="4218928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5125879" y="2068986"/>
            <a:ext cx="6108589" cy="1344152"/>
            <a:chOff x="4865892" y="1070507"/>
            <a:chExt cx="6108589" cy="1344152"/>
          </a:xfrm>
        </p:grpSpPr>
        <p:sp>
          <p:nvSpPr>
            <p:cNvPr id="43" name="文本框 38"/>
            <p:cNvSpPr txBox="1"/>
            <p:nvPr>
              <p:custDataLst>
                <p:tags r:id="rId4"/>
              </p:custDataLst>
            </p:nvPr>
          </p:nvSpPr>
          <p:spPr>
            <a:xfrm>
              <a:off x="6942489" y="1602136"/>
              <a:ext cx="4031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二次根式概念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45" name="矩形: 圆角 44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48" name="组合 47"/>
          <p:cNvGrpSpPr/>
          <p:nvPr/>
        </p:nvGrpSpPr>
        <p:grpSpPr>
          <a:xfrm>
            <a:off x="5125879" y="3254415"/>
            <a:ext cx="5803790" cy="1344152"/>
            <a:chOff x="4865892" y="1070507"/>
            <a:chExt cx="5803790" cy="1344152"/>
          </a:xfrm>
        </p:grpSpPr>
        <p:sp>
          <p:nvSpPr>
            <p:cNvPr id="58" name="文本框 38"/>
            <p:cNvSpPr txBox="1"/>
            <p:nvPr>
              <p:custDataLst>
                <p:tags r:id="rId2"/>
              </p:custDataLst>
            </p:nvPr>
          </p:nvSpPr>
          <p:spPr>
            <a:xfrm>
              <a:off x="6942490" y="1602136"/>
              <a:ext cx="372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探索二次根式的取值范围</a:t>
              </a: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60" name="矩形: 圆角 5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1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图片 10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10978"/>
          <a:stretch>
            <a:fillRect/>
          </a:stretch>
        </p:blipFill>
        <p:spPr>
          <a:xfrm>
            <a:off x="0" y="3357593"/>
            <a:ext cx="12192000" cy="3810426"/>
          </a:xfrm>
          <a:custGeom>
            <a:avLst/>
            <a:gdLst>
              <a:gd name="connsiteX0" fmla="*/ 12192000 w 12192000"/>
              <a:gd name="connsiteY0" fmla="*/ 0 h 3810426"/>
              <a:gd name="connsiteX1" fmla="*/ 12192000 w 12192000"/>
              <a:gd name="connsiteY1" fmla="*/ 3810426 h 3810426"/>
              <a:gd name="connsiteX2" fmla="*/ 0 w 12192000"/>
              <a:gd name="connsiteY2" fmla="*/ 3810426 h 3810426"/>
              <a:gd name="connsiteX3" fmla="*/ 0 w 12192000"/>
              <a:gd name="connsiteY3" fmla="*/ 904965 h 3810426"/>
              <a:gd name="connsiteX4" fmla="*/ 531987 w 12192000"/>
              <a:gd name="connsiteY4" fmla="*/ 991535 h 3810426"/>
              <a:gd name="connsiteX5" fmla="*/ 6068925 w 12192000"/>
              <a:gd name="connsiteY5" fmla="*/ 1131333 h 3810426"/>
              <a:gd name="connsiteX6" fmla="*/ 11530024 w 12192000"/>
              <a:gd name="connsiteY6" fmla="*/ 207434 h 381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10426">
                <a:moveTo>
                  <a:pt x="12192000" y="0"/>
                </a:moveTo>
                <a:lnTo>
                  <a:pt x="12192000" y="3810426"/>
                </a:lnTo>
                <a:lnTo>
                  <a:pt x="0" y="3810426"/>
                </a:lnTo>
                <a:lnTo>
                  <a:pt x="0" y="904965"/>
                </a:lnTo>
                <a:lnTo>
                  <a:pt x="531987" y="991535"/>
                </a:lnTo>
                <a:cubicBezTo>
                  <a:pt x="2125653" y="1215403"/>
                  <a:pt x="4031963" y="1276557"/>
                  <a:pt x="6068925" y="1131333"/>
                </a:cubicBezTo>
                <a:cubicBezTo>
                  <a:pt x="8105884" y="986108"/>
                  <a:pt x="9984237" y="655128"/>
                  <a:pt x="11530024" y="207434"/>
                </a:cubicBez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86" name="任意多边形: 形状 85"/>
          <p:cNvSpPr/>
          <p:nvPr/>
        </p:nvSpPr>
        <p:spPr>
          <a:xfrm rot="21355321">
            <a:off x="-12798" y="3245673"/>
            <a:ext cx="12264347" cy="1238085"/>
          </a:xfrm>
          <a:custGeom>
            <a:avLst/>
            <a:gdLst>
              <a:gd name="connsiteX0" fmla="*/ 12264347 w 12264347"/>
              <a:gd name="connsiteY0" fmla="*/ 0 h 1238085"/>
              <a:gd name="connsiteX1" fmla="*/ 12225414 w 12264347"/>
              <a:gd name="connsiteY1" fmla="*/ 546085 h 1238085"/>
              <a:gd name="connsiteX2" fmla="*/ 11937024 w 12264347"/>
              <a:gd name="connsiteY2" fmla="*/ 617843 h 1238085"/>
              <a:gd name="connsiteX3" fmla="*/ 6037461 w 12264347"/>
              <a:gd name="connsiteY3" fmla="*/ 1238085 h 1238085"/>
              <a:gd name="connsiteX4" fmla="*/ 524485 w 12264347"/>
              <a:gd name="connsiteY4" fmla="*/ 704887 h 1238085"/>
              <a:gd name="connsiteX5" fmla="*/ 0 w 12264347"/>
              <a:gd name="connsiteY5" fmla="*/ 580703 h 1238085"/>
              <a:gd name="connsiteX6" fmla="*/ 9907 w 12264347"/>
              <a:gd name="connsiteY6" fmla="*/ 441745 h 1238085"/>
              <a:gd name="connsiteX7" fmla="*/ 162765 w 12264347"/>
              <a:gd name="connsiteY7" fmla="*/ 477881 h 1238085"/>
              <a:gd name="connsiteX8" fmla="*/ 6461825 w 12264347"/>
              <a:gd name="connsiteY8" fmla="*/ 888684 h 1238085"/>
              <a:gd name="connsiteX9" fmla="*/ 11869657 w 12264347"/>
              <a:gd name="connsiteY9" fmla="*/ 110479 h 1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4347" h="1238085">
                <a:moveTo>
                  <a:pt x="12264347" y="0"/>
                </a:moveTo>
                <a:lnTo>
                  <a:pt x="12225414" y="546085"/>
                </a:lnTo>
                <a:lnTo>
                  <a:pt x="11937024" y="617843"/>
                </a:lnTo>
                <a:cubicBezTo>
                  <a:pt x="10291909" y="1007395"/>
                  <a:pt x="8249770" y="1238085"/>
                  <a:pt x="6037461" y="1238085"/>
                </a:cubicBezTo>
                <a:cubicBezTo>
                  <a:pt x="3995330" y="1238085"/>
                  <a:pt x="2098196" y="1041520"/>
                  <a:pt x="524485" y="704887"/>
                </a:cubicBezTo>
                <a:lnTo>
                  <a:pt x="0" y="580703"/>
                </a:lnTo>
                <a:lnTo>
                  <a:pt x="9907" y="441745"/>
                </a:lnTo>
                <a:lnTo>
                  <a:pt x="162765" y="477881"/>
                </a:lnTo>
                <a:cubicBezTo>
                  <a:pt x="1886630" y="840868"/>
                  <a:pt x="4082090" y="1003136"/>
                  <a:pt x="6461825" y="888684"/>
                </a:cubicBezTo>
                <a:cubicBezTo>
                  <a:pt x="8469727" y="792116"/>
                  <a:pt x="10328140" y="512047"/>
                  <a:pt x="11869657" y="110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1" name="任意多边形: 形状 90"/>
          <p:cNvSpPr/>
          <p:nvPr/>
        </p:nvSpPr>
        <p:spPr>
          <a:xfrm rot="3723862">
            <a:off x="-2439" y="-674282"/>
            <a:ext cx="1405555" cy="2195137"/>
          </a:xfrm>
          <a:custGeom>
            <a:avLst/>
            <a:gdLst>
              <a:gd name="connsiteX0" fmla="*/ 0 w 1405555"/>
              <a:gd name="connsiteY0" fmla="*/ 1519361 h 2195137"/>
              <a:gd name="connsiteX1" fmla="*/ 805670 w 1405555"/>
              <a:gd name="connsiteY1" fmla="*/ 0 h 2195137"/>
              <a:gd name="connsiteX2" fmla="*/ 824572 w 1405555"/>
              <a:gd name="connsiteY2" fmla="*/ 11136 h 2195137"/>
              <a:gd name="connsiteX3" fmla="*/ 1405555 w 1405555"/>
              <a:gd name="connsiteY3" fmla="*/ 1421986 h 2195137"/>
              <a:gd name="connsiteX4" fmla="*/ 1290744 w 1405555"/>
              <a:gd name="connsiteY4" fmla="*/ 2151836 h 2195137"/>
              <a:gd name="connsiteX5" fmla="*/ 1274401 w 1405555"/>
              <a:gd name="connsiteY5" fmla="*/ 2195137 h 219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55" h="2195137">
                <a:moveTo>
                  <a:pt x="0" y="1519361"/>
                </a:moveTo>
                <a:lnTo>
                  <a:pt x="805670" y="0"/>
                </a:lnTo>
                <a:lnTo>
                  <a:pt x="824572" y="11136"/>
                </a:lnTo>
                <a:cubicBezTo>
                  <a:pt x="1165991" y="243582"/>
                  <a:pt x="1405555" y="787752"/>
                  <a:pt x="1405555" y="1421986"/>
                </a:cubicBezTo>
                <a:cubicBezTo>
                  <a:pt x="1405555" y="1686250"/>
                  <a:pt x="1363964" y="1934879"/>
                  <a:pt x="1290744" y="2151836"/>
                </a:cubicBezTo>
                <a:lnTo>
                  <a:pt x="1274401" y="2195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1" name="Shape 40"/>
          <p:cNvSpPr/>
          <p:nvPr/>
        </p:nvSpPr>
        <p:spPr>
          <a:xfrm>
            <a:off x="1561718" y="3130236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1600" smtClean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主讲人：</a:t>
            </a:r>
            <a:r>
              <a:rPr lang="en-US" altLang="zh-CN" sz="1600" smtClean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PPT818   </a:t>
            </a:r>
            <a:r>
              <a:rPr lang="zh-CN" altLang="en-US" sz="1600" smtClean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人教版 数学八年级下册</a:t>
            </a:r>
            <a:endParaRPr lang="zh-CN" altLang="en-US" sz="16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532690" y="1175658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第十六章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二次根式</a:t>
            </a:r>
          </a:p>
        </p:txBody>
      </p:sp>
      <p:sp>
        <p:nvSpPr>
          <p:cNvPr id="113" name="矩形 112"/>
          <p:cNvSpPr/>
          <p:nvPr/>
        </p:nvSpPr>
        <p:spPr>
          <a:xfrm>
            <a:off x="1474634" y="1770485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谢谢倾听</a:t>
            </a:r>
            <a:endParaRPr lang="en-US" altLang="zh-CN" sz="6600" dirty="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4722878" y="216832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（二次根式的概念）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605260" y="2936537"/>
            <a:ext cx="964331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/>
      <p:bldP spid="113" grpId="0"/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10978"/>
          <a:stretch>
            <a:fillRect/>
          </a:stretch>
        </p:blipFill>
        <p:spPr>
          <a:xfrm>
            <a:off x="0" y="3357593"/>
            <a:ext cx="12192000" cy="3810426"/>
          </a:xfrm>
          <a:custGeom>
            <a:avLst/>
            <a:gdLst>
              <a:gd name="connsiteX0" fmla="*/ 12192000 w 12192000"/>
              <a:gd name="connsiteY0" fmla="*/ 0 h 3810426"/>
              <a:gd name="connsiteX1" fmla="*/ 12192000 w 12192000"/>
              <a:gd name="connsiteY1" fmla="*/ 3810426 h 3810426"/>
              <a:gd name="connsiteX2" fmla="*/ 0 w 12192000"/>
              <a:gd name="connsiteY2" fmla="*/ 3810426 h 3810426"/>
              <a:gd name="connsiteX3" fmla="*/ 0 w 12192000"/>
              <a:gd name="connsiteY3" fmla="*/ 904965 h 3810426"/>
              <a:gd name="connsiteX4" fmla="*/ 531987 w 12192000"/>
              <a:gd name="connsiteY4" fmla="*/ 991535 h 3810426"/>
              <a:gd name="connsiteX5" fmla="*/ 6068925 w 12192000"/>
              <a:gd name="connsiteY5" fmla="*/ 1131333 h 3810426"/>
              <a:gd name="connsiteX6" fmla="*/ 11530024 w 12192000"/>
              <a:gd name="connsiteY6" fmla="*/ 207434 h 381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10426">
                <a:moveTo>
                  <a:pt x="12192000" y="0"/>
                </a:moveTo>
                <a:lnTo>
                  <a:pt x="12192000" y="3810426"/>
                </a:lnTo>
                <a:lnTo>
                  <a:pt x="0" y="3810426"/>
                </a:lnTo>
                <a:lnTo>
                  <a:pt x="0" y="904965"/>
                </a:lnTo>
                <a:lnTo>
                  <a:pt x="531987" y="991535"/>
                </a:lnTo>
                <a:cubicBezTo>
                  <a:pt x="2125653" y="1215403"/>
                  <a:pt x="4031963" y="1276557"/>
                  <a:pt x="6068925" y="1131333"/>
                </a:cubicBezTo>
                <a:cubicBezTo>
                  <a:pt x="8105884" y="986108"/>
                  <a:pt x="9984237" y="655128"/>
                  <a:pt x="11530024" y="207434"/>
                </a:cubicBezTo>
                <a:close/>
              </a:path>
            </a:pathLst>
          </a:custGeom>
        </p:spPr>
      </p:pic>
      <p:sp>
        <p:nvSpPr>
          <p:cNvPr id="50" name="任意多边形: 形状 49"/>
          <p:cNvSpPr/>
          <p:nvPr/>
        </p:nvSpPr>
        <p:spPr>
          <a:xfrm rot="21355321">
            <a:off x="-12798" y="3245673"/>
            <a:ext cx="12264347" cy="1238085"/>
          </a:xfrm>
          <a:custGeom>
            <a:avLst/>
            <a:gdLst>
              <a:gd name="connsiteX0" fmla="*/ 12264347 w 12264347"/>
              <a:gd name="connsiteY0" fmla="*/ 0 h 1238085"/>
              <a:gd name="connsiteX1" fmla="*/ 12225414 w 12264347"/>
              <a:gd name="connsiteY1" fmla="*/ 546085 h 1238085"/>
              <a:gd name="connsiteX2" fmla="*/ 11937024 w 12264347"/>
              <a:gd name="connsiteY2" fmla="*/ 617843 h 1238085"/>
              <a:gd name="connsiteX3" fmla="*/ 6037461 w 12264347"/>
              <a:gd name="connsiteY3" fmla="*/ 1238085 h 1238085"/>
              <a:gd name="connsiteX4" fmla="*/ 524485 w 12264347"/>
              <a:gd name="connsiteY4" fmla="*/ 704887 h 1238085"/>
              <a:gd name="connsiteX5" fmla="*/ 0 w 12264347"/>
              <a:gd name="connsiteY5" fmla="*/ 580703 h 1238085"/>
              <a:gd name="connsiteX6" fmla="*/ 9907 w 12264347"/>
              <a:gd name="connsiteY6" fmla="*/ 441745 h 1238085"/>
              <a:gd name="connsiteX7" fmla="*/ 162765 w 12264347"/>
              <a:gd name="connsiteY7" fmla="*/ 477881 h 1238085"/>
              <a:gd name="connsiteX8" fmla="*/ 6461825 w 12264347"/>
              <a:gd name="connsiteY8" fmla="*/ 888684 h 1238085"/>
              <a:gd name="connsiteX9" fmla="*/ 11869657 w 12264347"/>
              <a:gd name="connsiteY9" fmla="*/ 110479 h 1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4347" h="1238085">
                <a:moveTo>
                  <a:pt x="12264347" y="0"/>
                </a:moveTo>
                <a:lnTo>
                  <a:pt x="12225414" y="546085"/>
                </a:lnTo>
                <a:lnTo>
                  <a:pt x="11937024" y="617843"/>
                </a:lnTo>
                <a:cubicBezTo>
                  <a:pt x="10291909" y="1007395"/>
                  <a:pt x="8249770" y="1238085"/>
                  <a:pt x="6037461" y="1238085"/>
                </a:cubicBezTo>
                <a:cubicBezTo>
                  <a:pt x="3995330" y="1238085"/>
                  <a:pt x="2098196" y="1041520"/>
                  <a:pt x="524485" y="704887"/>
                </a:cubicBezTo>
                <a:lnTo>
                  <a:pt x="0" y="580703"/>
                </a:lnTo>
                <a:lnTo>
                  <a:pt x="9907" y="441745"/>
                </a:lnTo>
                <a:lnTo>
                  <a:pt x="162765" y="477881"/>
                </a:lnTo>
                <a:cubicBezTo>
                  <a:pt x="1886630" y="840868"/>
                  <a:pt x="4082090" y="1003136"/>
                  <a:pt x="6461825" y="888684"/>
                </a:cubicBezTo>
                <a:cubicBezTo>
                  <a:pt x="8469727" y="792116"/>
                  <a:pt x="10328140" y="512047"/>
                  <a:pt x="11869657" y="110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1" name="任意多边形: 形状 50"/>
          <p:cNvSpPr/>
          <p:nvPr/>
        </p:nvSpPr>
        <p:spPr>
          <a:xfrm rot="3723862">
            <a:off x="-2439" y="-674282"/>
            <a:ext cx="1405555" cy="2195137"/>
          </a:xfrm>
          <a:custGeom>
            <a:avLst/>
            <a:gdLst>
              <a:gd name="connsiteX0" fmla="*/ 0 w 1405555"/>
              <a:gd name="connsiteY0" fmla="*/ 1519361 h 2195137"/>
              <a:gd name="connsiteX1" fmla="*/ 805670 w 1405555"/>
              <a:gd name="connsiteY1" fmla="*/ 0 h 2195137"/>
              <a:gd name="connsiteX2" fmla="*/ 824572 w 1405555"/>
              <a:gd name="connsiteY2" fmla="*/ 11136 h 2195137"/>
              <a:gd name="connsiteX3" fmla="*/ 1405555 w 1405555"/>
              <a:gd name="connsiteY3" fmla="*/ 1421986 h 2195137"/>
              <a:gd name="connsiteX4" fmla="*/ 1290744 w 1405555"/>
              <a:gd name="connsiteY4" fmla="*/ 2151836 h 2195137"/>
              <a:gd name="connsiteX5" fmla="*/ 1274401 w 1405555"/>
              <a:gd name="connsiteY5" fmla="*/ 2195137 h 219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55" h="2195137">
                <a:moveTo>
                  <a:pt x="0" y="1519361"/>
                </a:moveTo>
                <a:lnTo>
                  <a:pt x="805670" y="0"/>
                </a:lnTo>
                <a:lnTo>
                  <a:pt x="824572" y="11136"/>
                </a:lnTo>
                <a:cubicBezTo>
                  <a:pt x="1165991" y="243582"/>
                  <a:pt x="1405555" y="787752"/>
                  <a:pt x="1405555" y="1421986"/>
                </a:cubicBezTo>
                <a:cubicBezTo>
                  <a:pt x="1405555" y="1686250"/>
                  <a:pt x="1363964" y="1934879"/>
                  <a:pt x="1290744" y="2151836"/>
                </a:cubicBezTo>
                <a:lnTo>
                  <a:pt x="1274401" y="2195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1" name="矩形: 圆角 40"/>
          <p:cNvSpPr/>
          <p:nvPr/>
        </p:nvSpPr>
        <p:spPr>
          <a:xfrm>
            <a:off x="698500" y="660400"/>
            <a:ext cx="10795000" cy="553720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408270" y="1135663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2269265" y="2397717"/>
            <a:ext cx="4011474" cy="2174134"/>
            <a:chOff x="4691721" y="811014"/>
            <a:chExt cx="4011474" cy="2174134"/>
          </a:xfrm>
        </p:grpSpPr>
        <p:grpSp>
          <p:nvGrpSpPr>
            <p:cNvPr id="54" name="组合 53"/>
            <p:cNvGrpSpPr/>
            <p:nvPr/>
          </p:nvGrpSpPr>
          <p:grpSpPr>
            <a:xfrm>
              <a:off x="4889105" y="1862831"/>
              <a:ext cx="3712114" cy="461665"/>
              <a:chOff x="8266676" y="1577362"/>
              <a:chExt cx="3305288" cy="411069"/>
            </a:xfrm>
          </p:grpSpPr>
          <p:sp>
            <p:nvSpPr>
              <p:cNvPr id="89" name="文本框 3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9463446" y="1773267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4691721" y="811014"/>
              <a:ext cx="1699684" cy="1324690"/>
              <a:chOff x="4691721" y="1392808"/>
              <a:chExt cx="1699684" cy="1324690"/>
            </a:xfrm>
          </p:grpSpPr>
          <p:sp>
            <p:nvSpPr>
              <p:cNvPr id="57" name="矩形: 圆角 56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91721" y="1392808"/>
                <a:ext cx="1324690" cy="1324690"/>
              </a:xfrm>
              <a:prstGeom prst="rect">
                <a:avLst/>
              </a:prstGeom>
            </p:spPr>
          </p:pic>
        </p:grpSp>
        <p:sp>
          <p:nvSpPr>
            <p:cNvPr id="56" name="矩形 55"/>
            <p:cNvSpPr/>
            <p:nvPr/>
          </p:nvSpPr>
          <p:spPr>
            <a:xfrm>
              <a:off x="4920034" y="2281366"/>
              <a:ext cx="3783161" cy="7037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、理解二次根式的概念。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、利用√𝑎 （𝑎≥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0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）的意义解决具体问题。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925366" y="1417080"/>
            <a:ext cx="3803471" cy="1875381"/>
            <a:chOff x="4665497" y="787949"/>
            <a:chExt cx="3803471" cy="1875381"/>
          </a:xfrm>
        </p:grpSpPr>
        <p:grpSp>
          <p:nvGrpSpPr>
            <p:cNvPr id="92" name="组合 91"/>
            <p:cNvGrpSpPr/>
            <p:nvPr/>
          </p:nvGrpSpPr>
          <p:grpSpPr>
            <a:xfrm>
              <a:off x="4889104" y="1862831"/>
              <a:ext cx="3102513" cy="461665"/>
              <a:chOff x="8266676" y="1577362"/>
              <a:chExt cx="2762496" cy="411069"/>
            </a:xfrm>
          </p:grpSpPr>
          <p:sp>
            <p:nvSpPr>
              <p:cNvPr id="98" name="文本框 3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8920654" y="1771898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4665497" y="787949"/>
              <a:ext cx="1725908" cy="1370820"/>
              <a:chOff x="4665497" y="1369743"/>
              <a:chExt cx="1725908" cy="1370820"/>
            </a:xfrm>
          </p:grpSpPr>
          <p:sp>
            <p:nvSpPr>
              <p:cNvPr id="95" name="矩形: 圆角 94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97" name="图片 9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65497" y="1369743"/>
                <a:ext cx="1377138" cy="1370820"/>
              </a:xfrm>
              <a:prstGeom prst="rect">
                <a:avLst/>
              </a:prstGeom>
            </p:spPr>
          </p:pic>
        </p:grpSp>
        <p:sp>
          <p:nvSpPr>
            <p:cNvPr id="94" name="矩形 93"/>
            <p:cNvSpPr/>
            <p:nvPr/>
          </p:nvSpPr>
          <p:spPr>
            <a:xfrm>
              <a:off x="4920033" y="2281366"/>
              <a:ext cx="3548935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理解二次根式的概念。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002818" y="3626407"/>
            <a:ext cx="3922235" cy="1794333"/>
            <a:chOff x="4742949" y="867650"/>
            <a:chExt cx="3922235" cy="1794333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889103" y="1862831"/>
              <a:ext cx="1940208" cy="461665"/>
              <a:chOff x="8266676" y="1577362"/>
              <a:chExt cx="1727573" cy="411069"/>
            </a:xfrm>
          </p:grpSpPr>
          <p:sp>
            <p:nvSpPr>
              <p:cNvPr id="10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8920654" y="1771898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4742949" y="867650"/>
              <a:ext cx="1648456" cy="1211418"/>
              <a:chOff x="4742949" y="1449444"/>
              <a:chExt cx="1648456" cy="1211418"/>
            </a:xfrm>
          </p:grpSpPr>
          <p:sp>
            <p:nvSpPr>
              <p:cNvPr id="104" name="矩形: 圆角 103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文本框 3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06" name="图片 105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42949" y="1449444"/>
                <a:ext cx="1222234" cy="1211418"/>
              </a:xfrm>
              <a:prstGeom prst="rect">
                <a:avLst/>
              </a:prstGeom>
            </p:spPr>
          </p:pic>
        </p:grpSp>
        <p:sp>
          <p:nvSpPr>
            <p:cNvPr id="103" name="矩形 102"/>
            <p:cNvSpPr/>
            <p:nvPr/>
          </p:nvSpPr>
          <p:spPr>
            <a:xfrm>
              <a:off x="4920034" y="2281366"/>
              <a:ext cx="3745150" cy="380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利用√𝑎 （𝑎≥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0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）的意义解决具体问题。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91" name="任意多边形: 形状 90"/>
          <p:cNvSpPr/>
          <p:nvPr/>
        </p:nvSpPr>
        <p:spPr>
          <a:xfrm rot="3723862">
            <a:off x="-2439" y="-674282"/>
            <a:ext cx="1405555" cy="2195137"/>
          </a:xfrm>
          <a:custGeom>
            <a:avLst/>
            <a:gdLst>
              <a:gd name="connsiteX0" fmla="*/ 0 w 1405555"/>
              <a:gd name="connsiteY0" fmla="*/ 1519361 h 2195137"/>
              <a:gd name="connsiteX1" fmla="*/ 805670 w 1405555"/>
              <a:gd name="connsiteY1" fmla="*/ 0 h 2195137"/>
              <a:gd name="connsiteX2" fmla="*/ 824572 w 1405555"/>
              <a:gd name="connsiteY2" fmla="*/ 11136 h 2195137"/>
              <a:gd name="connsiteX3" fmla="*/ 1405555 w 1405555"/>
              <a:gd name="connsiteY3" fmla="*/ 1421986 h 2195137"/>
              <a:gd name="connsiteX4" fmla="*/ 1290744 w 1405555"/>
              <a:gd name="connsiteY4" fmla="*/ 2151836 h 2195137"/>
              <a:gd name="connsiteX5" fmla="*/ 1274401 w 1405555"/>
              <a:gd name="connsiteY5" fmla="*/ 2195137 h 219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55" h="2195137">
                <a:moveTo>
                  <a:pt x="0" y="1519361"/>
                </a:moveTo>
                <a:lnTo>
                  <a:pt x="805670" y="0"/>
                </a:lnTo>
                <a:lnTo>
                  <a:pt x="824572" y="11136"/>
                </a:lnTo>
                <a:cubicBezTo>
                  <a:pt x="1165991" y="243582"/>
                  <a:pt x="1405555" y="787752"/>
                  <a:pt x="1405555" y="1421986"/>
                </a:cubicBezTo>
                <a:cubicBezTo>
                  <a:pt x="1405555" y="1686250"/>
                  <a:pt x="1363964" y="1934879"/>
                  <a:pt x="1290744" y="2151836"/>
                </a:cubicBezTo>
                <a:lnTo>
                  <a:pt x="1274401" y="2195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5780840" y="2387025"/>
            <a:ext cx="249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 sz="1800">
                <a:solidFill>
                  <a:srgbClr val="000000"/>
                </a:solidFill>
              </a:defRPr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01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722784" y="3121803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学习目标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0066" y="1558361"/>
            <a:ext cx="3700774" cy="370077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10978"/>
          <a:stretch>
            <a:fillRect/>
          </a:stretch>
        </p:blipFill>
        <p:spPr>
          <a:xfrm>
            <a:off x="0" y="5031616"/>
            <a:ext cx="12192000" cy="3810426"/>
          </a:xfrm>
          <a:custGeom>
            <a:avLst/>
            <a:gdLst>
              <a:gd name="connsiteX0" fmla="*/ 12192000 w 12192000"/>
              <a:gd name="connsiteY0" fmla="*/ 0 h 3810426"/>
              <a:gd name="connsiteX1" fmla="*/ 12192000 w 12192000"/>
              <a:gd name="connsiteY1" fmla="*/ 3810426 h 3810426"/>
              <a:gd name="connsiteX2" fmla="*/ 0 w 12192000"/>
              <a:gd name="connsiteY2" fmla="*/ 3810426 h 3810426"/>
              <a:gd name="connsiteX3" fmla="*/ 0 w 12192000"/>
              <a:gd name="connsiteY3" fmla="*/ 904965 h 3810426"/>
              <a:gd name="connsiteX4" fmla="*/ 531987 w 12192000"/>
              <a:gd name="connsiteY4" fmla="*/ 991535 h 3810426"/>
              <a:gd name="connsiteX5" fmla="*/ 6068925 w 12192000"/>
              <a:gd name="connsiteY5" fmla="*/ 1131333 h 3810426"/>
              <a:gd name="connsiteX6" fmla="*/ 11530024 w 12192000"/>
              <a:gd name="connsiteY6" fmla="*/ 207434 h 381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10426">
                <a:moveTo>
                  <a:pt x="12192000" y="0"/>
                </a:moveTo>
                <a:lnTo>
                  <a:pt x="12192000" y="3810426"/>
                </a:lnTo>
                <a:lnTo>
                  <a:pt x="0" y="3810426"/>
                </a:lnTo>
                <a:lnTo>
                  <a:pt x="0" y="904965"/>
                </a:lnTo>
                <a:lnTo>
                  <a:pt x="531987" y="991535"/>
                </a:lnTo>
                <a:cubicBezTo>
                  <a:pt x="2125653" y="1215403"/>
                  <a:pt x="4031963" y="1276557"/>
                  <a:pt x="6068925" y="1131333"/>
                </a:cubicBezTo>
                <a:cubicBezTo>
                  <a:pt x="8105884" y="986108"/>
                  <a:pt x="9984237" y="655128"/>
                  <a:pt x="11530024" y="207434"/>
                </a:cubicBezTo>
                <a:close/>
              </a:path>
            </a:pathLst>
          </a:custGeom>
        </p:spPr>
      </p:pic>
      <p:sp>
        <p:nvSpPr>
          <p:cNvPr id="14" name="任意多边形: 形状 13"/>
          <p:cNvSpPr/>
          <p:nvPr/>
        </p:nvSpPr>
        <p:spPr>
          <a:xfrm rot="21355321">
            <a:off x="-12798" y="4919696"/>
            <a:ext cx="12264347" cy="1238085"/>
          </a:xfrm>
          <a:custGeom>
            <a:avLst/>
            <a:gdLst>
              <a:gd name="connsiteX0" fmla="*/ 12264347 w 12264347"/>
              <a:gd name="connsiteY0" fmla="*/ 0 h 1238085"/>
              <a:gd name="connsiteX1" fmla="*/ 12225414 w 12264347"/>
              <a:gd name="connsiteY1" fmla="*/ 546085 h 1238085"/>
              <a:gd name="connsiteX2" fmla="*/ 11937024 w 12264347"/>
              <a:gd name="connsiteY2" fmla="*/ 617843 h 1238085"/>
              <a:gd name="connsiteX3" fmla="*/ 6037461 w 12264347"/>
              <a:gd name="connsiteY3" fmla="*/ 1238085 h 1238085"/>
              <a:gd name="connsiteX4" fmla="*/ 524485 w 12264347"/>
              <a:gd name="connsiteY4" fmla="*/ 704887 h 1238085"/>
              <a:gd name="connsiteX5" fmla="*/ 0 w 12264347"/>
              <a:gd name="connsiteY5" fmla="*/ 580703 h 1238085"/>
              <a:gd name="connsiteX6" fmla="*/ 9907 w 12264347"/>
              <a:gd name="connsiteY6" fmla="*/ 441745 h 1238085"/>
              <a:gd name="connsiteX7" fmla="*/ 162765 w 12264347"/>
              <a:gd name="connsiteY7" fmla="*/ 477881 h 1238085"/>
              <a:gd name="connsiteX8" fmla="*/ 6461825 w 12264347"/>
              <a:gd name="connsiteY8" fmla="*/ 888684 h 1238085"/>
              <a:gd name="connsiteX9" fmla="*/ 11869657 w 12264347"/>
              <a:gd name="connsiteY9" fmla="*/ 110479 h 1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4347" h="1238085">
                <a:moveTo>
                  <a:pt x="12264347" y="0"/>
                </a:moveTo>
                <a:lnTo>
                  <a:pt x="12225414" y="546085"/>
                </a:lnTo>
                <a:lnTo>
                  <a:pt x="11937024" y="617843"/>
                </a:lnTo>
                <a:cubicBezTo>
                  <a:pt x="10291909" y="1007395"/>
                  <a:pt x="8249770" y="1238085"/>
                  <a:pt x="6037461" y="1238085"/>
                </a:cubicBezTo>
                <a:cubicBezTo>
                  <a:pt x="3995330" y="1238085"/>
                  <a:pt x="2098196" y="1041520"/>
                  <a:pt x="524485" y="704887"/>
                </a:cubicBezTo>
                <a:lnTo>
                  <a:pt x="0" y="580703"/>
                </a:lnTo>
                <a:lnTo>
                  <a:pt x="9907" y="441745"/>
                </a:lnTo>
                <a:lnTo>
                  <a:pt x="162765" y="477881"/>
                </a:lnTo>
                <a:cubicBezTo>
                  <a:pt x="1886630" y="840868"/>
                  <a:pt x="4082090" y="1003136"/>
                  <a:pt x="6461825" y="888684"/>
                </a:cubicBezTo>
                <a:cubicBezTo>
                  <a:pt x="8469727" y="792116"/>
                  <a:pt x="10328140" y="512047"/>
                  <a:pt x="11869657" y="110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/>
          <p:cNvSpPr/>
          <p:nvPr/>
        </p:nvSpPr>
        <p:spPr>
          <a:xfrm>
            <a:off x="698500" y="3965085"/>
            <a:ext cx="10795000" cy="148212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698500" y="1946880"/>
            <a:ext cx="10795000" cy="148212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平方根知识点回顾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16" name="矩形 15"/>
          <p:cNvSpPr/>
          <p:nvPr/>
        </p:nvSpPr>
        <p:spPr>
          <a:xfrm>
            <a:off x="3917015" y="2153431"/>
            <a:ext cx="6150910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一般的如果一个正数</a:t>
            </a:r>
            <a:r>
              <a:rPr lang="en-US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x</a:t>
            </a:r>
            <a:r>
              <a:rPr lang="zh-CN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的平方等于</a:t>
            </a:r>
            <a:r>
              <a:rPr lang="en-US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</a:t>
            </a:r>
            <a:r>
              <a:rPr lang="zh-CN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，即</a:t>
            </a:r>
            <a:r>
              <a:rPr lang="en-US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x^2=a</a:t>
            </a:r>
            <a:r>
              <a:rPr lang="zh-CN" altLang="en-US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</a:t>
            </a:r>
            <a:endParaRPr lang="en-US" altLang="zh-CN" sz="2000" kern="1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那么这个正数</a:t>
            </a:r>
            <a:r>
              <a:rPr lang="en-US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叫做</a:t>
            </a:r>
            <a:r>
              <a:rPr lang="en-US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的算术平方根。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917015" y="4084605"/>
                <a:ext cx="6792297" cy="965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如果一个数的平方等于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，那么这个数就叫做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的平方根或二次方根，即</a:t>
                </a:r>
                <a14:m>
                  <m:oMath xmlns:m="http://schemas.openxmlformats.org/officeDocument/2006/math">
                    <m:r>
                      <a:rPr lang="zh-CN" altLang="zh-CN" sz="20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如果</m:t>
                    </m:r>
                    <m:sSup>
                      <m:sSupPr>
                        <m:ctrlPr>
                          <a:rPr lang="zh-CN" altLang="zh-CN" sz="20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，那么</a:t>
                </a:r>
                <a:r>
                  <a:rPr lang="en-US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叫做</a:t>
                </a:r>
                <a:r>
                  <a:rPr lang="en-US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的平方根。</a:t>
                </a: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015" y="4084605"/>
                <a:ext cx="6792297" cy="965072"/>
              </a:xfrm>
              <a:prstGeom prst="rect">
                <a:avLst/>
              </a:prstGeom>
              <a:blipFill rotWithShape="1">
                <a:blip r:embed="rId5"/>
                <a:stretch>
                  <a:fillRect l="-5" t="-30" r="1" b="-16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1482688" y="2246536"/>
            <a:ext cx="231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算数平方根的概念：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82688" y="4195638"/>
            <a:ext cx="231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平方根的概念：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情景思考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9" name="矩形 8"/>
          <p:cNvSpPr/>
          <p:nvPr/>
        </p:nvSpPr>
        <p:spPr>
          <a:xfrm>
            <a:off x="1865994" y="1917146"/>
            <a:ext cx="8159228" cy="962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用带有根号的式子填空：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(1)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面积为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的正方形的边长为</a:t>
            </a:r>
            <a:r>
              <a:rPr lang="zh-CN" alt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;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面积为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的正方形的边长为</a:t>
            </a:r>
            <a:r>
              <a:rPr lang="zh-CN" alt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18134" y="3538819"/>
            <a:ext cx="1391771" cy="1358153"/>
          </a:xfrm>
          <a:prstGeom prst="rect">
            <a:avLst/>
          </a:prstGeom>
          <a:noFill/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56636" y="4896972"/>
            <a:ext cx="51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5058007" y="3437470"/>
                <a:ext cx="4515859" cy="1459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∵正方形的面积等于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a•a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=3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zh-CN" altLang="en-US" sz="20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0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en-US" sz="2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0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（无意义）</a:t>
                </a:r>
                <a:endPara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007" y="3437470"/>
                <a:ext cx="4515859" cy="1459502"/>
              </a:xfrm>
              <a:prstGeom prst="rect">
                <a:avLst/>
              </a:prstGeom>
              <a:blipFill rotWithShape="1">
                <a:blip r:embed="rId5"/>
                <a:stretch>
                  <a:fillRect l="-5" t="-15" r="13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428222" y="2425180"/>
                <a:ext cx="517386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zh-CN" altLang="en-US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222" y="2425180"/>
                <a:ext cx="517386" cy="401970"/>
              </a:xfrm>
              <a:prstGeom prst="rect">
                <a:avLst/>
              </a:prstGeom>
              <a:blipFill rotWithShape="1">
                <a:blip r:embed="rId6"/>
                <a:stretch>
                  <a:fillRect l="-47" t="-29" r="20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9166841" y="2425180"/>
                <a:ext cx="502958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altLang="zh-CN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rad>
                    </m:oMath>
                  </m:oMathPara>
                </a14:m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841" y="2425180"/>
                <a:ext cx="502958" cy="401970"/>
              </a:xfrm>
              <a:prstGeom prst="rect">
                <a:avLst/>
              </a:prstGeom>
              <a:blipFill rotWithShape="1">
                <a:blip r:embed="rId7"/>
                <a:stretch>
                  <a:fillRect l="-122" t="-29" r="4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情景思考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9" name="矩形 8"/>
          <p:cNvSpPr/>
          <p:nvPr/>
        </p:nvSpPr>
        <p:spPr>
          <a:xfrm>
            <a:off x="1677295" y="1704060"/>
            <a:ext cx="9247879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用带有根号的式子填空：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(2)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一个长方形的围栏，长是宽的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倍，面积为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130m</a:t>
            </a:r>
            <a:r>
              <a:rPr lang="en-US" altLang="zh-CN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，则它的宽为</a:t>
            </a:r>
            <a:r>
              <a:rPr lang="zh-CN" alt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43177" y="3653119"/>
            <a:ext cx="2753511" cy="1358153"/>
          </a:xfrm>
          <a:prstGeom prst="rect">
            <a:avLst/>
          </a:prstGeom>
          <a:noFill/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63489" y="5125757"/>
            <a:ext cx="51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2a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6096000" y="3614711"/>
                <a:ext cx="4340903" cy="1463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∵长方形围栏的面积等于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130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2a•a=130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zh-CN" altLang="en-US" sz="20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=65</m:t>
                    </m:r>
                  </m:oMath>
                </a14:m>
                <a:endPara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65</m:t>
                        </m:r>
                      </m:e>
                    </m:rad>
                  </m:oMath>
                </a14:m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en-US" sz="2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65</m:t>
                        </m:r>
                      </m:e>
                    </m:rad>
                  </m:oMath>
                </a14:m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（无意义）</a:t>
                </a:r>
                <a:endPara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14711"/>
                <a:ext cx="4340903" cy="1463029"/>
              </a:xfrm>
              <a:prstGeom prst="rect">
                <a:avLst/>
              </a:prstGeom>
              <a:blipFill rotWithShape="1">
                <a:blip r:embed="rId5"/>
                <a:stretch>
                  <a:fillRect t="-20" r="1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4890647" y="4125834"/>
            <a:ext cx="51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9327653" y="2187590"/>
                <a:ext cx="696153" cy="44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200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65</m:t>
                          </m:r>
                        </m:e>
                      </m:rad>
                    </m:oMath>
                  </m:oMathPara>
                </a14:m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653" y="2187590"/>
                <a:ext cx="696153" cy="442685"/>
              </a:xfrm>
              <a:prstGeom prst="rect">
                <a:avLst/>
              </a:prstGeom>
              <a:blipFill rotWithShape="1">
                <a:blip r:embed="rId6"/>
                <a:stretch>
                  <a:fillRect l="-20" t="-3" r="-317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/>
          <p:cNvSpPr/>
          <p:nvPr/>
        </p:nvSpPr>
        <p:spPr>
          <a:xfrm>
            <a:off x="698500" y="4824002"/>
            <a:ext cx="10795000" cy="148212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情景思考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9" name="矩形 8"/>
          <p:cNvSpPr/>
          <p:nvPr/>
        </p:nvSpPr>
        <p:spPr>
          <a:xfrm>
            <a:off x="1162945" y="1549873"/>
            <a:ext cx="10047979" cy="142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用带有根号的式子填空：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(3)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一个物体从高处自由下落，落到地面所用的时间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 (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单位：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 )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与开始落下时离地面的高度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 (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单位：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 )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满足关系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h=5t</a:t>
            </a:r>
            <a:r>
              <a:rPr lang="en-US" altLang="zh-CN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，如果用含有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的式子表示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，那么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9803373" y="2323348"/>
                <a:ext cx="464486" cy="72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140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140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altLang="zh-CN" sz="1400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373" y="2323348"/>
                <a:ext cx="464486" cy="728854"/>
              </a:xfrm>
              <a:prstGeom prst="rect">
                <a:avLst/>
              </a:prstGeom>
              <a:blipFill rotWithShape="1">
                <a:blip r:embed="rId5"/>
                <a:stretch>
                  <a:fillRect l="-52" t="-71" r="117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162946" y="2978597"/>
                <a:ext cx="6078650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思考：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/>
                          </a:rPr>
                          <m:t>3</m:t>
                        </m:r>
                      </m:e>
                    </m:rad>
                    <m:r>
                      <a:rPr lang="zh-CN" altLang="en-US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/>
                      </a:rPr>
                      <m:t>、</m:t>
                    </m:r>
                    <m:rad>
                      <m:radPr>
                        <m:degHide m:val="on"/>
                        <m:ctrlPr>
                          <a:rPr lang="zh-CN" altLang="en-US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/>
                          </a:rPr>
                          <m:t>𝑆</m:t>
                        </m:r>
                      </m:e>
                    </m:rad>
                    <m:r>
                      <a:rPr lang="zh-CN" alt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/>
                      </a:rPr>
                      <m:t>、</m:t>
                    </m:r>
                    <m:rad>
                      <m:radPr>
                        <m:degHide m:val="on"/>
                        <m:ctrlPr>
                          <a:rPr lang="zh-CN" altLang="en-US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/>
                          </a:rPr>
                          <m:t>65</m:t>
                        </m:r>
                      </m:e>
                    </m:rad>
                    <m:r>
                      <a:rPr lang="zh-CN" alt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/>
                      </a:rPr>
                      <m:t>、</m:t>
                    </m:r>
                    <m:rad>
                      <m:radPr>
                        <m:degHide m:val="on"/>
                        <m:ctrlPr>
                          <a:rPr lang="zh-CN" altLang="en-US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/>
                              </a:rPr>
                              <m:t>h</m:t>
                            </m:r>
                          </m:num>
                          <m:den>
                            <m:r>
                              <a:rPr lang="en-US" altLang="zh-CN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被开方数和根指数有什么特点？</a:t>
                </a: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946" y="2978597"/>
                <a:ext cx="6078650" cy="656013"/>
              </a:xfrm>
              <a:prstGeom prst="rect">
                <a:avLst/>
              </a:prstGeom>
              <a:blipFill rotWithShape="1">
                <a:blip r:embed="rId6"/>
                <a:stretch>
                  <a:fillRect l="-4" t="-68" r="1" b="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162946" y="3527721"/>
            <a:ext cx="2371162" cy="879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根指数为 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;</a:t>
            </a:r>
          </a:p>
          <a:p>
            <a:pPr defTabSz="685800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被开方数是非负数 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162945" y="5056577"/>
                <a:ext cx="8075466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一般地，我们把形如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d>
                      <m:dPr>
                        <m:begChr m:val="（"/>
                        <m:endChr m:val="）"/>
                        <m:ctrlPr>
                          <a:rPr lang="zh-CN" alt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zh-CN" alt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的式子叫做二次根式，“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”称为二次根号。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945" y="5056577"/>
                <a:ext cx="8075466" cy="408253"/>
              </a:xfrm>
              <a:prstGeom prst="rect">
                <a:avLst/>
              </a:prstGeom>
              <a:blipFill rotWithShape="1">
                <a:blip r:embed="rId7"/>
                <a:stretch>
                  <a:fillRect l="-3" t="-18" r="5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1162945" y="5721196"/>
            <a:ext cx="570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可以是一个非负数字，一个字母，或一个式子。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91" name="任意多边形: 形状 90"/>
          <p:cNvSpPr/>
          <p:nvPr/>
        </p:nvSpPr>
        <p:spPr>
          <a:xfrm rot="3723862">
            <a:off x="-2439" y="-674282"/>
            <a:ext cx="1405555" cy="2195137"/>
          </a:xfrm>
          <a:custGeom>
            <a:avLst/>
            <a:gdLst>
              <a:gd name="connsiteX0" fmla="*/ 0 w 1405555"/>
              <a:gd name="connsiteY0" fmla="*/ 1519361 h 2195137"/>
              <a:gd name="connsiteX1" fmla="*/ 805670 w 1405555"/>
              <a:gd name="connsiteY1" fmla="*/ 0 h 2195137"/>
              <a:gd name="connsiteX2" fmla="*/ 824572 w 1405555"/>
              <a:gd name="connsiteY2" fmla="*/ 11136 h 2195137"/>
              <a:gd name="connsiteX3" fmla="*/ 1405555 w 1405555"/>
              <a:gd name="connsiteY3" fmla="*/ 1421986 h 2195137"/>
              <a:gd name="connsiteX4" fmla="*/ 1290744 w 1405555"/>
              <a:gd name="connsiteY4" fmla="*/ 2151836 h 2195137"/>
              <a:gd name="connsiteX5" fmla="*/ 1274401 w 1405555"/>
              <a:gd name="connsiteY5" fmla="*/ 2195137 h 219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55" h="2195137">
                <a:moveTo>
                  <a:pt x="0" y="1519361"/>
                </a:moveTo>
                <a:lnTo>
                  <a:pt x="805670" y="0"/>
                </a:lnTo>
                <a:lnTo>
                  <a:pt x="824572" y="11136"/>
                </a:lnTo>
                <a:cubicBezTo>
                  <a:pt x="1165991" y="243582"/>
                  <a:pt x="1405555" y="787752"/>
                  <a:pt x="1405555" y="1421986"/>
                </a:cubicBezTo>
                <a:cubicBezTo>
                  <a:pt x="1405555" y="1686250"/>
                  <a:pt x="1363964" y="1934879"/>
                  <a:pt x="1290744" y="2151836"/>
                </a:cubicBezTo>
                <a:lnTo>
                  <a:pt x="1274401" y="2195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5780840" y="2387025"/>
            <a:ext cx="249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 sz="1800">
                <a:solidFill>
                  <a:srgbClr val="000000"/>
                </a:solidFill>
              </a:defRPr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02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722784" y="3121803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练一练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0066" y="1558361"/>
            <a:ext cx="3700774" cy="370077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10978"/>
          <a:stretch>
            <a:fillRect/>
          </a:stretch>
        </p:blipFill>
        <p:spPr>
          <a:xfrm>
            <a:off x="0" y="5031616"/>
            <a:ext cx="12192000" cy="3810426"/>
          </a:xfrm>
          <a:custGeom>
            <a:avLst/>
            <a:gdLst>
              <a:gd name="connsiteX0" fmla="*/ 12192000 w 12192000"/>
              <a:gd name="connsiteY0" fmla="*/ 0 h 3810426"/>
              <a:gd name="connsiteX1" fmla="*/ 12192000 w 12192000"/>
              <a:gd name="connsiteY1" fmla="*/ 3810426 h 3810426"/>
              <a:gd name="connsiteX2" fmla="*/ 0 w 12192000"/>
              <a:gd name="connsiteY2" fmla="*/ 3810426 h 3810426"/>
              <a:gd name="connsiteX3" fmla="*/ 0 w 12192000"/>
              <a:gd name="connsiteY3" fmla="*/ 904965 h 3810426"/>
              <a:gd name="connsiteX4" fmla="*/ 531987 w 12192000"/>
              <a:gd name="connsiteY4" fmla="*/ 991535 h 3810426"/>
              <a:gd name="connsiteX5" fmla="*/ 6068925 w 12192000"/>
              <a:gd name="connsiteY5" fmla="*/ 1131333 h 3810426"/>
              <a:gd name="connsiteX6" fmla="*/ 11530024 w 12192000"/>
              <a:gd name="connsiteY6" fmla="*/ 207434 h 381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10426">
                <a:moveTo>
                  <a:pt x="12192000" y="0"/>
                </a:moveTo>
                <a:lnTo>
                  <a:pt x="12192000" y="3810426"/>
                </a:lnTo>
                <a:lnTo>
                  <a:pt x="0" y="3810426"/>
                </a:lnTo>
                <a:lnTo>
                  <a:pt x="0" y="904965"/>
                </a:lnTo>
                <a:lnTo>
                  <a:pt x="531987" y="991535"/>
                </a:lnTo>
                <a:cubicBezTo>
                  <a:pt x="2125653" y="1215403"/>
                  <a:pt x="4031963" y="1276557"/>
                  <a:pt x="6068925" y="1131333"/>
                </a:cubicBezTo>
                <a:cubicBezTo>
                  <a:pt x="8105884" y="986108"/>
                  <a:pt x="9984237" y="655128"/>
                  <a:pt x="11530024" y="207434"/>
                </a:cubicBezTo>
                <a:close/>
              </a:path>
            </a:pathLst>
          </a:custGeom>
        </p:spPr>
      </p:pic>
      <p:sp>
        <p:nvSpPr>
          <p:cNvPr id="14" name="任意多边形: 形状 13"/>
          <p:cNvSpPr/>
          <p:nvPr/>
        </p:nvSpPr>
        <p:spPr>
          <a:xfrm rot="21355321">
            <a:off x="-12798" y="4919696"/>
            <a:ext cx="12264347" cy="1238085"/>
          </a:xfrm>
          <a:custGeom>
            <a:avLst/>
            <a:gdLst>
              <a:gd name="connsiteX0" fmla="*/ 12264347 w 12264347"/>
              <a:gd name="connsiteY0" fmla="*/ 0 h 1238085"/>
              <a:gd name="connsiteX1" fmla="*/ 12225414 w 12264347"/>
              <a:gd name="connsiteY1" fmla="*/ 546085 h 1238085"/>
              <a:gd name="connsiteX2" fmla="*/ 11937024 w 12264347"/>
              <a:gd name="connsiteY2" fmla="*/ 617843 h 1238085"/>
              <a:gd name="connsiteX3" fmla="*/ 6037461 w 12264347"/>
              <a:gd name="connsiteY3" fmla="*/ 1238085 h 1238085"/>
              <a:gd name="connsiteX4" fmla="*/ 524485 w 12264347"/>
              <a:gd name="connsiteY4" fmla="*/ 704887 h 1238085"/>
              <a:gd name="connsiteX5" fmla="*/ 0 w 12264347"/>
              <a:gd name="connsiteY5" fmla="*/ 580703 h 1238085"/>
              <a:gd name="connsiteX6" fmla="*/ 9907 w 12264347"/>
              <a:gd name="connsiteY6" fmla="*/ 441745 h 1238085"/>
              <a:gd name="connsiteX7" fmla="*/ 162765 w 12264347"/>
              <a:gd name="connsiteY7" fmla="*/ 477881 h 1238085"/>
              <a:gd name="connsiteX8" fmla="*/ 6461825 w 12264347"/>
              <a:gd name="connsiteY8" fmla="*/ 888684 h 1238085"/>
              <a:gd name="connsiteX9" fmla="*/ 11869657 w 12264347"/>
              <a:gd name="connsiteY9" fmla="*/ 110479 h 1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4347" h="1238085">
                <a:moveTo>
                  <a:pt x="12264347" y="0"/>
                </a:moveTo>
                <a:lnTo>
                  <a:pt x="12225414" y="546085"/>
                </a:lnTo>
                <a:lnTo>
                  <a:pt x="11937024" y="617843"/>
                </a:lnTo>
                <a:cubicBezTo>
                  <a:pt x="10291909" y="1007395"/>
                  <a:pt x="8249770" y="1238085"/>
                  <a:pt x="6037461" y="1238085"/>
                </a:cubicBezTo>
                <a:cubicBezTo>
                  <a:pt x="3995330" y="1238085"/>
                  <a:pt x="2098196" y="1041520"/>
                  <a:pt x="524485" y="704887"/>
                </a:cubicBezTo>
                <a:lnTo>
                  <a:pt x="0" y="580703"/>
                </a:lnTo>
                <a:lnTo>
                  <a:pt x="9907" y="441745"/>
                </a:lnTo>
                <a:lnTo>
                  <a:pt x="162765" y="477881"/>
                </a:lnTo>
                <a:cubicBezTo>
                  <a:pt x="1886630" y="840868"/>
                  <a:pt x="4082090" y="1003136"/>
                  <a:pt x="6461825" y="888684"/>
                </a:cubicBezTo>
                <a:cubicBezTo>
                  <a:pt x="8469727" y="792116"/>
                  <a:pt x="10328140" y="512047"/>
                  <a:pt x="11869657" y="110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723059" y="2172913"/>
                <a:ext cx="5754070" cy="3082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1.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指出下列哪些是二次根式？</a:t>
                </a:r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⑴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                     ⑵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/>
                          </a:rPr>
                          <m:t>−</m:t>
                        </m:r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⑶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/>
                          </a:rPr>
                          <m:t>3</m:t>
                        </m:r>
                      </m:deg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/>
                          </a:rPr>
                          <m:t>2</m:t>
                        </m:r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/>
                      </a:rPr>
                      <m:t>   </m:t>
                    </m:r>
                  </m:oMath>
                </a14:m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               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/>
                          </a:rPr>
                          <m:t>+</m:t>
                        </m:r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⑸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/>
                          </a:rPr>
                          <m:t>𝑎</m:t>
                        </m:r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/>
                          </a:rPr>
                          <m:t>−3</m:t>
                        </m:r>
                      </m:e>
                    </m:rad>
                    <m:d>
                      <m:d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/>
                          </a:rPr>
                          <m:t>𝑎</m:t>
                        </m:r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/>
                            <a:ea typeface="Cambria Math" panose="02040503050406030204"/>
                          </a:rPr>
                          <m:t>≥</m:t>
                        </m:r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/>
                          </a:rPr>
                          <m:t>3</m:t>
                        </m:r>
                      </m:e>
                    </m:d>
                  </m:oMath>
                </a14:m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⑹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/>
                          </a:rPr>
                          <m:t>𝑎</m:t>
                        </m:r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/>
                          </a:rPr>
                          <m:t>−</m:t>
                        </m:r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/>
                          </a:rPr>
                          <m:t>𝑏</m:t>
                        </m:r>
                      </m:e>
                    </m:rad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/>
                      </a:rPr>
                      <m:t>(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/>
                      </a:rPr>
                      <m:t>𝑎</m:t>
                    </m:r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/>
                      </a:rPr>
                      <m:t>＜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/>
                      </a:rPr>
                      <m:t>𝑏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/>
                      </a:rPr>
                      <m:t>)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/>
                          </a:rPr>
                          <m:t>+</m:t>
                        </m:r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/>
                          </a:rPr>
                          <m:t>𝑥</m:t>
                        </m:r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 ⑻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/>
                              </a:rPr>
                              <m:t>(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/>
                              </a:rPr>
                              <m:t>𝑥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/>
                              </a:rPr>
                              <m:t>−2)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059" y="2172913"/>
                <a:ext cx="5754070" cy="3082575"/>
              </a:xfrm>
              <a:prstGeom prst="rect">
                <a:avLst/>
              </a:prstGeom>
              <a:blipFill rotWithShape="1">
                <a:blip r:embed="rId5"/>
                <a:stretch>
                  <a:fillRect l="-3" t="-19" r="9" b="-32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笑脸 9"/>
          <p:cNvSpPr/>
          <p:nvPr/>
        </p:nvSpPr>
        <p:spPr>
          <a:xfrm>
            <a:off x="3744445" y="2913530"/>
            <a:ext cx="389965" cy="398204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笑脸 10"/>
          <p:cNvSpPr/>
          <p:nvPr/>
        </p:nvSpPr>
        <p:spPr>
          <a:xfrm>
            <a:off x="3990974" y="3515098"/>
            <a:ext cx="389965" cy="398204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笑脸 11"/>
          <p:cNvSpPr/>
          <p:nvPr/>
        </p:nvSpPr>
        <p:spPr>
          <a:xfrm>
            <a:off x="4990539" y="4111251"/>
            <a:ext cx="389965" cy="398204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笑脸 12"/>
          <p:cNvSpPr/>
          <p:nvPr/>
        </p:nvSpPr>
        <p:spPr>
          <a:xfrm>
            <a:off x="4990539" y="4857284"/>
            <a:ext cx="389965" cy="398204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笑脸 13"/>
          <p:cNvSpPr/>
          <p:nvPr/>
        </p:nvSpPr>
        <p:spPr>
          <a:xfrm>
            <a:off x="7192434" y="4857284"/>
            <a:ext cx="389965" cy="398204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笑脸 14"/>
          <p:cNvSpPr/>
          <p:nvPr/>
        </p:nvSpPr>
        <p:spPr>
          <a:xfrm>
            <a:off x="7647984" y="4111251"/>
            <a:ext cx="389965" cy="398204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笑脸 15"/>
          <p:cNvSpPr/>
          <p:nvPr/>
        </p:nvSpPr>
        <p:spPr>
          <a:xfrm>
            <a:off x="7188543" y="3494195"/>
            <a:ext cx="389965" cy="398204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笑脸 16"/>
          <p:cNvSpPr/>
          <p:nvPr/>
        </p:nvSpPr>
        <p:spPr>
          <a:xfrm>
            <a:off x="6798578" y="2913530"/>
            <a:ext cx="389965" cy="398204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宽屏</PresentationFormat>
  <Paragraphs>112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等线</vt:lpstr>
      <vt:lpstr>思源黑体 CN Bold</vt:lpstr>
      <vt:lpstr>思源黑体 CN Heavy</vt:lpstr>
      <vt:lpstr>思源黑体 CN Light</vt:lpstr>
      <vt:lpstr>思源黑体 CN Medium</vt:lpstr>
      <vt:lpstr>宋体</vt:lpstr>
      <vt:lpstr>微软雅黑</vt:lpstr>
      <vt:lpstr>微软雅黑 Light</vt:lpstr>
      <vt:lpstr>Arial</vt:lpstr>
      <vt:lpstr>Calibri</vt:lpstr>
      <vt:lpstr>Cambria Math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184</cp:revision>
  <dcterms:created xsi:type="dcterms:W3CDTF">2020-03-19T09:30:00Z</dcterms:created>
  <dcterms:modified xsi:type="dcterms:W3CDTF">2023-01-16T16:03:06Z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2FCE5D5CC4974BFBBE27F229113B6934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