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456" r:id="rId2"/>
    <p:sldId id="457" r:id="rId3"/>
    <p:sldId id="458" r:id="rId4"/>
    <p:sldId id="459" r:id="rId5"/>
    <p:sldId id="462" r:id="rId6"/>
    <p:sldId id="463" r:id="rId7"/>
    <p:sldId id="464" r:id="rId8"/>
    <p:sldId id="477" r:id="rId9"/>
    <p:sldId id="465" r:id="rId10"/>
    <p:sldId id="466" r:id="rId11"/>
    <p:sldId id="467" r:id="rId12"/>
    <p:sldId id="468" r:id="rId13"/>
    <p:sldId id="469" r:id="rId14"/>
    <p:sldId id="478" r:id="rId15"/>
    <p:sldId id="470" r:id="rId16"/>
    <p:sldId id="471" r:id="rId17"/>
    <p:sldId id="472" r:id="rId18"/>
    <p:sldId id="473" r:id="rId19"/>
    <p:sldId id="474" r:id="rId20"/>
    <p:sldId id="479" r:id="rId21"/>
    <p:sldId id="475" r:id="rId22"/>
    <p:sldId id="476" r:id="rId2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26">
          <p15:clr>
            <a:srgbClr val="A4A3A4"/>
          </p15:clr>
        </p15:guide>
        <p15:guide id="2" pos="28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700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2086"/>
    <a:srgbClr val="B60A9F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11" autoAdjust="0"/>
    <p:restoredTop sz="94660"/>
  </p:normalViewPr>
  <p:slideViewPr>
    <p:cSldViewPr>
      <p:cViewPr>
        <p:scale>
          <a:sx n="100" d="100"/>
          <a:sy n="100" d="100"/>
        </p:scale>
        <p:origin x="-474" y="-264"/>
      </p:cViewPr>
      <p:guideLst>
        <p:guide orient="horz" pos="2026"/>
        <p:guide pos="280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-3246" y="-102"/>
      </p:cViewPr>
      <p:guideLst>
        <p:guide orient="horz" pos="2700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haroni" panose="02010803020104030203" charset="0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haroni" panose="02010803020104030203" charset="0"/>
              </a:defRPr>
            </a:lvl1pPr>
          </a:lstStyle>
          <a:p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haroni" panose="02010803020104030203" charset="0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haroni" panose="02010803020104030203" charset="0"/>
              </a:defRPr>
            </a:lvl1pPr>
          </a:lstStyle>
          <a:p>
            <a:fld id="{126FEB5E-BC6D-41BE-BB09-784541D8D48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haroni" panose="02010803020104030203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haroni" panose="02010803020104030203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haroni" panose="02010803020104030203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haroni" panose="02010803020104030203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haroni" panose="02010803020104030203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3795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ctr"/>
          <a:lstStyle/>
          <a:p>
            <a:pPr lvl="0"/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3379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en-US" altLang="zh-CN" sz="1200" dirty="0"/>
              <a:t>2</a:t>
            </a:fld>
            <a:endParaRPr lang="en-US" altLang="zh-CN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4819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ctr"/>
          <a:lstStyle/>
          <a:p>
            <a:pPr lvl="0"/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3482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en-US" altLang="zh-CN" sz="1200" dirty="0"/>
              <a:t>3</a:t>
            </a:fld>
            <a:endParaRPr lang="en-US" altLang="zh-CN" sz="12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5843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ctr"/>
          <a:lstStyle/>
          <a:p>
            <a:pPr lvl="0"/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3584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en-US" altLang="zh-CN" sz="1200" dirty="0"/>
              <a:t>4</a:t>
            </a:fld>
            <a:endParaRPr lang="en-US" altLang="zh-CN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 bwMode="auto"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marL="0" indent="0" algn="ctr">
              <a:defRPr sz="4000" b="1"/>
            </a:lvl1pPr>
          </a:lstStyle>
          <a:p>
            <a:pPr lvl="0"/>
            <a:r>
              <a:rPr lang="zh-CN" altLang="en-US" noProof="0" smtClean="0">
                <a:sym typeface="MS PGothic" panose="020B0600070205080204" pitchFamily="34" charset="-128"/>
              </a:rPr>
              <a:t>单击此处编辑母版标题样式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090613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3200"/>
            </a:lvl1pPr>
          </a:lstStyle>
          <a:p>
            <a:pPr lvl="0"/>
            <a:r>
              <a:rPr lang="zh-CN" altLang="en-US" noProof="0" smtClean="0">
                <a:sym typeface="MS PGothic" panose="020B0600070205080204" pitchFamily="34" charset="-128"/>
              </a:rPr>
              <a:t>单击此处编辑母版副标题样式</a:t>
            </a:r>
          </a:p>
        </p:txBody>
      </p:sp>
    </p:spTree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spd="med">
    <p:fade thruBlk="1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1.jpeg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35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>
                <a:sym typeface="MS PGothic" panose="020B0600070205080204" pitchFamily="34" charset="-128"/>
              </a:rPr>
              <a:t>单击此处编辑母版标题样式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>
                <a:sym typeface="MS PGothic" panose="020B0600070205080204" pitchFamily="34" charset="-128"/>
              </a:rPr>
              <a:t>单击此处编辑母版文本样式</a:t>
            </a:r>
          </a:p>
          <a:p>
            <a:pPr lvl="1"/>
            <a:r>
              <a:rPr lang="zh-CN" altLang="en-US" smtClean="0">
                <a:sym typeface="MS PGothic" panose="020B0600070205080204" pitchFamily="34" charset="-128"/>
              </a:rPr>
              <a:t>第二级</a:t>
            </a:r>
          </a:p>
          <a:p>
            <a:pPr lvl="2"/>
            <a:r>
              <a:rPr lang="zh-CN" altLang="en-US" smtClean="0">
                <a:sym typeface="MS PGothic" panose="020B0600070205080204" pitchFamily="34" charset="-128"/>
              </a:rPr>
              <a:t>第三级</a:t>
            </a:r>
          </a:p>
          <a:p>
            <a:pPr lvl="3"/>
            <a:r>
              <a:rPr lang="zh-CN" altLang="en-US" smtClean="0">
                <a:sym typeface="MS PGothic" panose="020B0600070205080204" pitchFamily="34" charset="-128"/>
              </a:rPr>
              <a:t>第四级</a:t>
            </a:r>
          </a:p>
          <a:p>
            <a:pPr lvl="4"/>
            <a:r>
              <a:rPr lang="zh-CN" altLang="en-US" smtClean="0">
                <a:sym typeface="MS PGothic" panose="020B0600070205080204" pitchFamily="34" charset="-128"/>
              </a:rPr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</p:sldLayoutIdLst>
  <p:transition spd="med">
    <p:fade thruBlk="1"/>
  </p:transition>
  <p:txStyles>
    <p:titleStyle>
      <a:lvl1pPr marL="914400" indent="-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  <a:sym typeface="MS PGothic" panose="020B0600070205080204" pitchFamily="34" charset="-128"/>
        </a:defRPr>
      </a:lvl1pPr>
      <a:lvl2pPr marL="914400" indent="-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  <a:sym typeface="MS PGothic" panose="020B0600070205080204" pitchFamily="34" charset="-128"/>
        </a:defRPr>
      </a:lvl2pPr>
      <a:lvl3pPr marL="914400" indent="-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  <a:sym typeface="MS PGothic" panose="020B0600070205080204" pitchFamily="34" charset="-128"/>
        </a:defRPr>
      </a:lvl3pPr>
      <a:lvl4pPr marL="914400" indent="-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  <a:sym typeface="MS PGothic" panose="020B0600070205080204" pitchFamily="34" charset="-128"/>
        </a:defRPr>
      </a:lvl4pPr>
      <a:lvl5pPr marL="914400" indent="-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  <a:sym typeface="MS PGothic" panose="020B0600070205080204" pitchFamily="34" charset="-128"/>
        </a:defRPr>
      </a:lvl5pPr>
      <a:lvl6pPr marL="1371600" indent="-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  <a:sym typeface="MS PGothic" panose="020B0600070205080204" pitchFamily="34" charset="-128"/>
        </a:defRPr>
      </a:lvl6pPr>
      <a:lvl7pPr marL="1828800" indent="-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  <a:sym typeface="MS PGothic" panose="020B0600070205080204" pitchFamily="34" charset="-128"/>
        </a:defRPr>
      </a:lvl7pPr>
      <a:lvl8pPr marL="2286000" indent="-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  <a:sym typeface="MS PGothic" panose="020B0600070205080204" pitchFamily="34" charset="-128"/>
        </a:defRPr>
      </a:lvl8pPr>
      <a:lvl9pPr marL="2743200" indent="-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  <a:sym typeface="MS PGothic" panose="020B0600070205080204" pitchFamily="34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MS PGothic" panose="020B0600070205080204" pitchFamily="34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  <a:sym typeface="MS PGothic" panose="020B0600070205080204" pitchFamily="34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MS PGothic" panose="020B0600070205080204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>
          <a:solidFill>
            <a:schemeClr val="tx1"/>
          </a:solidFill>
          <a:latin typeface="+mn-lt"/>
          <a:ea typeface="+mn-ea"/>
          <a:sym typeface="MS PGothic" panose="020B0600070205080204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00">
          <a:solidFill>
            <a:schemeClr val="tx1"/>
          </a:solidFill>
          <a:latin typeface="+mn-lt"/>
          <a:ea typeface="+mn-ea"/>
          <a:sym typeface="MS PGothic" panose="020B0600070205080204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00">
          <a:solidFill>
            <a:schemeClr val="tx1"/>
          </a:solidFill>
          <a:latin typeface="+mn-lt"/>
          <a:ea typeface="+mn-ea"/>
          <a:sym typeface="MS PGothic" panose="020B0600070205080204" pitchFamily="34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00">
          <a:solidFill>
            <a:schemeClr val="tx1"/>
          </a:solidFill>
          <a:latin typeface="+mn-lt"/>
          <a:ea typeface="+mn-ea"/>
          <a:sym typeface="MS PGothic" panose="020B0600070205080204" pitchFamily="34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00">
          <a:solidFill>
            <a:schemeClr val="tx1"/>
          </a:solidFill>
          <a:latin typeface="+mn-lt"/>
          <a:ea typeface="+mn-ea"/>
          <a:sym typeface="MS PGothic" panose="020B0600070205080204" pitchFamily="34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00">
          <a:solidFill>
            <a:schemeClr val="tx1"/>
          </a:solidFill>
          <a:latin typeface="+mn-lt"/>
          <a:ea typeface="+mn-ea"/>
          <a:sym typeface="MS PGothic" panose="020B0600070205080204" pitchFamily="34" charset="-128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audio" Target="file:///F:\&#35838;&#20214;\&#12298;&#35299;&#35835;&#12299;&#25945;&#24072;&#29992;&#20070;\&#20864;&#25945;\&#20061;&#19979;\&#20864;&#25945;&#33521;&#35821;&#20061;&#24180;&#32423;&#19979;&#20876;&#31532;&#20843;&#21333;&#20803;\&#20864;&#25945;&#33521;&#35821;&#20061;&#24180;&#32423;&#19979;&#20876;&#31532;&#20843;&#21333;&#20803;&#31532;&#20116;&#35838;&#26102;\Lesson47&#65306;Let&#8217;s_Do_It&#65281;4&#35838;&#25991;&#24405;&#38899;_128k.mp3" TargetMode="External"/><Relationship Id="rId1" Type="http://schemas.microsoft.com/office/2007/relationships/media" Target="file:///F:\&#35838;&#20214;\&#12298;&#35299;&#35835;&#12299;&#25945;&#24072;&#29992;&#20070;\&#20864;&#25945;\&#20061;&#19979;\&#20864;&#25945;&#33521;&#35821;&#20061;&#24180;&#32423;&#19979;&#20876;&#31532;&#20843;&#21333;&#20803;\&#20864;&#25945;&#33521;&#35821;&#20061;&#24180;&#32423;&#19979;&#20876;&#31532;&#20843;&#21333;&#20803;&#31532;&#20116;&#35838;&#26102;\Lesson47&#65306;Let&#8217;s_Do_It&#65281;4&#35838;&#25991;&#24405;&#38899;_128k.mp3" TargetMode="Externa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file:///F:\&#35838;&#20214;\&#12298;&#35299;&#35835;&#12299;&#25945;&#24072;&#29992;&#20070;\&#20864;&#25945;\&#20061;&#19979;\&#20864;&#25945;&#33521;&#35821;&#20061;&#24180;&#32423;&#19979;&#20876;&#31532;&#20843;&#21333;&#20803;\&#20864;&#25945;&#33521;&#35821;&#20061;&#24180;&#32423;&#19979;&#20876;&#31532;&#20843;&#21333;&#20803;&#31532;&#20116;&#35838;&#26102;\Lesson47_&#35838;&#25991;&#24405;&#38899;_128k.mp3" TargetMode="External"/><Relationship Id="rId1" Type="http://schemas.microsoft.com/office/2007/relationships/media" Target="file:///F:\&#35838;&#20214;\&#12298;&#35299;&#35835;&#12299;&#25945;&#24072;&#29992;&#20070;\&#20864;&#25945;\&#20061;&#19979;\&#20864;&#25945;&#33521;&#35821;&#20061;&#24180;&#32423;&#19979;&#20876;&#31532;&#20843;&#21333;&#20803;\&#20864;&#25945;&#33521;&#35821;&#20061;&#24180;&#32423;&#19979;&#20876;&#31532;&#20843;&#21333;&#20803;&#31532;&#20116;&#35838;&#26102;\Lesson47_&#35838;&#25991;&#24405;&#38899;_128k.mp3" TargetMode="Externa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-6845" y="620688"/>
            <a:ext cx="9150846" cy="1178560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dist="35921" dir="2700000" algn="ctr" rotWithShape="0">
              <a:schemeClr val="bg1"/>
            </a:outerShdw>
          </a:effectLst>
        </p:spPr>
        <p:txBody>
          <a:bodyPr anchor="b"/>
          <a:lstStyle/>
          <a:p>
            <a:pPr algn="ctr">
              <a:defRPr/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Unit </a:t>
            </a:r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8 Culture 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Shapes Us</a:t>
            </a: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-6845" y="2015272"/>
            <a:ext cx="9157320" cy="14465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zh-CN" sz="6600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Good </a:t>
            </a:r>
            <a:r>
              <a:rPr kumimoji="1" lang="en-US" altLang="zh-CN" sz="66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Manners</a:t>
            </a:r>
            <a:r>
              <a:rPr kumimoji="1" lang="en-US" altLang="zh-CN" sz="8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 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6" name="矩形 5"/>
          <p:cNvSpPr/>
          <p:nvPr/>
        </p:nvSpPr>
        <p:spPr>
          <a:xfrm>
            <a:off x="-6845" y="4797152"/>
            <a:ext cx="9150845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875030" y="617220"/>
            <a:ext cx="6554490" cy="4524315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0" indent="228600"/>
            <a:r>
              <a:rPr lang="en-US" altLang="zh-CN" sz="2400" b="1" u="sng" dirty="0">
                <a:solidFill>
                  <a:srgbClr val="B60A9F"/>
                </a:solidFill>
                <a:latin typeface="Times New Roman" panose="02020603050405020304" pitchFamily="18" charset="0"/>
                <a:ea typeface="NEU-HZ-S92" charset="0"/>
                <a:cs typeface="NEU-HZ-S92" charset="0"/>
              </a:rPr>
              <a:t>2.What should I do to make him </a:t>
            </a:r>
            <a:r>
              <a:rPr lang="en-US" altLang="zh-CN" sz="2400" b="1" u="sng" dirty="0" smtClean="0">
                <a:solidFill>
                  <a:srgbClr val="B60A9F"/>
                </a:solidFill>
                <a:latin typeface="Times New Roman" panose="02020603050405020304" pitchFamily="18" charset="0"/>
                <a:ea typeface="NEU-HZ-S92" charset="0"/>
                <a:cs typeface="NEU-HZ-S92" charset="0"/>
              </a:rPr>
              <a:t>feel welcome</a:t>
            </a:r>
            <a:r>
              <a:rPr lang="en-US" altLang="zh-CN" sz="2400" b="1" u="sng" dirty="0">
                <a:solidFill>
                  <a:srgbClr val="B60A9F"/>
                </a:solidFill>
                <a:latin typeface="Times New Roman" panose="02020603050405020304" pitchFamily="18" charset="0"/>
                <a:ea typeface="NEU-HZ-S92" charset="0"/>
                <a:cs typeface="NEU-HZ-S92" charset="0"/>
              </a:rPr>
              <a:t>? </a:t>
            </a:r>
          </a:p>
          <a:p>
            <a:r>
              <a:rPr lang="zh-CN" altLang="en-US" sz="2400" b="1" u="none" dirty="0" smtClean="0">
                <a:solidFill>
                  <a:srgbClr val="FF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  welcome</a:t>
            </a:r>
            <a:r>
              <a:rPr lang="zh-CN" altLang="en-US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为形容词,意为“受欢迎的”,</a:t>
            </a:r>
            <a:r>
              <a:rPr lang="zh-CN" altLang="en-US" sz="2400" b="1" u="none" dirty="0" smtClean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be </a:t>
            </a:r>
            <a:r>
              <a:rPr lang="zh-CN" altLang="en-US" sz="2400" b="1" u="none" dirty="0" smtClean="0">
                <a:solidFill>
                  <a:srgbClr val="FF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welcome </a:t>
            </a:r>
            <a:endParaRPr lang="en-US" altLang="zh-CN" sz="2400" b="1" u="none" dirty="0" smtClean="0">
              <a:solidFill>
                <a:srgbClr val="FF0000"/>
              </a:solidFill>
              <a:latin typeface="Times New Roman" panose="02020603050405020304" pitchFamily="18" charset="0"/>
              <a:ea typeface="方正书宋_GBK" charset="0"/>
              <a:cs typeface="方正书宋_GBK" charset="0"/>
            </a:endParaRPr>
          </a:p>
          <a:p>
            <a:r>
              <a:rPr lang="zh-CN" altLang="en-US" sz="2400" b="1" u="none" dirty="0" smtClean="0">
                <a:solidFill>
                  <a:srgbClr val="FF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to </a:t>
            </a:r>
            <a:r>
              <a:rPr lang="zh-CN" altLang="en-US" sz="2400" b="1" u="none" dirty="0">
                <a:solidFill>
                  <a:srgbClr val="FF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do sth.</a:t>
            </a:r>
            <a:r>
              <a:rPr lang="zh-CN" altLang="en-US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表示乐于让某人做某事,意为“可随意做某事”。</a:t>
            </a:r>
          </a:p>
          <a:p>
            <a:r>
              <a:rPr lang="zh-CN" altLang="en-US" sz="2400" b="1" u="none" dirty="0" smtClean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【</a:t>
            </a:r>
            <a:r>
              <a:rPr lang="zh-CN" altLang="en-US" sz="2400" b="1" u="none" dirty="0" smtClean="0">
                <a:solidFill>
                  <a:srgbClr val="FF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拓展</a:t>
            </a:r>
            <a:r>
              <a:rPr lang="zh-CN" altLang="en-US" sz="2400" b="1" u="none" dirty="0" smtClean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】</a:t>
            </a:r>
            <a:r>
              <a:rPr lang="zh-CN" altLang="en-US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　(1)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welcome</a:t>
            </a:r>
            <a:r>
              <a:rPr lang="zh-CN" altLang="en-US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还可作动词,“welcome sb.to+地点”意为“欢迎某人到某处”。</a:t>
            </a:r>
          </a:p>
          <a:p>
            <a:pPr marL="0" indent="228600"/>
            <a:r>
              <a:rPr lang="zh-CN" altLang="en-US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(2)</a:t>
            </a:r>
            <a:r>
              <a:rPr lang="zh-CN" altLang="en-US" sz="2400" b="1" u="none" dirty="0">
                <a:solidFill>
                  <a:srgbClr val="FF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welcome</a:t>
            </a:r>
            <a:r>
              <a:rPr lang="zh-CN" altLang="en-US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也可用作名词,或用作迎接时的招呼语。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方正书宋_GBK" charset="0"/>
              <a:cs typeface="方正书宋_GBK" charset="0"/>
            </a:endParaRPr>
          </a:p>
          <a:p>
            <a:pPr marL="0" indent="228600"/>
            <a:r>
              <a:rPr lang="en-US" altLang="zh-CN" sz="2400" b="1" u="sng" dirty="0">
                <a:solidFill>
                  <a:srgbClr val="B60A9F"/>
                </a:solidFill>
                <a:latin typeface="Times New Roman" panose="02020603050405020304" pitchFamily="18" charset="0"/>
                <a:ea typeface="NEU-HZ-S92" charset="0"/>
                <a:cs typeface="NEU-HZ-S92" charset="0"/>
              </a:rPr>
              <a:t>3.Tidy up your house before your guest arrives.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endParaRPr lang="zh-CN" altLang="en-US" sz="2400" b="1" u="none" dirty="0">
              <a:solidFill>
                <a:srgbClr val="000000"/>
              </a:solidFill>
              <a:latin typeface="Times New Roman" panose="02020603050405020304" pitchFamily="18" charset="0"/>
              <a:ea typeface="方正书宋_GBK" charset="0"/>
              <a:cs typeface="方正书宋_GBK" charset="0"/>
            </a:endParaRPr>
          </a:p>
          <a:p>
            <a:r>
              <a:rPr lang="zh-CN" altLang="en-US" sz="2400" b="1" u="none" dirty="0" smtClean="0">
                <a:solidFill>
                  <a:srgbClr val="FF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  tidy </a:t>
            </a:r>
            <a:r>
              <a:rPr lang="zh-CN" altLang="en-US" sz="2400" b="1" u="none" dirty="0">
                <a:solidFill>
                  <a:srgbClr val="FF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up</a:t>
            </a:r>
            <a:r>
              <a:rPr lang="zh-CN" altLang="en-US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为动副短语,意为“整洁,整齐”,tidy为动词,意为“使整洁,整理”。</a:t>
            </a:r>
          </a:p>
          <a:p>
            <a:r>
              <a:rPr lang="zh-CN" altLang="en-US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【</a:t>
            </a:r>
            <a:r>
              <a:rPr lang="zh-CN" altLang="en-US" sz="2400" b="1" u="none" dirty="0">
                <a:solidFill>
                  <a:srgbClr val="FF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拓展</a:t>
            </a:r>
            <a:r>
              <a:rPr lang="zh-CN" altLang="en-US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】　</a:t>
            </a:r>
            <a:r>
              <a:rPr lang="zh-CN" altLang="en-US" sz="2400" b="1" u="none" dirty="0">
                <a:solidFill>
                  <a:srgbClr val="FF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tidy away</a:t>
            </a:r>
            <a:r>
              <a:rPr lang="zh-CN" altLang="en-US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意为“收拾起来”。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方正书宋_GBK" charset="0"/>
              <a:cs typeface="方正书宋_GBK" charset="0"/>
            </a:endParaRPr>
          </a:p>
        </p:txBody>
      </p:sp>
      <p:pic>
        <p:nvPicPr>
          <p:cNvPr id="2" name="图片 1" descr="图片10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02450" y="4484370"/>
            <a:ext cx="1905000" cy="142875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888364" y="282575"/>
            <a:ext cx="6779979" cy="6001643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0" indent="228600" algn="l"/>
            <a:r>
              <a:rPr lang="en-US" altLang="zh-CN" sz="2400" b="1" u="sng" dirty="0">
                <a:solidFill>
                  <a:srgbClr val="B60A9F"/>
                </a:solidFill>
                <a:latin typeface="Times New Roman" panose="02020603050405020304" pitchFamily="18" charset="0"/>
                <a:ea typeface="NEU-HZ-S92" charset="0"/>
                <a:cs typeface="NEU-HZ-S92" charset="0"/>
              </a:rPr>
              <a:t>4.Open the door for your guest and hang up his coat. </a:t>
            </a:r>
            <a:endParaRPr lang="zh-CN" altLang="en-US" sz="2400" b="1" u="none" dirty="0">
              <a:solidFill>
                <a:srgbClr val="000000"/>
              </a:solidFill>
              <a:latin typeface="Times New Roman" panose="02020603050405020304" pitchFamily="18" charset="0"/>
              <a:ea typeface="方正书宋_GBK" charset="0"/>
              <a:cs typeface="方正书宋_GBK" charset="0"/>
            </a:endParaRPr>
          </a:p>
          <a:p>
            <a:r>
              <a:rPr lang="zh-CN" altLang="en-US" sz="2400" b="1" u="none" dirty="0" smtClean="0">
                <a:solidFill>
                  <a:srgbClr val="FF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  hang </a:t>
            </a:r>
            <a:r>
              <a:rPr lang="zh-CN" altLang="en-US" sz="2400" b="1" u="none" dirty="0">
                <a:solidFill>
                  <a:srgbClr val="FF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up</a:t>
            </a:r>
            <a:r>
              <a:rPr lang="zh-CN" altLang="en-US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意为“把……挂起”。</a:t>
            </a:r>
          </a:p>
          <a:p>
            <a:r>
              <a:rPr lang="zh-CN" altLang="en-US" sz="2400" b="1" u="none" dirty="0" smtClean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【</a:t>
            </a:r>
            <a:r>
              <a:rPr lang="zh-CN" altLang="en-US" sz="2400" b="1" u="none" dirty="0" smtClean="0">
                <a:solidFill>
                  <a:srgbClr val="FF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拓展</a:t>
            </a:r>
            <a:r>
              <a:rPr lang="zh-CN" altLang="en-US" sz="2400" b="1" u="none" dirty="0" smtClean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】</a:t>
            </a:r>
            <a:r>
              <a:rPr lang="zh-CN" altLang="en-US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　</a:t>
            </a:r>
            <a:r>
              <a:rPr lang="zh-CN" altLang="en-US" sz="2400" b="1" u="none" dirty="0">
                <a:solidFill>
                  <a:srgbClr val="FF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hang up</a:t>
            </a:r>
            <a:r>
              <a:rPr lang="zh-CN" altLang="en-US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还可表示“挂断电话”。</a:t>
            </a:r>
          </a:p>
          <a:p>
            <a:r>
              <a:rPr lang="zh-CN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NEU-HZ-S92" charset="0"/>
                <a:cs typeface="NEU-HZ-S92" charset="0"/>
              </a:rPr>
              <a:t>   </a:t>
            </a:r>
            <a:r>
              <a:rPr lang="en-US" altLang="zh-CN" sz="2400" b="1" u="sng" dirty="0" smtClean="0">
                <a:solidFill>
                  <a:srgbClr val="B60A9F"/>
                </a:solidFill>
                <a:latin typeface="Times New Roman" panose="02020603050405020304" pitchFamily="18" charset="0"/>
                <a:ea typeface="NEU-HZ-S92" charset="0"/>
                <a:cs typeface="NEU-HZ-S92" charset="0"/>
              </a:rPr>
              <a:t>5.Offer </a:t>
            </a:r>
            <a:r>
              <a:rPr lang="en-US" altLang="zh-CN" sz="2400" b="1" u="sng" dirty="0">
                <a:solidFill>
                  <a:srgbClr val="B60A9F"/>
                </a:solidFill>
                <a:latin typeface="Times New Roman" panose="02020603050405020304" pitchFamily="18" charset="0"/>
                <a:ea typeface="NEU-HZ-S92" charset="0"/>
                <a:cs typeface="NEU-HZ-S92" charset="0"/>
              </a:rPr>
              <a:t>your guest something to drink or eat like tea,fruit and snacks.</a:t>
            </a:r>
          </a:p>
          <a:p>
            <a:pPr marL="0" indent="228600" algn="l"/>
            <a:r>
              <a:rPr lang="zh-CN" altLang="en-US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◆</a:t>
            </a:r>
            <a:r>
              <a:rPr lang="zh-CN" altLang="en-US" sz="2400" b="1" u="none" dirty="0">
                <a:solidFill>
                  <a:srgbClr val="FF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offer</a:t>
            </a:r>
            <a:r>
              <a:rPr lang="zh-CN" altLang="en-US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为及物动词,意为“主动提出,自愿给予”,其后可接双宾语或动词不定式,但不可接从句或动名词。常用结构有:</a:t>
            </a:r>
            <a:r>
              <a:rPr lang="zh-CN" altLang="en-US" sz="2400" b="1" u="none" dirty="0">
                <a:solidFill>
                  <a:srgbClr val="FF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offer to do sth.</a:t>
            </a:r>
            <a:r>
              <a:rPr lang="zh-CN" altLang="en-US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(主动)提出做某事;offer sb.sth.或offer sth.to sb.(主动)为某人提供某</a:t>
            </a:r>
            <a:r>
              <a:rPr lang="zh-CN" altLang="en-US" sz="2400" b="1" u="none" dirty="0" smtClean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物</a:t>
            </a:r>
            <a:r>
              <a:rPr lang="zh-CN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。</a:t>
            </a:r>
            <a:endParaRPr lang="en-US" altLang="zh-CN" sz="2400" b="1" dirty="0" smtClean="0">
              <a:solidFill>
                <a:srgbClr val="000000"/>
              </a:solidFill>
              <a:latin typeface="Times New Roman" panose="02020603050405020304" pitchFamily="18" charset="0"/>
              <a:ea typeface="方正书宋_GBK" charset="0"/>
              <a:cs typeface="方正书宋_GBK" charset="0"/>
            </a:endParaRPr>
          </a:p>
          <a:p>
            <a:pPr marL="0" indent="228600" algn="l"/>
            <a:r>
              <a:rPr lang="zh-CN" altLang="en-US" sz="2400" b="1" u="none" dirty="0" smtClean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【</a:t>
            </a:r>
            <a:r>
              <a:rPr lang="zh-CN" altLang="en-US" sz="2400" b="1" u="none" dirty="0" smtClean="0">
                <a:solidFill>
                  <a:srgbClr val="FF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拓展</a:t>
            </a:r>
            <a:r>
              <a:rPr lang="zh-CN" altLang="en-US" sz="2400" b="1" u="none" dirty="0" smtClean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】</a:t>
            </a:r>
            <a:r>
              <a:rPr lang="zh-CN" altLang="en-US" sz="2400" b="1" u="none" dirty="0" smtClean="0">
                <a:solidFill>
                  <a:srgbClr val="FF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offer</a:t>
            </a:r>
            <a:r>
              <a:rPr lang="zh-CN" altLang="en-US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也可用作名词,意为“建议,主动提议”,其后通常接of短语或动词不定式</a:t>
            </a:r>
            <a:r>
              <a:rPr lang="zh-CN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。</a:t>
            </a:r>
            <a:endParaRPr lang="en-US" altLang="zh-CN" sz="2400" b="1" dirty="0" smtClean="0">
              <a:solidFill>
                <a:srgbClr val="000000"/>
              </a:solidFill>
              <a:latin typeface="Times New Roman" panose="02020603050405020304" pitchFamily="18" charset="0"/>
              <a:ea typeface="方正书宋_GBK" charset="0"/>
              <a:cs typeface="方正书宋_GBK" charset="0"/>
            </a:endParaRPr>
          </a:p>
          <a:p>
            <a:pPr marL="0" indent="228600" algn="l"/>
            <a:r>
              <a:rPr lang="zh-CN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◆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something to drink</a:t>
            </a:r>
            <a:r>
              <a:rPr lang="zh-CN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意为“喝的东西”。</a:t>
            </a:r>
            <a:endParaRPr lang="en-US" altLang="zh-CN" sz="2400" b="1" dirty="0" smtClean="0">
              <a:solidFill>
                <a:srgbClr val="000000"/>
              </a:solidFill>
              <a:latin typeface="Times New Roman" panose="02020603050405020304" pitchFamily="18" charset="0"/>
              <a:ea typeface="方正书宋_GBK" charset="0"/>
              <a:cs typeface="方正书宋_GBK" charset="0"/>
            </a:endParaRPr>
          </a:p>
          <a:p>
            <a:pPr indent="228600"/>
            <a:r>
              <a:rPr lang="zh-CN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形容词、不定式短语修饰something,nothing等不定代词时,要放在不定代词的后面。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方正书宋_GBK" charset="0"/>
              <a:cs typeface="方正书宋_GBK" charset="0"/>
            </a:endParaRPr>
          </a:p>
        </p:txBody>
      </p:sp>
      <p:pic>
        <p:nvPicPr>
          <p:cNvPr id="2" name="图片 1" descr="图片10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52320" y="4725144"/>
            <a:ext cx="1905000" cy="142875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1070610" y="559435"/>
            <a:ext cx="5916295" cy="557784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0" indent="228600" algn="l"/>
            <a:r>
              <a:rPr lang="en-US" altLang="zh-CN" sz="2400" b="1" u="sng" dirty="0">
                <a:solidFill>
                  <a:srgbClr val="B60A9F"/>
                </a:solidFill>
                <a:latin typeface="Times New Roman" panose="02020603050405020304" pitchFamily="18" charset="0"/>
                <a:ea typeface="NEU-HZ-S92" charset="0"/>
                <a:cs typeface="NEU-HZ-S92" charset="0"/>
              </a:rPr>
              <a:t>6.Don’t ask your guest to go to the kitchen and serve himself!</a:t>
            </a:r>
          </a:p>
          <a:p>
            <a:pPr marL="0" indent="228600" algn="l"/>
            <a:r>
              <a:rPr lang="zh-CN" altLang="en-US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◆</a:t>
            </a:r>
            <a:r>
              <a:rPr lang="zh-CN" altLang="en-US" sz="2400" b="1" u="none" dirty="0">
                <a:solidFill>
                  <a:srgbClr val="FF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ask sb.to do sth.</a:t>
            </a:r>
            <a:r>
              <a:rPr lang="zh-CN" altLang="en-US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意为“要求某人做某事”,其否定形式是ask sb.not to do sth.意为“要求某人不要做某事”。</a:t>
            </a:r>
          </a:p>
          <a:p>
            <a:pPr marL="0" indent="228600" algn="l"/>
            <a:r>
              <a:rPr lang="zh-CN" altLang="en-US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◆</a:t>
            </a:r>
            <a:r>
              <a:rPr lang="zh-CN" altLang="en-US" sz="2400" b="1" u="none" dirty="0">
                <a:solidFill>
                  <a:srgbClr val="FF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serve</a:t>
            </a:r>
            <a:r>
              <a:rPr lang="zh-CN" altLang="en-US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在本句中意为“伺候进餐;为……端上(或摆出)食物(或饮料等)”。</a:t>
            </a:r>
          </a:p>
          <a:p>
            <a:pPr marL="0" indent="228600" algn="l"/>
            <a:r>
              <a:rPr lang="en-US" altLang="zh-CN" sz="2400" b="1" u="sng" dirty="0">
                <a:solidFill>
                  <a:srgbClr val="B60A9F"/>
                </a:solidFill>
                <a:latin typeface="Times New Roman" panose="02020603050405020304" pitchFamily="18" charset="0"/>
                <a:ea typeface="NEU-HZ-S92" charset="0"/>
                <a:cs typeface="NEU-HZ-S92" charset="0"/>
              </a:rPr>
              <a:t>7.That’s why you invited him.</a:t>
            </a:r>
          </a:p>
          <a:p>
            <a:pPr marL="0" indent="228600" algn="l"/>
            <a:r>
              <a:rPr lang="zh-CN" altLang="en-US" sz="2400" b="1" u="none" dirty="0">
                <a:solidFill>
                  <a:srgbClr val="FF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why</a:t>
            </a:r>
            <a:r>
              <a:rPr lang="zh-CN" altLang="en-US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在本句中引导表语从句。</a:t>
            </a:r>
          </a:p>
          <a:p>
            <a:pPr marL="0" indent="228600" algn="l"/>
            <a:r>
              <a:rPr lang="en-US" altLang="zh-CN" sz="2400" b="1" u="sng" dirty="0">
                <a:solidFill>
                  <a:srgbClr val="B60A9F"/>
                </a:solidFill>
                <a:latin typeface="Times New Roman" panose="02020603050405020304" pitchFamily="18" charset="0"/>
                <a:ea typeface="NEU-HZ-S92" charset="0"/>
                <a:cs typeface="NEU-HZ-S92" charset="0"/>
              </a:rPr>
              <a:t>8.Don’t turn on the television.</a:t>
            </a:r>
          </a:p>
          <a:p>
            <a:pPr marL="0" indent="228600" algn="l"/>
            <a:r>
              <a:rPr lang="zh-CN" altLang="en-US" sz="2400" b="1" u="none" dirty="0">
                <a:solidFill>
                  <a:srgbClr val="FF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turn on</a:t>
            </a:r>
            <a:r>
              <a:rPr lang="zh-CN" altLang="en-US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意为“打开(煤气、自来水、电灯等)”,为动副短语,其反义词组为</a:t>
            </a:r>
            <a:r>
              <a:rPr lang="zh-CN" altLang="en-US" sz="2400" b="1" u="none" dirty="0">
                <a:solidFill>
                  <a:srgbClr val="FF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turn off</a:t>
            </a:r>
            <a:r>
              <a:rPr lang="zh-CN" altLang="en-US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,意为“关闭(煤气、自来水、电灯等)”,</a:t>
            </a:r>
            <a:r>
              <a:rPr lang="zh-CN" altLang="en-US" sz="2400" b="1" u="none" dirty="0">
                <a:solidFill>
                  <a:srgbClr val="FF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turn up</a:t>
            </a:r>
            <a:r>
              <a:rPr lang="zh-CN" altLang="en-US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意为“(把音量等)调高”,</a:t>
            </a:r>
            <a:r>
              <a:rPr lang="zh-CN" altLang="en-US" sz="2400" b="1" u="none" dirty="0">
                <a:solidFill>
                  <a:srgbClr val="FF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turn down</a:t>
            </a:r>
            <a:r>
              <a:rPr lang="zh-CN" altLang="en-US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意为“(把音量等)调低”。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方正书宋_GBK" charset="0"/>
              <a:cs typeface="方正书宋_GBK" charset="0"/>
            </a:endParaRPr>
          </a:p>
        </p:txBody>
      </p:sp>
      <p:pic>
        <p:nvPicPr>
          <p:cNvPr id="2" name="图片 1" descr="图片10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61175" y="4564380"/>
            <a:ext cx="1905000" cy="142875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1140460" y="452120"/>
            <a:ext cx="6097270" cy="5281136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0" indent="228600" algn="l"/>
            <a:r>
              <a:rPr lang="en-US" altLang="zh-CN" sz="2400" b="1" u="sng" dirty="0">
                <a:solidFill>
                  <a:srgbClr val="B60A9F"/>
                </a:solidFill>
                <a:latin typeface="Times New Roman" panose="02020603050405020304" pitchFamily="18" charset="0"/>
                <a:ea typeface="NEU-HZ-S92" charset="0"/>
                <a:cs typeface="NEU-HZ-S92" charset="0"/>
              </a:rPr>
              <a:t>9.It will be my first time visiting a Russian house.</a:t>
            </a:r>
          </a:p>
          <a:p>
            <a:pPr marL="0" indent="228600" algn="l"/>
            <a:r>
              <a:rPr lang="zh-CN" altLang="en-US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◆</a:t>
            </a:r>
            <a:r>
              <a:rPr lang="zh-CN" altLang="en-US" sz="2400" b="1" u="none" dirty="0">
                <a:solidFill>
                  <a:srgbClr val="FF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time</a:t>
            </a:r>
            <a:r>
              <a:rPr lang="zh-CN" altLang="en-US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在本句中意为“次,回”。表达“是某人第一次做某事”,还可以用“</a:t>
            </a:r>
            <a:r>
              <a:rPr lang="zh-CN" altLang="en-US" sz="2400" b="1" u="none" dirty="0">
                <a:solidFill>
                  <a:srgbClr val="FF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It is/was/will be the first time that…</a:t>
            </a:r>
            <a:r>
              <a:rPr lang="zh-CN" altLang="en-US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”句型。当主句动词为is/will be时,that从句用现在完成时;主句动词为was时,that从句通常用过去完成时,有时也可用一般过去时,that可省略。此结构中主句主语还可用this,this evening,yesterday等;first也可换成其他序数词;time也可换成其他名词。</a:t>
            </a:r>
          </a:p>
          <a:p>
            <a:pPr marL="0" indent="228600" algn="l"/>
            <a:r>
              <a:rPr lang="zh-CN" altLang="en-US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◆句中的</a:t>
            </a:r>
            <a:r>
              <a:rPr lang="zh-CN" altLang="en-US" sz="2400" b="1" u="none" dirty="0">
                <a:solidFill>
                  <a:srgbClr val="FF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visiting a Russian house</a:t>
            </a:r>
            <a:r>
              <a:rPr lang="zh-CN" altLang="en-US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是现在分词短语作定语,修饰前面的名词time,visiting前省略了介词of,过去分词短语作定语时也要放在名词后。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方正书宋_GBK" charset="0"/>
              <a:cs typeface="方正书宋_GBK" charset="0"/>
            </a:endParaRPr>
          </a:p>
        </p:txBody>
      </p:sp>
      <p:pic>
        <p:nvPicPr>
          <p:cNvPr id="2" name="图片 1" descr="图片10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72300" y="4601210"/>
            <a:ext cx="1905000" cy="142875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280160" y="862330"/>
            <a:ext cx="5724525" cy="343076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 anchor="t">
            <a:spAutoFit/>
          </a:bodyPr>
          <a:lstStyle/>
          <a:p>
            <a:r>
              <a:rPr lang="en-US" altLang="zh-CN" sz="2400" b="1" dirty="0" smtClean="0">
                <a:solidFill>
                  <a:srgbClr val="B60A9F"/>
                </a:solidFill>
                <a:latin typeface="Times New Roman" panose="02020603050405020304" pitchFamily="18" charset="0"/>
                <a:ea typeface="NEU-HZ-S92" charset="0"/>
                <a:cs typeface="NEU-HZ-S92" charset="0"/>
                <a:sym typeface="+mn-ea"/>
              </a:rPr>
              <a:t>    </a:t>
            </a:r>
            <a:r>
              <a:rPr lang="en-US" altLang="zh-CN" sz="2400" b="1" u="sng" dirty="0" smtClean="0">
                <a:solidFill>
                  <a:srgbClr val="B60A9F"/>
                </a:solidFill>
                <a:latin typeface="Times New Roman" panose="02020603050405020304" pitchFamily="18" charset="0"/>
                <a:ea typeface="NEU-HZ-S92" charset="0"/>
                <a:cs typeface="NEU-HZ-S92" charset="0"/>
                <a:sym typeface="+mn-ea"/>
              </a:rPr>
              <a:t>10.Here </a:t>
            </a:r>
            <a:r>
              <a:rPr lang="en-US" altLang="zh-CN" sz="2400" b="1" u="sng" dirty="0">
                <a:solidFill>
                  <a:srgbClr val="B60A9F"/>
                </a:solidFill>
                <a:latin typeface="Times New Roman" panose="02020603050405020304" pitchFamily="18" charset="0"/>
                <a:ea typeface="NEU-HZ-S92" charset="0"/>
                <a:cs typeface="NEU-HZ-S92" charset="0"/>
                <a:sym typeface="+mn-ea"/>
              </a:rPr>
              <a:t>are some small suggestions for you.</a:t>
            </a:r>
          </a:p>
          <a:p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  <a:sym typeface="+mn-ea"/>
              </a:rPr>
              <a:t>    suggestion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  <a:sym typeface="+mn-ea"/>
              </a:rPr>
              <a:t>为可数名词,意为</a:t>
            </a:r>
            <a:r>
              <a:rPr lang="zh-CN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  <a:sym typeface="+mn-ea"/>
              </a:rPr>
              <a:t>“建议”。</a:t>
            </a:r>
            <a:endParaRPr lang="en-US" altLang="zh-CN" sz="2400" b="1" dirty="0" smtClean="0">
              <a:solidFill>
                <a:srgbClr val="000000"/>
              </a:solidFill>
              <a:latin typeface="Times New Roman" panose="02020603050405020304" pitchFamily="18" charset="0"/>
              <a:ea typeface="方正书宋_GBK" charset="0"/>
              <a:cs typeface="方正书宋_GBK" charset="0"/>
              <a:sym typeface="+mn-ea"/>
            </a:endParaRPr>
          </a:p>
          <a:p>
            <a:r>
              <a:rPr lang="zh-CN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  <a:sym typeface="+mn-ea"/>
              </a:rPr>
              <a:t>  【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  <a:sym typeface="+mn-ea"/>
              </a:rPr>
              <a:t>拓展</a:t>
            </a:r>
            <a:r>
              <a:rPr lang="zh-CN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  <a:sym typeface="+mn-ea"/>
              </a:rPr>
              <a:t>】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  <a:sym typeface="+mn-ea"/>
              </a:rPr>
              <a:t>　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  <a:sym typeface="+mn-ea"/>
              </a:rPr>
              <a:t>suggestion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  <a:sym typeface="+mn-ea"/>
              </a:rPr>
              <a:t>的动词形式为suggest,意为“建议;提出(意见、计划等)”,其后跟名词或代词。若接动词时,要用动名词,不能用动词不定式或不定式的复合结构;也可接that从句,谓语常用虚拟语气(即“should+动词原形”,should可以省略)。</a:t>
            </a:r>
            <a:endParaRPr lang="zh-CN" altLang="en-US" dirty="0"/>
          </a:p>
        </p:txBody>
      </p:sp>
      <p:pic>
        <p:nvPicPr>
          <p:cNvPr id="3" name="图片 2" descr="图片10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63385" y="4048760"/>
            <a:ext cx="1905000" cy="142875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1516380" y="822643"/>
            <a:ext cx="5719916" cy="4893647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0" indent="228600" algn="l"/>
            <a:r>
              <a:rPr lang="en-US" altLang="zh-CN" sz="2400" b="1" u="sng" dirty="0">
                <a:solidFill>
                  <a:srgbClr val="B60A9F"/>
                </a:solidFill>
                <a:latin typeface="Times New Roman" panose="02020603050405020304" pitchFamily="18" charset="0"/>
                <a:ea typeface="NEU-HZ-S92" charset="0"/>
                <a:cs typeface="NEU-HZ-S92" charset="0"/>
              </a:rPr>
              <a:t>11.Bring a small gift,such as sweets or flowers.</a:t>
            </a:r>
          </a:p>
          <a:p>
            <a:pPr marL="0" indent="228600" algn="l"/>
            <a:r>
              <a:rPr lang="zh-CN" altLang="en-US" sz="2400" b="1" u="none" dirty="0">
                <a:solidFill>
                  <a:srgbClr val="FF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such as</a:t>
            </a:r>
            <a:r>
              <a:rPr lang="zh-CN" altLang="en-US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用于列举同类人或物中的几个例子;</a:t>
            </a:r>
            <a:r>
              <a:rPr lang="zh-CN" altLang="en-US" sz="2400" b="1" u="none" dirty="0">
                <a:solidFill>
                  <a:srgbClr val="FF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for example</a:t>
            </a:r>
            <a:r>
              <a:rPr lang="zh-CN" altLang="en-US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一般只举同类人或物中的一个为例,作插入语,用逗号隔开,可位于句首、句中或句末</a:t>
            </a:r>
            <a:r>
              <a:rPr lang="zh-CN" altLang="en-US" sz="2400" b="1" u="none" dirty="0" smtClean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。</a:t>
            </a:r>
            <a:endParaRPr lang="en-US" altLang="zh-CN" sz="2400" b="1" u="none" dirty="0" smtClean="0">
              <a:solidFill>
                <a:srgbClr val="000000"/>
              </a:solidFill>
              <a:latin typeface="Times New Roman" panose="02020603050405020304" pitchFamily="18" charset="0"/>
              <a:ea typeface="方正书宋_GBK" charset="0"/>
              <a:cs typeface="方正书宋_GBK" charset="0"/>
            </a:endParaRPr>
          </a:p>
          <a:p>
            <a:pPr marL="0" indent="228600" algn="l"/>
            <a:r>
              <a:rPr lang="en-US" altLang="zh-CN" sz="2400" b="1" u="sng" dirty="0" smtClean="0">
                <a:solidFill>
                  <a:srgbClr val="B60A9F"/>
                </a:solidFill>
                <a:latin typeface="Times New Roman" panose="02020603050405020304" pitchFamily="18" charset="0"/>
                <a:ea typeface="NEU-HZ-S92" charset="0"/>
                <a:cs typeface="NEU-HZ-S92" charset="0"/>
              </a:rPr>
              <a:t>12.Remember </a:t>
            </a:r>
            <a:r>
              <a:rPr lang="en-US" altLang="zh-CN" sz="2400" b="1" u="sng" dirty="0">
                <a:solidFill>
                  <a:srgbClr val="B60A9F"/>
                </a:solidFill>
                <a:latin typeface="Times New Roman" panose="02020603050405020304" pitchFamily="18" charset="0"/>
                <a:ea typeface="NEU-HZ-S92" charset="0"/>
                <a:cs typeface="NEU-HZ-S92" charset="0"/>
              </a:rPr>
              <a:t>to be yourself and have fun.</a:t>
            </a:r>
          </a:p>
          <a:p>
            <a:pPr marL="0" indent="228600" algn="l"/>
            <a:r>
              <a:rPr lang="zh-CN" altLang="en-US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◆</a:t>
            </a:r>
            <a:r>
              <a:rPr lang="zh-CN" altLang="en-US" sz="2400" b="1" u="none" dirty="0">
                <a:solidFill>
                  <a:srgbClr val="FF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remember to do sth.</a:t>
            </a:r>
            <a:r>
              <a:rPr lang="zh-CN" altLang="en-US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意为“记着做某事(将要做的事)”;remember doing sth.意为“记得做过某事</a:t>
            </a:r>
            <a:r>
              <a:rPr lang="zh-CN" altLang="en-US" sz="2400" b="1" u="none" dirty="0" smtClean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”。</a:t>
            </a:r>
            <a:endParaRPr lang="en-US" altLang="zh-CN" sz="2400" b="1" u="none" dirty="0" smtClean="0">
              <a:solidFill>
                <a:srgbClr val="000000"/>
              </a:solidFill>
              <a:latin typeface="Times New Roman" panose="02020603050405020304" pitchFamily="18" charset="0"/>
              <a:ea typeface="方正书宋_GBK" charset="0"/>
              <a:cs typeface="方正书宋_GBK" charset="0"/>
            </a:endParaRPr>
          </a:p>
          <a:p>
            <a:pPr marL="0" indent="228600" algn="l"/>
            <a:r>
              <a:rPr lang="zh-CN" altLang="en-US" sz="2400" b="1" u="none" dirty="0" smtClean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◆</a:t>
            </a:r>
            <a:r>
              <a:rPr lang="zh-CN" altLang="en-US" sz="2400" b="1" u="none" dirty="0">
                <a:solidFill>
                  <a:srgbClr val="FF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yourself</a:t>
            </a:r>
            <a:r>
              <a:rPr lang="zh-CN" altLang="en-US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用于be,come to等后的意思是“你的正常情况(指健康、情绪等)”。 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方正书宋_GBK" charset="0"/>
              <a:cs typeface="方正书宋_GBK" charset="0"/>
            </a:endParaRPr>
          </a:p>
        </p:txBody>
      </p:sp>
      <p:pic>
        <p:nvPicPr>
          <p:cNvPr id="2" name="图片 1" descr="图片10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76256" y="4437112"/>
            <a:ext cx="1905000" cy="142875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1258570" y="662940"/>
            <a:ext cx="7087235" cy="35052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228600"/>
            <a:r>
              <a:rPr lang="en-US" altLang="zh-CN" sz="2800" b="1" u="none" dirty="0">
                <a:solidFill>
                  <a:srgbClr val="902086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Imagine</a:t>
            </a:r>
            <a:r>
              <a:rPr lang="en-US" altLang="zh-CN" sz="2800" b="1" u="none" dirty="0">
                <a:solidFill>
                  <a:srgbClr val="902086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902086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you</a:t>
            </a:r>
            <a:r>
              <a:rPr lang="en-US" altLang="zh-CN" sz="2800" b="1" u="none" dirty="0">
                <a:solidFill>
                  <a:srgbClr val="902086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902086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visited</a:t>
            </a:r>
            <a:r>
              <a:rPr lang="en-US" altLang="zh-CN" sz="2800" b="1" u="none" dirty="0">
                <a:solidFill>
                  <a:srgbClr val="902086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902086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a</a:t>
            </a:r>
            <a:r>
              <a:rPr lang="en-US" altLang="zh-CN" sz="2800" b="1" u="none" dirty="0">
                <a:solidFill>
                  <a:srgbClr val="902086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902086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Canadian</a:t>
            </a:r>
            <a:r>
              <a:rPr lang="en-US" altLang="zh-CN" sz="2800" b="1" u="none" dirty="0">
                <a:solidFill>
                  <a:srgbClr val="902086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902086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friend’s</a:t>
            </a:r>
            <a:r>
              <a:rPr lang="en-US" altLang="zh-CN" sz="2800" b="1" u="none" dirty="0">
                <a:solidFill>
                  <a:srgbClr val="902086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902086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house</a:t>
            </a:r>
            <a:r>
              <a:rPr lang="en-US" altLang="zh-CN" sz="2800" b="1" u="none" dirty="0">
                <a:solidFill>
                  <a:srgbClr val="902086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 err="1">
                <a:solidFill>
                  <a:srgbClr val="902086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yesterday.Write</a:t>
            </a:r>
            <a:r>
              <a:rPr lang="en-US" altLang="zh-CN" sz="2800" b="1" u="none" dirty="0">
                <a:solidFill>
                  <a:srgbClr val="902086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902086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a</a:t>
            </a:r>
            <a:r>
              <a:rPr lang="en-US" altLang="zh-CN" sz="2800" b="1" u="none" dirty="0">
                <a:solidFill>
                  <a:srgbClr val="902086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902086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short</a:t>
            </a:r>
            <a:r>
              <a:rPr lang="en-US" altLang="zh-CN" sz="2800" b="1" u="none" dirty="0">
                <a:solidFill>
                  <a:srgbClr val="902086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902086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letter</a:t>
            </a:r>
            <a:r>
              <a:rPr lang="en-US" altLang="zh-CN" sz="2800" b="1" u="none" dirty="0">
                <a:solidFill>
                  <a:srgbClr val="902086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902086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to</a:t>
            </a:r>
            <a:r>
              <a:rPr lang="en-US" altLang="zh-CN" sz="2800" b="1" u="none" dirty="0">
                <a:solidFill>
                  <a:srgbClr val="902086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902086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your</a:t>
            </a:r>
            <a:r>
              <a:rPr lang="en-US" altLang="zh-CN" sz="2800" b="1" u="none" dirty="0">
                <a:solidFill>
                  <a:srgbClr val="902086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902086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host.</a:t>
            </a:r>
          </a:p>
          <a:p>
            <a:r>
              <a:rPr lang="en-US" altLang="zh-CN" sz="2800" b="1" i="1" u="none" dirty="0">
                <a:solidFill>
                  <a:srgbClr val="C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Task</a:t>
            </a:r>
            <a:r>
              <a:rPr lang="en-US" altLang="zh-CN" sz="2800" b="1" i="1" u="none" dirty="0">
                <a:solidFill>
                  <a:srgbClr val="C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i="1" u="none" dirty="0">
                <a:solidFill>
                  <a:srgbClr val="C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tips</a:t>
            </a:r>
            <a:r>
              <a:rPr lang="en-US" altLang="zh-CN" sz="2800" b="1" i="1" u="none" dirty="0">
                <a:solidFill>
                  <a:srgbClr val="C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:</a:t>
            </a:r>
          </a:p>
          <a:p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You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can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thank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him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for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the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kind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things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he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did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for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 err="1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you.You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can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also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mention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some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of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the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cultural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differences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you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experienced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in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his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home.</a:t>
            </a:r>
            <a:endParaRPr lang="zh-CN" altLang="en-US" sz="28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1377315" y="343535"/>
            <a:ext cx="6529070" cy="53245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228600"/>
            <a:r>
              <a:rPr lang="en-US" altLang="zh-CN" sz="2800" b="1" u="none" dirty="0">
                <a:solidFill>
                  <a:srgbClr val="B60A9F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Listen</a:t>
            </a:r>
            <a:r>
              <a:rPr lang="en-US" altLang="zh-CN" sz="2800" b="1" u="none" dirty="0">
                <a:solidFill>
                  <a:srgbClr val="B60A9F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B60A9F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and</a:t>
            </a:r>
            <a:r>
              <a:rPr lang="en-US" altLang="zh-CN" sz="2800" b="1" u="none" dirty="0">
                <a:solidFill>
                  <a:srgbClr val="B60A9F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B60A9F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sing</a:t>
            </a:r>
            <a:r>
              <a:rPr lang="en-US" altLang="zh-CN" sz="2800" b="1" u="none" dirty="0">
                <a:solidFill>
                  <a:srgbClr val="B60A9F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B60A9F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along.</a:t>
            </a:r>
          </a:p>
          <a:p>
            <a:pPr algn="ctr"/>
            <a:r>
              <a:rPr lang="en-US" altLang="zh-CN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So</a:t>
            </a:r>
            <a:r>
              <a:rPr lang="en-US" altLang="zh-CN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We</a:t>
            </a:r>
            <a:r>
              <a:rPr lang="en-US" altLang="zh-CN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Can</a:t>
            </a:r>
            <a:r>
              <a:rPr lang="en-US" altLang="zh-CN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Be</a:t>
            </a:r>
            <a:r>
              <a:rPr lang="en-US" altLang="zh-CN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Friends</a:t>
            </a:r>
          </a:p>
          <a:p>
            <a:r>
              <a:rPr lang="en-US" altLang="zh-CN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We</a:t>
            </a:r>
            <a:r>
              <a:rPr lang="en-US" altLang="zh-CN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welcome</a:t>
            </a:r>
            <a:r>
              <a:rPr lang="en-US" altLang="zh-CN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you</a:t>
            </a:r>
            <a:r>
              <a:rPr lang="en-US" altLang="zh-CN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to</a:t>
            </a:r>
            <a:r>
              <a:rPr lang="en-US" altLang="zh-CN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our</a:t>
            </a:r>
            <a:r>
              <a:rPr lang="en-US" altLang="zh-CN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home.</a:t>
            </a:r>
          </a:p>
          <a:p>
            <a:r>
              <a:rPr lang="en-US" altLang="zh-CN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You</a:t>
            </a:r>
            <a:r>
              <a:rPr lang="en-US" altLang="zh-CN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are</a:t>
            </a:r>
            <a:r>
              <a:rPr lang="en-US" altLang="zh-CN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all</a:t>
            </a:r>
            <a:r>
              <a:rPr lang="en-US" altLang="zh-CN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our</a:t>
            </a:r>
            <a:r>
              <a:rPr lang="en-US" altLang="zh-CN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guests.</a:t>
            </a:r>
          </a:p>
          <a:p>
            <a:r>
              <a:rPr lang="en-US" altLang="zh-CN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We’d</a:t>
            </a:r>
            <a:r>
              <a:rPr lang="en-US" altLang="zh-CN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like</a:t>
            </a:r>
            <a:r>
              <a:rPr lang="en-US" altLang="zh-CN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to</a:t>
            </a:r>
            <a:r>
              <a:rPr lang="en-US" altLang="zh-CN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offer</a:t>
            </a:r>
            <a:r>
              <a:rPr lang="en-US" altLang="zh-CN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you</a:t>
            </a:r>
            <a:r>
              <a:rPr lang="en-US" altLang="zh-CN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some</a:t>
            </a:r>
            <a:r>
              <a:rPr lang="en-US" altLang="zh-CN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dinner</a:t>
            </a:r>
            <a:r>
              <a:rPr lang="en-US" altLang="zh-CN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,</a:t>
            </a:r>
            <a:endParaRPr lang="en-US" altLang="zh-CN" sz="2400" b="1" u="none" dirty="0">
              <a:solidFill>
                <a:srgbClr val="000000"/>
              </a:solidFill>
              <a:latin typeface="Times New Roman" panose="02020603050405020304" pitchFamily="18" charset="0"/>
              <a:ea typeface="NEU-BZ-S92" charset="0"/>
              <a:cs typeface="NEU-BZ-S92" charset="0"/>
            </a:endParaRPr>
          </a:p>
          <a:p>
            <a:r>
              <a:rPr lang="en-US" altLang="zh-CN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Then</a:t>
            </a:r>
            <a:r>
              <a:rPr lang="en-US" altLang="zh-CN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a</a:t>
            </a:r>
            <a:r>
              <a:rPr lang="en-US" altLang="zh-CN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bed</a:t>
            </a:r>
            <a:r>
              <a:rPr lang="en-US" altLang="zh-CN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to</a:t>
            </a:r>
            <a:r>
              <a:rPr lang="en-US" altLang="zh-CN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rest.</a:t>
            </a:r>
          </a:p>
          <a:p>
            <a:r>
              <a:rPr lang="en-US" altLang="zh-CN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We</a:t>
            </a:r>
            <a:r>
              <a:rPr lang="en-US" altLang="zh-CN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try</a:t>
            </a:r>
            <a:r>
              <a:rPr lang="en-US" altLang="zh-CN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to</a:t>
            </a:r>
            <a:r>
              <a:rPr lang="en-US" altLang="zh-CN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keep</a:t>
            </a:r>
            <a:r>
              <a:rPr lang="en-US" altLang="zh-CN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our</a:t>
            </a:r>
            <a:r>
              <a:rPr lang="en-US" altLang="zh-CN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culture.</a:t>
            </a:r>
          </a:p>
          <a:p>
            <a:r>
              <a:rPr lang="en-US" altLang="zh-CN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We</a:t>
            </a:r>
            <a:r>
              <a:rPr lang="en-US" altLang="zh-CN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don’t</a:t>
            </a:r>
            <a:r>
              <a:rPr lang="en-US" altLang="zh-CN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find</a:t>
            </a:r>
            <a:r>
              <a:rPr lang="en-US" altLang="zh-CN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it</a:t>
            </a:r>
            <a:r>
              <a:rPr lang="en-US" altLang="zh-CN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strange.</a:t>
            </a:r>
          </a:p>
          <a:p>
            <a:r>
              <a:rPr lang="en-US" altLang="zh-CN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I</a:t>
            </a:r>
            <a:r>
              <a:rPr lang="en-US" altLang="zh-CN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would</a:t>
            </a:r>
            <a:r>
              <a:rPr lang="en-US" altLang="zh-CN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like</a:t>
            </a:r>
            <a:r>
              <a:rPr lang="en-US" altLang="zh-CN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to</a:t>
            </a:r>
            <a:r>
              <a:rPr lang="en-US" altLang="zh-CN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learn</a:t>
            </a:r>
            <a:r>
              <a:rPr lang="en-US" altLang="zh-CN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about</a:t>
            </a:r>
            <a:r>
              <a:rPr lang="en-US" altLang="zh-CN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your</a:t>
            </a:r>
            <a:r>
              <a:rPr lang="en-US" altLang="zh-CN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ways</a:t>
            </a:r>
            <a:r>
              <a:rPr lang="en-US" altLang="zh-CN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,</a:t>
            </a:r>
            <a:endParaRPr lang="en-US" altLang="zh-CN" sz="2400" b="1" u="none" dirty="0">
              <a:solidFill>
                <a:srgbClr val="000000"/>
              </a:solidFill>
              <a:latin typeface="Times New Roman" panose="02020603050405020304" pitchFamily="18" charset="0"/>
              <a:ea typeface="NEU-BZ-S92" charset="0"/>
              <a:cs typeface="NEU-BZ-S92" charset="0"/>
            </a:endParaRPr>
          </a:p>
          <a:p>
            <a:r>
              <a:rPr lang="en-US" altLang="zh-CN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So</a:t>
            </a:r>
            <a:r>
              <a:rPr lang="en-US" altLang="zh-CN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we</a:t>
            </a:r>
            <a:r>
              <a:rPr lang="en-US" altLang="zh-CN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can</a:t>
            </a:r>
            <a:r>
              <a:rPr lang="en-US" altLang="zh-CN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be</a:t>
            </a:r>
            <a:r>
              <a:rPr lang="en-US" altLang="zh-CN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friends.</a:t>
            </a:r>
          </a:p>
          <a:p>
            <a:r>
              <a:rPr lang="en-US" altLang="zh-CN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You</a:t>
            </a:r>
            <a:r>
              <a:rPr lang="en-US" altLang="zh-CN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may</a:t>
            </a:r>
            <a:r>
              <a:rPr lang="en-US" altLang="zh-CN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find</a:t>
            </a:r>
            <a:r>
              <a:rPr lang="en-US" altLang="zh-CN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that</a:t>
            </a:r>
            <a:r>
              <a:rPr lang="en-US" altLang="zh-CN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our</a:t>
            </a:r>
            <a:r>
              <a:rPr lang="en-US" altLang="zh-CN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home</a:t>
            </a:r>
            <a:r>
              <a:rPr lang="en-US" altLang="zh-CN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is</a:t>
            </a:r>
            <a:r>
              <a:rPr lang="en-US" altLang="zh-CN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different</a:t>
            </a:r>
            <a:r>
              <a:rPr lang="en-US" altLang="zh-CN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from</a:t>
            </a:r>
            <a:r>
              <a:rPr lang="en-US" altLang="zh-CN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yours.</a:t>
            </a:r>
          </a:p>
          <a:p>
            <a:r>
              <a:rPr lang="en-US" altLang="zh-CN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Would</a:t>
            </a:r>
            <a:r>
              <a:rPr lang="en-US" altLang="zh-CN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you</a:t>
            </a:r>
            <a:r>
              <a:rPr lang="en-US" altLang="zh-CN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like</a:t>
            </a:r>
            <a:r>
              <a:rPr lang="en-US" altLang="zh-CN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something</a:t>
            </a:r>
            <a:r>
              <a:rPr lang="en-US" altLang="zh-CN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to</a:t>
            </a:r>
            <a:r>
              <a:rPr lang="en-US" altLang="zh-CN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eat</a:t>
            </a:r>
            <a:r>
              <a:rPr lang="en-US" altLang="zh-CN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or</a:t>
            </a:r>
            <a:r>
              <a:rPr lang="en-US" altLang="zh-CN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drink</a:t>
            </a:r>
            <a:r>
              <a:rPr lang="en-US" altLang="zh-CN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?</a:t>
            </a:r>
            <a:endParaRPr lang="en-US" altLang="zh-CN" sz="2400" b="1" u="none" dirty="0">
              <a:solidFill>
                <a:srgbClr val="000000"/>
              </a:solidFill>
              <a:latin typeface="Times New Roman" panose="02020603050405020304" pitchFamily="18" charset="0"/>
              <a:ea typeface="NEU-BZ-S92" charset="0"/>
              <a:cs typeface="NEU-BZ-S92" charset="0"/>
            </a:endParaRPr>
          </a:p>
          <a:p>
            <a:r>
              <a:rPr lang="en-US" altLang="zh-CN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Would</a:t>
            </a:r>
            <a:r>
              <a:rPr lang="en-US" altLang="zh-CN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you</a:t>
            </a:r>
            <a:r>
              <a:rPr lang="en-US" altLang="zh-CN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like</a:t>
            </a:r>
            <a:r>
              <a:rPr lang="en-US" altLang="zh-CN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some</a:t>
            </a:r>
            <a:r>
              <a:rPr lang="en-US" altLang="zh-CN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more</a:t>
            </a:r>
            <a:r>
              <a:rPr lang="en-US" altLang="zh-CN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?</a:t>
            </a:r>
            <a:endParaRPr lang="zh-CN" altLang="en-US" sz="2400" b="1" dirty="0">
              <a:latin typeface="Times New Roman" panose="02020603050405020304" pitchFamily="18" charset="0"/>
            </a:endParaRPr>
          </a:p>
        </p:txBody>
      </p:sp>
      <p:pic>
        <p:nvPicPr>
          <p:cNvPr id="3" name="Lesson47：Let’s_Do_It！4课文录音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6804248" y="404664"/>
            <a:ext cx="656456" cy="656456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45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932180" y="963930"/>
            <a:ext cx="6877685" cy="393192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0" indent="0"/>
            <a:r>
              <a:rPr lang="en-US" altLang="zh-CN" sz="2800" b="1" u="none" dirty="0">
                <a:solidFill>
                  <a:srgbClr val="B60A9F"/>
                </a:solidFill>
                <a:latin typeface="Times New Roman" panose="02020603050405020304" pitchFamily="18" charset="0"/>
                <a:ea typeface="NEU-HZ-S92" charset="0"/>
                <a:cs typeface="NEU-HZ-S92" charset="0"/>
              </a:rPr>
              <a:t>Ⅰ.Circle</a:t>
            </a:r>
            <a:r>
              <a:rPr lang="en-US" altLang="zh-CN" sz="2800" b="1" u="none" dirty="0">
                <a:solidFill>
                  <a:srgbClr val="B60A9F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B60A9F"/>
                </a:solidFill>
                <a:latin typeface="Times New Roman" panose="02020603050405020304" pitchFamily="18" charset="0"/>
                <a:ea typeface="NEU-HZ-S92" charset="0"/>
                <a:cs typeface="NEU-HZ-S92" charset="0"/>
              </a:rPr>
              <a:t>the</a:t>
            </a:r>
            <a:r>
              <a:rPr lang="en-US" altLang="zh-CN" sz="2800" b="1" u="none" dirty="0">
                <a:solidFill>
                  <a:srgbClr val="B60A9F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B60A9F"/>
                </a:solidFill>
                <a:latin typeface="Times New Roman" panose="02020603050405020304" pitchFamily="18" charset="0"/>
                <a:ea typeface="NEU-HZ-S92" charset="0"/>
                <a:cs typeface="NEU-HZ-S92" charset="0"/>
              </a:rPr>
              <a:t>correct</a:t>
            </a:r>
            <a:r>
              <a:rPr lang="en-US" altLang="zh-CN" sz="2800" b="1" u="none" dirty="0">
                <a:solidFill>
                  <a:srgbClr val="B60A9F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B60A9F"/>
                </a:solidFill>
                <a:latin typeface="Times New Roman" panose="02020603050405020304" pitchFamily="18" charset="0"/>
                <a:ea typeface="NEU-HZ-S92" charset="0"/>
                <a:cs typeface="NEU-HZ-S92" charset="0"/>
              </a:rPr>
              <a:t>words</a:t>
            </a:r>
            <a:r>
              <a:rPr lang="en-US" altLang="zh-CN" sz="2800" b="1" u="none" dirty="0">
                <a:solidFill>
                  <a:srgbClr val="B60A9F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B60A9F"/>
                </a:solidFill>
                <a:latin typeface="Times New Roman" panose="02020603050405020304" pitchFamily="18" charset="0"/>
                <a:ea typeface="NEU-HZ-S92" charset="0"/>
                <a:cs typeface="NEU-HZ-S92" charset="0"/>
              </a:rPr>
              <a:t>to</a:t>
            </a:r>
            <a:r>
              <a:rPr lang="en-US" altLang="zh-CN" sz="2800" b="1" u="none" dirty="0">
                <a:solidFill>
                  <a:srgbClr val="B60A9F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B60A9F"/>
                </a:solidFill>
                <a:latin typeface="Times New Roman" panose="02020603050405020304" pitchFamily="18" charset="0"/>
                <a:ea typeface="NEU-HZ-S92" charset="0"/>
                <a:cs typeface="NEU-HZ-S92" charset="0"/>
              </a:rPr>
              <a:t>complete</a:t>
            </a:r>
            <a:r>
              <a:rPr lang="en-US" altLang="zh-CN" sz="2800" b="1" u="none" dirty="0">
                <a:solidFill>
                  <a:srgbClr val="B60A9F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B60A9F"/>
                </a:solidFill>
                <a:latin typeface="Times New Roman" panose="02020603050405020304" pitchFamily="18" charset="0"/>
                <a:ea typeface="NEU-HZ-S92" charset="0"/>
                <a:cs typeface="NEU-HZ-S92" charset="0"/>
              </a:rPr>
              <a:t>the</a:t>
            </a:r>
            <a:r>
              <a:rPr lang="en-US" altLang="zh-CN" sz="2800" b="1" u="none" dirty="0">
                <a:solidFill>
                  <a:srgbClr val="B60A9F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B60A9F"/>
                </a:solidFill>
                <a:latin typeface="Times New Roman" panose="02020603050405020304" pitchFamily="18" charset="0"/>
                <a:ea typeface="NEU-HZ-S92" charset="0"/>
                <a:cs typeface="NEU-HZ-S92" charset="0"/>
              </a:rPr>
              <a:t>sentences.</a:t>
            </a:r>
          </a:p>
          <a:p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HZ-S92" charset="0"/>
                <a:cs typeface="NEU-HZ-S92" charset="0"/>
              </a:rPr>
              <a:t>1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.I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said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sorry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for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being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too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(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noisy/noise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)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.</a:t>
            </a:r>
            <a:endParaRPr lang="en-US" altLang="zh-CN" sz="2800" b="1" u="none" dirty="0">
              <a:solidFill>
                <a:srgbClr val="000000"/>
              </a:solidFill>
              <a:latin typeface="Times New Roman" panose="02020603050405020304" pitchFamily="18" charset="0"/>
              <a:ea typeface="NEU-HZ-S92" charset="0"/>
              <a:cs typeface="NEU-HZ-S92" charset="0"/>
            </a:endParaRPr>
          </a:p>
          <a:p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HZ-S92" charset="0"/>
                <a:cs typeface="NEU-HZ-S92" charset="0"/>
              </a:rPr>
              <a:t>2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.The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book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I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read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was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written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in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(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Russian/Russia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)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.</a:t>
            </a:r>
            <a:endParaRPr lang="en-US" altLang="zh-CN" sz="2800" b="1" u="none" dirty="0">
              <a:solidFill>
                <a:srgbClr val="000000"/>
              </a:solidFill>
              <a:latin typeface="Times New Roman" panose="02020603050405020304" pitchFamily="18" charset="0"/>
              <a:ea typeface="NEU-HZ-S92" charset="0"/>
              <a:cs typeface="NEU-HZ-S92" charset="0"/>
            </a:endParaRPr>
          </a:p>
          <a:p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HZ-S92" charset="0"/>
                <a:cs typeface="NEU-HZ-S92" charset="0"/>
              </a:rPr>
              <a:t>3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.Please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(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tidy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up/divide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up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)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your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closet.It’s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a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mess.</a:t>
            </a:r>
            <a:endParaRPr lang="en-US" altLang="zh-CN" sz="2800" b="1" u="none" dirty="0">
              <a:solidFill>
                <a:srgbClr val="000000"/>
              </a:solidFill>
              <a:latin typeface="Times New Roman" panose="02020603050405020304" pitchFamily="18" charset="0"/>
              <a:ea typeface="NEU-HZ-S92" charset="0"/>
              <a:cs typeface="NEU-HZ-S92" charset="0"/>
            </a:endParaRPr>
          </a:p>
          <a:p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HZ-S92" charset="0"/>
                <a:cs typeface="NEU-HZ-S92" charset="0"/>
              </a:rPr>
              <a:t>4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.Big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lights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(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hung/hanged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)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from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the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ceiling</a:t>
            </a:r>
            <a:r>
              <a:rPr lang="en-US" altLang="zh-CN" sz="2800" b="1" u="none" dirty="0" smtClean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.</a:t>
            </a:r>
          </a:p>
          <a:p>
            <a:r>
              <a:rPr lang="en-US" altLang="zh-CN" sz="2800" b="1" u="none" dirty="0" smtClean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They</a:t>
            </a:r>
            <a:r>
              <a:rPr lang="en-US" altLang="zh-CN" sz="2800" b="1" u="none" dirty="0" smtClean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looked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beautiful.</a:t>
            </a:r>
            <a:endParaRPr lang="zh-CN" altLang="en-US" sz="2800" b="1" dirty="0">
              <a:latin typeface="Times New Roman" panose="02020603050405020304" pitchFamily="18" charset="0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5106670" y="1891030"/>
            <a:ext cx="892175" cy="423545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1066165" y="2740025"/>
            <a:ext cx="1296035" cy="450850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2362200" y="3190875"/>
            <a:ext cx="1170940" cy="422910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2780030" y="4014470"/>
            <a:ext cx="878205" cy="436880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845185" y="758825"/>
            <a:ext cx="7239635" cy="393192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0" indent="0"/>
            <a:r>
              <a:rPr lang="en-US" altLang="zh-CN" sz="2800" b="1" u="none" dirty="0">
                <a:solidFill>
                  <a:srgbClr val="B60A9F"/>
                </a:solidFill>
                <a:latin typeface="Times New Roman" panose="02020603050405020304" pitchFamily="18" charset="0"/>
                <a:ea typeface="NEU-HZ-S92" charset="0"/>
                <a:cs typeface="NEU-HZ-S92" charset="0"/>
              </a:rPr>
              <a:t>Ⅱ.Choose</a:t>
            </a:r>
            <a:r>
              <a:rPr lang="en-US" altLang="zh-CN" sz="2800" b="1" u="none" dirty="0">
                <a:solidFill>
                  <a:srgbClr val="B60A9F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B60A9F"/>
                </a:solidFill>
                <a:latin typeface="Times New Roman" panose="02020603050405020304" pitchFamily="18" charset="0"/>
                <a:ea typeface="NEU-HZ-S92" charset="0"/>
                <a:cs typeface="NEU-HZ-S92" charset="0"/>
              </a:rPr>
              <a:t>the</a:t>
            </a:r>
            <a:r>
              <a:rPr lang="en-US" altLang="zh-CN" sz="2800" b="1" u="none" dirty="0">
                <a:solidFill>
                  <a:srgbClr val="B60A9F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B60A9F"/>
                </a:solidFill>
                <a:latin typeface="Times New Roman" panose="02020603050405020304" pitchFamily="18" charset="0"/>
                <a:ea typeface="NEU-HZ-S92" charset="0"/>
                <a:cs typeface="NEU-HZ-S92" charset="0"/>
              </a:rPr>
              <a:t>correct</a:t>
            </a:r>
            <a:r>
              <a:rPr lang="en-US" altLang="zh-CN" sz="2800" b="1" u="none" dirty="0">
                <a:solidFill>
                  <a:srgbClr val="B60A9F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B60A9F"/>
                </a:solidFill>
                <a:latin typeface="Times New Roman" panose="02020603050405020304" pitchFamily="18" charset="0"/>
                <a:ea typeface="NEU-HZ-S92" charset="0"/>
                <a:cs typeface="NEU-HZ-S92" charset="0"/>
              </a:rPr>
              <a:t>answers.</a:t>
            </a:r>
          </a:p>
          <a:p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HZ-S92" charset="0"/>
                <a:cs typeface="NEU-HZ-S92" charset="0"/>
              </a:rPr>
              <a:t>5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.Don’t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spit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in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public.It</a:t>
            </a:r>
            <a:r>
              <a:rPr lang="zh-CN" altLang="en-US" sz="2800" b="1" u="sng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　　　　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rude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in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many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countries. </a:t>
            </a:r>
          </a:p>
          <a:p>
            <a:pPr marL="0" indent="0"/>
            <a:r>
              <a:rPr lang="en-US" altLang="zh-CN" sz="2800" b="1" u="none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A.considers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	</a:t>
            </a:r>
            <a:r>
              <a:rPr lang="en-US" altLang="zh-CN" sz="2800" b="1" u="none" dirty="0" smtClean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           </a:t>
            </a:r>
            <a:r>
              <a:rPr lang="en-US" altLang="zh-CN" sz="2800" b="1" u="none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B.is</a:t>
            </a:r>
            <a:r>
              <a:rPr lang="en-US" altLang="zh-CN" sz="2800" b="1" u="none" dirty="0" smtClean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considered</a:t>
            </a:r>
          </a:p>
          <a:p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C.is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considering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	</a:t>
            </a:r>
            <a:r>
              <a:rPr lang="en-US" altLang="zh-CN" sz="2800" b="1" u="none" dirty="0" smtClean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 </a:t>
            </a:r>
            <a:r>
              <a:rPr lang="en-US" altLang="zh-CN" sz="2800" b="1" u="none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D.considered</a:t>
            </a:r>
            <a:endParaRPr lang="en-US" altLang="zh-CN" sz="2800" b="1" u="none" dirty="0">
              <a:solidFill>
                <a:srgbClr val="000000"/>
              </a:solidFill>
              <a:latin typeface="Times New Roman" panose="02020603050405020304" pitchFamily="18" charset="0"/>
              <a:ea typeface="NEU-HZ-S92" charset="0"/>
              <a:cs typeface="NEU-HZ-S92" charset="0"/>
            </a:endParaRPr>
          </a:p>
          <a:p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HZ-S92" charset="0"/>
                <a:cs typeface="NEU-HZ-S92" charset="0"/>
              </a:rPr>
              <a:t>6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.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—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Have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you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finished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washing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your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clothes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?</a:t>
            </a:r>
          </a:p>
          <a:p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—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Yes.I’m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zh-CN" altLang="en-US" sz="2800" b="1" u="sng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　　　　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. </a:t>
            </a:r>
          </a:p>
          <a:p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A.hanging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up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them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	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B.hang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them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up</a:t>
            </a:r>
          </a:p>
          <a:p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C.putting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up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them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	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D.hanging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them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up</a:t>
            </a:r>
            <a:endParaRPr lang="zh-CN" altLang="en-US" sz="2800" b="1" dirty="0">
              <a:latin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878070" y="1120775"/>
            <a:ext cx="420370" cy="518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  <a:sym typeface="+mn-ea"/>
              </a:rPr>
              <a:t>B</a:t>
            </a:r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2958465" y="3267075"/>
            <a:ext cx="439420" cy="518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  <a:sym typeface="+mn-ea"/>
              </a:rPr>
              <a:t>D</a:t>
            </a:r>
            <a:endParaRPr lang="zh-CN" altLang="en-US" dirty="0"/>
          </a:p>
        </p:txBody>
      </p:sp>
      <p:pic>
        <p:nvPicPr>
          <p:cNvPr id="5" name="图片 4" descr="123.pn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00192" y="4653136"/>
            <a:ext cx="1600277" cy="1371666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圆角矩形 5"/>
          <p:cNvSpPr>
            <a:spLocks noChangeArrowheads="1"/>
          </p:cNvSpPr>
          <p:nvPr/>
        </p:nvSpPr>
        <p:spPr bwMode="auto">
          <a:xfrm>
            <a:off x="990600" y="1162050"/>
            <a:ext cx="3581400" cy="533400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A7D559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baseline="0" noProof="0" dirty="0">
                <a:ln>
                  <a:noFill/>
                </a:ln>
                <a:solidFill>
                  <a:srgbClr val="B60A9F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Look at this proverb:</a:t>
            </a:r>
          </a:p>
        </p:txBody>
      </p:sp>
      <p:sp>
        <p:nvSpPr>
          <p:cNvPr id="19460" name="矩形 4"/>
          <p:cNvSpPr/>
          <p:nvPr/>
        </p:nvSpPr>
        <p:spPr>
          <a:xfrm>
            <a:off x="990600" y="2196467"/>
            <a:ext cx="6172200" cy="7315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lnSpc>
                <a:spcPct val="150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Manners make the man.  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举止造就人。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</a:p>
        </p:txBody>
      </p:sp>
      <p:sp>
        <p:nvSpPr>
          <p:cNvPr id="19463" name="矩形 4"/>
          <p:cNvSpPr/>
          <p:nvPr/>
        </p:nvSpPr>
        <p:spPr>
          <a:xfrm>
            <a:off x="2581260" y="3429000"/>
            <a:ext cx="4194810" cy="2104072"/>
          </a:xfrm>
          <a:prstGeom prst="cloudCallou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</a:ln>
        </p:spPr>
        <p:txBody>
          <a:bodyPr wrap="square">
            <a:spAutoFit/>
          </a:bodyPr>
          <a:lstStyle/>
          <a:p>
            <a:pPr lvl="0" eaLnBrk="1" hangingPunct="1">
              <a:lnSpc>
                <a:spcPct val="150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Do you know its meaning?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77495" y="1036320"/>
            <a:ext cx="8678338" cy="483209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 anchor="t">
            <a:spAutoFit/>
          </a:bodyPr>
          <a:lstStyle/>
          <a:p>
            <a:pPr algn="l"/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NEU-HZ-S92" charset="0"/>
                <a:cs typeface="NEU-HZ-S92" charset="0"/>
                <a:sym typeface="+mn-ea"/>
              </a:rPr>
              <a:t>7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  <a:sym typeface="+mn-ea"/>
              </a:rPr>
              <a:t>.This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  <a:sym typeface="+mn-ea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  <a:sym typeface="+mn-ea"/>
              </a:rPr>
              <a:t>kind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  <a:sym typeface="+mn-ea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  <a:sym typeface="+mn-ea"/>
              </a:rPr>
              <a:t>of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  <a:sym typeface="+mn-ea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  <a:sym typeface="+mn-ea"/>
              </a:rPr>
              <a:t>seafood</a:t>
            </a:r>
            <a:r>
              <a:rPr lang="zh-CN" altLang="en-US" sz="2800" b="1" u="sng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  <a:sym typeface="+mn-ea"/>
              </a:rPr>
              <a:t>　　　　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  <a:sym typeface="+mn-ea"/>
              </a:rPr>
              <a:t>in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  <a:sym typeface="+mn-ea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  <a:sym typeface="+mn-ea"/>
              </a:rPr>
              <a:t>the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  <a:sym typeface="+mn-ea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  <a:sym typeface="+mn-ea"/>
              </a:rPr>
              <a:t>restaurant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  <a:sym typeface="+mn-ea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  <a:sym typeface="+mn-ea"/>
              </a:rPr>
              <a:t>today. </a:t>
            </a:r>
          </a:p>
          <a:p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  <a:sym typeface="+mn-ea"/>
              </a:rPr>
              <a:t>A.served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  <a:sym typeface="+mn-ea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  <a:sym typeface="+mn-ea"/>
              </a:rPr>
              <a:t>wide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  <a:sym typeface="+mn-ea"/>
              </a:rPr>
              <a:t>	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  <a:sym typeface="+mn-ea"/>
              </a:rPr>
              <a:t>       </a:t>
            </a:r>
            <a:r>
              <a:rPr lang="en-US" altLang="zh-CN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  <a:sym typeface="+mn-ea"/>
              </a:rPr>
              <a:t>B.can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  <a:sym typeface="+mn-ea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  <a:sym typeface="+mn-ea"/>
              </a:rPr>
              <a:t>be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  <a:sym typeface="+mn-ea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  <a:sym typeface="+mn-ea"/>
              </a:rPr>
              <a:t>served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  <a:sym typeface="+mn-ea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  <a:sym typeface="+mn-ea"/>
              </a:rPr>
              <a:t>wider</a:t>
            </a:r>
          </a:p>
          <a:p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  <a:sym typeface="+mn-ea"/>
              </a:rPr>
              <a:t>C.is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  <a:sym typeface="+mn-ea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  <a:sym typeface="+mn-ea"/>
              </a:rPr>
              <a:t>served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  <a:sym typeface="+mn-ea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  <a:sym typeface="+mn-ea"/>
              </a:rPr>
              <a:t>wider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  <a:sym typeface="+mn-ea"/>
              </a:rPr>
              <a:t>	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  <a:sym typeface="+mn-ea"/>
              </a:rPr>
              <a:t>       </a:t>
            </a:r>
            <a:r>
              <a:rPr lang="en-US" altLang="zh-CN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  <a:sym typeface="+mn-ea"/>
              </a:rPr>
              <a:t>D.is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  <a:sym typeface="+mn-ea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  <a:sym typeface="+mn-ea"/>
              </a:rPr>
              <a:t>widely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  <a:sym typeface="+mn-ea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  <a:sym typeface="+mn-ea"/>
              </a:rPr>
              <a:t>served</a:t>
            </a:r>
            <a:endParaRPr lang="en-US" altLang="zh-CN" sz="2800" b="1" dirty="0">
              <a:solidFill>
                <a:srgbClr val="000000"/>
              </a:solidFill>
              <a:latin typeface="Times New Roman" panose="02020603050405020304" pitchFamily="18" charset="0"/>
              <a:ea typeface="NEU-HZ-S92" charset="0"/>
              <a:cs typeface="NEU-HZ-S92" charset="0"/>
              <a:sym typeface="+mn-ea"/>
            </a:endParaRPr>
          </a:p>
          <a:p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NEU-HZ-S92" charset="0"/>
                <a:cs typeface="NEU-HZ-S92" charset="0"/>
                <a:sym typeface="+mn-ea"/>
              </a:rPr>
              <a:t>8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  <a:sym typeface="+mn-ea"/>
              </a:rPr>
              <a:t>.Mrs.Green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  <a:sym typeface="+mn-ea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  <a:sym typeface="+mn-ea"/>
              </a:rPr>
              <a:t>asked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  <a:sym typeface="+mn-ea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  <a:sym typeface="+mn-ea"/>
              </a:rPr>
              <a:t>her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  <a:sym typeface="+mn-ea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  <a:sym typeface="+mn-ea"/>
              </a:rPr>
              <a:t>son</a:t>
            </a:r>
            <a:r>
              <a:rPr lang="zh-CN" altLang="en-US" sz="2800" b="1" u="sng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  <a:sym typeface="+mn-ea"/>
              </a:rPr>
              <a:t>　　　　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  <a:sym typeface="+mn-ea"/>
              </a:rPr>
              <a:t>in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  <a:sym typeface="+mn-ea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  <a:sym typeface="+mn-ea"/>
              </a:rPr>
              <a:t>the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  <a:sym typeface="+mn-ea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  <a:sym typeface="+mn-ea"/>
              </a:rPr>
              <a:t>street. </a:t>
            </a:r>
          </a:p>
          <a:p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  <a:sym typeface="+mn-ea"/>
              </a:rPr>
              <a:t>A.not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  <a:sym typeface="+mn-ea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  <a:sym typeface="+mn-ea"/>
              </a:rPr>
              <a:t>play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  <a:sym typeface="+mn-ea"/>
              </a:rPr>
              <a:t>	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  <a:sym typeface="+mn-ea"/>
              </a:rPr>
              <a:t>                 </a:t>
            </a:r>
            <a:r>
              <a:rPr lang="en-US" altLang="zh-CN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  <a:sym typeface="+mn-ea"/>
              </a:rPr>
              <a:t>B.not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  <a:sym typeface="+mn-ea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  <a:sym typeface="+mn-ea"/>
              </a:rPr>
              <a:t>to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  <a:sym typeface="+mn-ea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  <a:sym typeface="+mn-ea"/>
              </a:rPr>
              <a:t>play</a:t>
            </a:r>
          </a:p>
          <a:p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  <a:sym typeface="+mn-ea"/>
              </a:rPr>
              <a:t>C.to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  <a:sym typeface="+mn-ea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  <a:sym typeface="+mn-ea"/>
              </a:rPr>
              <a:t>not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  <a:sym typeface="+mn-ea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  <a:sym typeface="+mn-ea"/>
              </a:rPr>
              <a:t>play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  <a:sym typeface="+mn-ea"/>
              </a:rPr>
              <a:t>	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  <a:sym typeface="+mn-ea"/>
              </a:rPr>
              <a:t>       </a:t>
            </a:r>
            <a:r>
              <a:rPr lang="en-US" altLang="zh-CN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  <a:sym typeface="+mn-ea"/>
              </a:rPr>
              <a:t>D.doesn’t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  <a:sym typeface="+mn-ea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  <a:sym typeface="+mn-ea"/>
              </a:rPr>
              <a:t>play</a:t>
            </a:r>
            <a:endParaRPr lang="en-US" altLang="zh-CN" sz="2800" b="1" dirty="0">
              <a:solidFill>
                <a:srgbClr val="000000"/>
              </a:solidFill>
              <a:latin typeface="Times New Roman" panose="02020603050405020304" pitchFamily="18" charset="0"/>
              <a:ea typeface="NEU-HZ-S92" charset="0"/>
              <a:cs typeface="NEU-HZ-S92" charset="0"/>
              <a:sym typeface="+mn-ea"/>
            </a:endParaRPr>
          </a:p>
          <a:p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NEU-HZ-S92" charset="0"/>
                <a:cs typeface="NEU-HZ-S92" charset="0"/>
                <a:sym typeface="+mn-ea"/>
              </a:rPr>
              <a:t>9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  <a:sym typeface="+mn-ea"/>
              </a:rPr>
              <a:t>.</a:t>
            </a:r>
            <a:r>
              <a:rPr lang="zh-CN" altLang="en-US" sz="2800" b="1" u="sng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  <a:sym typeface="+mn-ea"/>
              </a:rPr>
              <a:t>　　　　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  <a:sym typeface="+mn-ea"/>
              </a:rPr>
              <a:t>your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  <a:sym typeface="+mn-ea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  <a:sym typeface="+mn-ea"/>
              </a:rPr>
              <a:t>desk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  <a:sym typeface="+mn-ea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  <a:sym typeface="+mn-ea"/>
              </a:rPr>
              <a:t>before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  <a:sym typeface="+mn-ea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  <a:sym typeface="+mn-ea"/>
              </a:rPr>
              <a:t>class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  <a:sym typeface="+mn-ea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  <a:sym typeface="+mn-ea"/>
              </a:rPr>
              <a:t>begins. </a:t>
            </a:r>
          </a:p>
          <a:p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  <a:sym typeface="+mn-ea"/>
              </a:rPr>
              <a:t>A.To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  <a:sym typeface="+mn-ea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  <a:sym typeface="+mn-ea"/>
              </a:rPr>
              <a:t>tidy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  <a:sym typeface="+mn-ea"/>
              </a:rPr>
              <a:t>	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  <a:sym typeface="+mn-ea"/>
              </a:rPr>
              <a:t>B.Tidy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  <a:sym typeface="+mn-ea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  <a:sym typeface="+mn-ea"/>
              </a:rPr>
              <a:t>for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  <a:sym typeface="+mn-ea"/>
              </a:rPr>
              <a:t>	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  <a:sym typeface="+mn-ea"/>
              </a:rPr>
              <a:t>C.Tidy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  <a:sym typeface="+mn-ea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  <a:sym typeface="+mn-ea"/>
              </a:rPr>
              <a:t>to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  <a:sym typeface="+mn-ea"/>
              </a:rPr>
              <a:t>	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  <a:sym typeface="+mn-ea"/>
              </a:rPr>
              <a:t>D.Tidy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  <a:sym typeface="+mn-ea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  <a:sym typeface="+mn-ea"/>
              </a:rPr>
              <a:t>up</a:t>
            </a:r>
            <a:endParaRPr lang="en-US" altLang="zh-CN" sz="2800" b="1" dirty="0">
              <a:solidFill>
                <a:srgbClr val="000000"/>
              </a:solidFill>
              <a:latin typeface="Times New Roman" panose="02020603050405020304" pitchFamily="18" charset="0"/>
              <a:ea typeface="NEU-HZ-S92" charset="0"/>
              <a:cs typeface="NEU-HZ-S92" charset="0"/>
              <a:sym typeface="+mn-ea"/>
            </a:endParaRPr>
          </a:p>
          <a:p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NEU-HZ-S92" charset="0"/>
                <a:cs typeface="NEU-HZ-S92" charset="0"/>
                <a:sym typeface="+mn-ea"/>
              </a:rPr>
              <a:t>10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  <a:sym typeface="+mn-ea"/>
              </a:rPr>
              <a:t>.We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  <a:sym typeface="+mn-ea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  <a:sym typeface="+mn-ea"/>
              </a:rPr>
              <a:t>must</a:t>
            </a:r>
            <a:r>
              <a:rPr lang="zh-CN" altLang="en-US" sz="2800" b="1" u="sng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  <a:sym typeface="+mn-ea"/>
              </a:rPr>
              <a:t>　　　　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  <a:sym typeface="+mn-ea"/>
              </a:rPr>
              <a:t>the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  <a:sym typeface="+mn-ea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  <a:sym typeface="+mn-ea"/>
              </a:rPr>
              <a:t>light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  <a:sym typeface="+mn-ea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  <a:sym typeface="+mn-ea"/>
              </a:rPr>
              <a:t>when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  <a:sym typeface="+mn-ea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  <a:sym typeface="+mn-ea"/>
              </a:rPr>
              <a:t>we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  <a:sym typeface="+mn-ea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  <a:sym typeface="+mn-ea"/>
              </a:rPr>
              <a:t>leave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  <a:sym typeface="+mn-ea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  <a:sym typeface="+mn-ea"/>
              </a:rPr>
              <a:t>the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  <a:sym typeface="+mn-ea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  <a:sym typeface="+mn-ea"/>
              </a:rPr>
              <a:t>room. </a:t>
            </a:r>
          </a:p>
          <a:p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  <a:sym typeface="+mn-ea"/>
              </a:rPr>
              <a:t>A.turn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  <a:sym typeface="+mn-ea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  <a:sym typeface="+mn-ea"/>
              </a:rPr>
              <a:t>on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  <a:sym typeface="+mn-ea"/>
              </a:rPr>
              <a:t>	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  <a:sym typeface="+mn-ea"/>
              </a:rPr>
              <a:t>               </a:t>
            </a:r>
            <a:r>
              <a:rPr lang="en-US" altLang="zh-CN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  <a:sym typeface="+mn-ea"/>
              </a:rPr>
              <a:t>B.turn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  <a:sym typeface="+mn-ea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  <a:sym typeface="+mn-ea"/>
              </a:rPr>
              <a:t>down</a:t>
            </a:r>
          </a:p>
          <a:p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  <a:sym typeface="+mn-ea"/>
              </a:rPr>
              <a:t>C.turn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  <a:sym typeface="+mn-ea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  <a:sym typeface="+mn-ea"/>
              </a:rPr>
              <a:t>off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  <a:sym typeface="+mn-ea"/>
              </a:rPr>
              <a:t>	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  <a:sym typeface="+mn-ea"/>
              </a:rPr>
              <a:t>               </a:t>
            </a:r>
            <a:r>
              <a:rPr lang="en-US" altLang="zh-CN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  <a:sym typeface="+mn-ea"/>
              </a:rPr>
              <a:t>D.turn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  <a:sym typeface="+mn-ea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  <a:sym typeface="+mn-ea"/>
              </a:rPr>
              <a:t>up</a:t>
            </a:r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4129405" y="1036320"/>
            <a:ext cx="439420" cy="518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  <a:sym typeface="+mn-ea"/>
              </a:rPr>
              <a:t>D</a:t>
            </a:r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4905375" y="2291715"/>
            <a:ext cx="420370" cy="518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  <a:sym typeface="+mn-ea"/>
              </a:rPr>
              <a:t>B</a:t>
            </a:r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1043608" y="3573016"/>
            <a:ext cx="439420" cy="518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  <a:sym typeface="+mn-ea"/>
              </a:rPr>
              <a:t>D</a:t>
            </a:r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2623820" y="4410075"/>
            <a:ext cx="439420" cy="518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  <a:sym typeface="+mn-ea"/>
              </a:rPr>
              <a:t>C</a:t>
            </a:r>
            <a:endParaRPr lang="zh-CN" altLang="en-US" dirty="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1126490" y="182880"/>
            <a:ext cx="7851775" cy="60655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/>
            <a:r>
              <a:rPr lang="en-US" altLang="zh-CN" sz="2800" b="1" u="none" dirty="0" err="1">
                <a:solidFill>
                  <a:srgbClr val="902086"/>
                </a:solidFill>
                <a:latin typeface="Times New Roman" panose="02020603050405020304" pitchFamily="18" charset="0"/>
                <a:ea typeface="NEU-HZ-S92" charset="0"/>
                <a:cs typeface="NEU-HZ-S92" charset="0"/>
              </a:rPr>
              <a:t>Ⅲ.Complete</a:t>
            </a:r>
            <a:r>
              <a:rPr lang="en-US" altLang="zh-CN" sz="2800" b="1" u="none" dirty="0">
                <a:solidFill>
                  <a:srgbClr val="902086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902086"/>
                </a:solidFill>
                <a:latin typeface="Times New Roman" panose="02020603050405020304" pitchFamily="18" charset="0"/>
                <a:ea typeface="NEU-HZ-S92" charset="0"/>
                <a:cs typeface="NEU-HZ-S92" charset="0"/>
              </a:rPr>
              <a:t>the</a:t>
            </a:r>
            <a:r>
              <a:rPr lang="en-US" altLang="zh-CN" sz="2800" b="1" u="none" dirty="0">
                <a:solidFill>
                  <a:srgbClr val="902086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902086"/>
                </a:solidFill>
                <a:latin typeface="Times New Roman" panose="02020603050405020304" pitchFamily="18" charset="0"/>
                <a:ea typeface="NEU-HZ-S92" charset="0"/>
                <a:cs typeface="NEU-HZ-S92" charset="0"/>
              </a:rPr>
              <a:t>sentences.</a:t>
            </a:r>
          </a:p>
          <a:p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HZ-S92" charset="0"/>
                <a:cs typeface="NEU-HZ-S92" charset="0"/>
              </a:rPr>
              <a:t>11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.</a:t>
            </a:r>
            <a:r>
              <a:rPr lang="zh-CN" altLang="en-US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你请了谁到家里来参加你的生日聚会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?</a:t>
            </a:r>
            <a:endParaRPr lang="en-US" altLang="zh-CN" sz="2800" b="1" u="none" dirty="0">
              <a:solidFill>
                <a:srgbClr val="000000"/>
              </a:solidFill>
              <a:latin typeface="Times New Roman" panose="02020603050405020304" pitchFamily="18" charset="0"/>
              <a:ea typeface="NEU-BZ-S92" charset="0"/>
              <a:cs typeface="NEU-BZ-S92" charset="0"/>
            </a:endParaRPr>
          </a:p>
          <a:p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Who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have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you</a:t>
            </a:r>
            <a:r>
              <a:rPr lang="zh-CN" altLang="en-US" sz="2800" b="1" u="sng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　　　　</a:t>
            </a:r>
            <a:r>
              <a:rPr lang="zh-CN" altLang="en-US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zh-CN" altLang="en-US" sz="2800" b="1" u="sng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　　　　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your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house</a:t>
            </a:r>
          </a:p>
          <a:p>
            <a:pPr marL="0" indent="0"/>
            <a:r>
              <a:rPr lang="zh-CN" altLang="en-US" sz="2800" b="1" u="sng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　　　　</a:t>
            </a:r>
            <a:r>
              <a:rPr lang="zh-CN" altLang="en-US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your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birthday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party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? </a:t>
            </a:r>
            <a:endParaRPr lang="en-US" altLang="zh-CN" sz="2800" b="1" u="none" dirty="0">
              <a:solidFill>
                <a:srgbClr val="000000"/>
              </a:solidFill>
              <a:latin typeface="Times New Roman" panose="02020603050405020304" pitchFamily="18" charset="0"/>
              <a:ea typeface="NEU-HZ-S92" charset="0"/>
              <a:cs typeface="NEU-HZ-S92" charset="0"/>
            </a:endParaRPr>
          </a:p>
          <a:p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HZ-S92" charset="0"/>
                <a:cs typeface="NEU-HZ-S92" charset="0"/>
              </a:rPr>
              <a:t>12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.</a:t>
            </a:r>
            <a:r>
              <a:rPr lang="zh-CN" altLang="en-US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这些友好的行为让他感觉像在家一样。</a:t>
            </a:r>
            <a:endParaRPr lang="zh-CN" altLang="en-US" sz="2800" b="1" u="none" dirty="0">
              <a:solidFill>
                <a:srgbClr val="000000"/>
              </a:solidFill>
              <a:latin typeface="Times New Roman" panose="02020603050405020304" pitchFamily="18" charset="0"/>
              <a:ea typeface="NEU-BZ-S92" charset="0"/>
              <a:cs typeface="NEU-BZ-S92" charset="0"/>
            </a:endParaRPr>
          </a:p>
          <a:p>
            <a:pPr marL="0" indent="0"/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These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friendly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 err="1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behaviours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make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him</a:t>
            </a:r>
          </a:p>
          <a:p>
            <a:pPr marL="0" indent="0"/>
            <a:r>
              <a:rPr lang="zh-CN" altLang="en-US" sz="2800" b="1" u="sng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　　　　　　　　　　　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. </a:t>
            </a:r>
            <a:endParaRPr lang="en-US" altLang="zh-CN" sz="2800" b="1" u="none" dirty="0">
              <a:solidFill>
                <a:srgbClr val="000000"/>
              </a:solidFill>
              <a:latin typeface="Times New Roman" panose="02020603050405020304" pitchFamily="18" charset="0"/>
              <a:ea typeface="NEU-HZ-S92" charset="0"/>
              <a:cs typeface="NEU-HZ-S92" charset="0"/>
            </a:endParaRPr>
          </a:p>
          <a:p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HZ-S92" charset="0"/>
                <a:cs typeface="NEU-HZ-S92" charset="0"/>
              </a:rPr>
              <a:t>13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.</a:t>
            </a:r>
            <a:r>
              <a:rPr lang="zh-CN" altLang="en-US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请把你的大衣挂在衣钩上。</a:t>
            </a:r>
            <a:endParaRPr lang="zh-CN" altLang="en-US" sz="2800" b="1" u="none" dirty="0">
              <a:solidFill>
                <a:srgbClr val="000000"/>
              </a:solidFill>
              <a:latin typeface="Times New Roman" panose="02020603050405020304" pitchFamily="18" charset="0"/>
              <a:ea typeface="NEU-BZ-S92" charset="0"/>
              <a:cs typeface="NEU-BZ-S92" charset="0"/>
            </a:endParaRPr>
          </a:p>
          <a:p>
            <a:pPr marL="0" indent="0"/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Please</a:t>
            </a:r>
            <a:r>
              <a:rPr lang="zh-CN" altLang="en-US" sz="2800" b="1" u="sng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　　　　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your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coat</a:t>
            </a:r>
            <a:r>
              <a:rPr lang="zh-CN" altLang="en-US" sz="2800" b="1" u="sng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　　　　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on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the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hook. </a:t>
            </a:r>
            <a:endParaRPr lang="en-US" altLang="zh-CN" sz="2800" b="1" u="none" dirty="0">
              <a:solidFill>
                <a:srgbClr val="000000"/>
              </a:solidFill>
              <a:latin typeface="Times New Roman" panose="02020603050405020304" pitchFamily="18" charset="0"/>
              <a:ea typeface="NEU-HZ-S92" charset="0"/>
              <a:cs typeface="NEU-HZ-S92" charset="0"/>
            </a:endParaRPr>
          </a:p>
          <a:p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HZ-S92" charset="0"/>
                <a:cs typeface="NEU-HZ-S92" charset="0"/>
              </a:rPr>
              <a:t>14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.</a:t>
            </a:r>
            <a:r>
              <a:rPr lang="zh-CN" altLang="en-US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这儿有一些给你的小建议。</a:t>
            </a:r>
            <a:endParaRPr lang="zh-CN" altLang="en-US" sz="2800" b="1" u="none" dirty="0">
              <a:solidFill>
                <a:srgbClr val="000000"/>
              </a:solidFill>
              <a:latin typeface="Times New Roman" panose="02020603050405020304" pitchFamily="18" charset="0"/>
              <a:ea typeface="NEU-BZ-S92" charset="0"/>
              <a:cs typeface="NEU-BZ-S92" charset="0"/>
            </a:endParaRPr>
          </a:p>
          <a:p>
            <a:pPr marL="0" indent="0"/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Here</a:t>
            </a:r>
            <a:r>
              <a:rPr lang="zh-CN" altLang="en-US" sz="2800" b="1" u="sng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　　　　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some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small</a:t>
            </a:r>
            <a:r>
              <a:rPr lang="zh-CN" altLang="en-US" sz="2800" b="1" u="sng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　　　　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for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you. </a:t>
            </a:r>
            <a:endParaRPr lang="en-US" altLang="zh-CN" sz="2800" b="1" u="none" dirty="0">
              <a:solidFill>
                <a:srgbClr val="000000"/>
              </a:solidFill>
              <a:latin typeface="Times New Roman" panose="02020603050405020304" pitchFamily="18" charset="0"/>
              <a:ea typeface="NEU-HZ-S92" charset="0"/>
              <a:cs typeface="NEU-HZ-S92" charset="0"/>
            </a:endParaRPr>
          </a:p>
          <a:p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HZ-S92" charset="0"/>
                <a:cs typeface="NEU-HZ-S92" charset="0"/>
              </a:rPr>
              <a:t>15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.</a:t>
            </a:r>
            <a:r>
              <a:rPr lang="zh-CN" altLang="en-US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她总是主动帮我做家务。</a:t>
            </a:r>
            <a:endParaRPr lang="zh-CN" altLang="en-US" sz="2800" b="1" u="none" dirty="0">
              <a:solidFill>
                <a:srgbClr val="000000"/>
              </a:solidFill>
              <a:latin typeface="Times New Roman" panose="02020603050405020304" pitchFamily="18" charset="0"/>
              <a:ea typeface="NEU-BZ-S92" charset="0"/>
              <a:cs typeface="NEU-BZ-S92" charset="0"/>
            </a:endParaRPr>
          </a:p>
          <a:p>
            <a:pPr marL="0" indent="0"/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She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always</a:t>
            </a:r>
            <a:r>
              <a:rPr lang="zh-CN" altLang="en-US" sz="2800" b="1" u="sng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　　　　　　　　　　　　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me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with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the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housework. </a:t>
            </a:r>
            <a:endParaRPr lang="zh-CN" altLang="en-US" sz="2800" b="1" dirty="0">
              <a:latin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475656" y="980728"/>
            <a:ext cx="5239484" cy="944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  <a:sym typeface="+mn-ea"/>
              </a:rPr>
              <a:t>                        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  <a:sym typeface="+mn-ea"/>
              </a:rPr>
              <a:t>invited        to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NEU-BZ-S92" charset="0"/>
              <a:cs typeface="NEU-BZ-S92" charset="0"/>
              <a:sym typeface="+mn-ea"/>
            </a:endParaRPr>
          </a:p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  <a:sym typeface="+mn-ea"/>
              </a:rPr>
              <a:t>for</a:t>
            </a:r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1806575" y="2695575"/>
            <a:ext cx="2019300" cy="518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  <a:sym typeface="+mn-ea"/>
              </a:rPr>
              <a:t>feel at home</a:t>
            </a:r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2402205" y="3534410"/>
            <a:ext cx="4100195" cy="7924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  <a:sym typeface="+mn-ea"/>
              </a:rPr>
              <a:t>hang                          up</a:t>
            </a:r>
          </a:p>
          <a:p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2243455" y="4410075"/>
            <a:ext cx="4259580" cy="518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  <a:sym typeface="+mn-ea"/>
              </a:rPr>
              <a:t>are                              tips</a:t>
            </a:r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3483610" y="5302885"/>
            <a:ext cx="2177415" cy="518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  <a:sym typeface="+mn-ea"/>
              </a:rPr>
              <a:t>offers to help</a:t>
            </a:r>
            <a:endParaRPr lang="zh-CN" altLang="en-US" dirty="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1014095" y="485140"/>
            <a:ext cx="7407275" cy="271272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0" indent="0"/>
            <a:r>
              <a:rPr lang="en-US" altLang="zh-CN" sz="6000" b="1" u="none" dirty="0">
                <a:solidFill>
                  <a:srgbClr val="FF00FF"/>
                </a:solidFill>
                <a:latin typeface="Times New Roman" panose="02020603050405020304" pitchFamily="18" charset="0"/>
                <a:ea typeface="NEU-F5-S92" charset="0"/>
                <a:cs typeface="NEU-F5-S92" charset="0"/>
              </a:rPr>
              <a:t>Homework</a:t>
            </a:r>
            <a:endParaRPr lang="en-US" altLang="zh-CN" sz="6000" b="1" u="none" dirty="0">
              <a:solidFill>
                <a:srgbClr val="000000"/>
              </a:solidFill>
              <a:latin typeface="Times New Roman" panose="02020603050405020304" pitchFamily="18" charset="0"/>
              <a:ea typeface="NEU-BZ-S92" charset="0"/>
              <a:cs typeface="NEU-BZ-S92" charset="0"/>
            </a:endParaRPr>
          </a:p>
          <a:p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1.Finish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off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the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remaining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exercises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in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the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activity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book.</a:t>
            </a:r>
          </a:p>
          <a:p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2.The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students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are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required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to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read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the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next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text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in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the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 smtClean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student’s</a:t>
            </a:r>
            <a:r>
              <a:rPr lang="en-US" altLang="zh-CN" sz="2800" b="1" u="none" dirty="0" smtClean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book</a:t>
            </a:r>
            <a:r>
              <a:rPr lang="en-US" altLang="zh-CN" sz="2800" b="1" u="none" dirty="0" smtClean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. </a:t>
            </a:r>
            <a:endParaRPr lang="zh-CN" altLang="en-US" sz="2800" b="1" dirty="0">
              <a:latin typeface="Times New Roman" panose="02020603050405020304" pitchFamily="18" charset="0"/>
            </a:endParaRPr>
          </a:p>
        </p:txBody>
      </p:sp>
      <p:pic>
        <p:nvPicPr>
          <p:cNvPr id="2" name="图片 1" descr="图片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3645024"/>
            <a:ext cx="2066925" cy="2124075"/>
          </a:xfrm>
          <a:prstGeom prst="rect">
            <a:avLst/>
          </a:prstGeom>
        </p:spPr>
      </p:pic>
      <p:sp>
        <p:nvSpPr>
          <p:cNvPr id="3" name="动作按钮: 后退或前一项 2">
            <a:hlinkClick r:id="" action="ppaction://hlinkshowjump?jump=firstslide"/>
          </p:cNvPr>
          <p:cNvSpPr/>
          <p:nvPr/>
        </p:nvSpPr>
        <p:spPr>
          <a:xfrm>
            <a:off x="6876415" y="4941570"/>
            <a:ext cx="504190" cy="503555"/>
          </a:xfrm>
          <a:prstGeom prst="actionButtonBackPreviou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圆角矩形 5"/>
          <p:cNvSpPr>
            <a:spLocks noChangeArrowheads="1"/>
          </p:cNvSpPr>
          <p:nvPr/>
        </p:nvSpPr>
        <p:spPr bwMode="auto">
          <a:xfrm>
            <a:off x="1071880" y="445135"/>
            <a:ext cx="3429000" cy="53340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9525" algn="ctr">
            <a:noFill/>
            <a:rou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Is it good or bad?</a:t>
            </a:r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630" y="1437640"/>
            <a:ext cx="3048000" cy="22860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62630" y="1513840"/>
            <a:ext cx="2895600" cy="2179225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3493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06891" y="3952240"/>
            <a:ext cx="2770539" cy="2097922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3494" name="Picture 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395730" y="4028440"/>
            <a:ext cx="2781300" cy="2035711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3495" name="Picture 7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158230" y="1437640"/>
            <a:ext cx="2819400" cy="2210667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3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3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3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3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圆角矩形 5"/>
          <p:cNvSpPr>
            <a:spLocks noChangeArrowheads="1"/>
          </p:cNvSpPr>
          <p:nvPr/>
        </p:nvSpPr>
        <p:spPr bwMode="auto">
          <a:xfrm>
            <a:off x="215265" y="1252220"/>
            <a:ext cx="8705850" cy="838200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 w="9525" algn="ctr">
            <a:noFill/>
            <a:rou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How do you usually treat a guest in your home?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How are you treated when you visit your friend’s house?</a:t>
            </a:r>
          </a:p>
        </p:txBody>
      </p:sp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0190" y="2634339"/>
            <a:ext cx="2667000" cy="2482491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993390" y="2634339"/>
            <a:ext cx="3149599" cy="24384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12" name="Picture 8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193790" y="2634339"/>
            <a:ext cx="2743200" cy="2393359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1"/>
          <p:cNvSpPr txBox="1"/>
          <p:nvPr/>
        </p:nvSpPr>
        <p:spPr bwMode="auto">
          <a:xfrm>
            <a:off x="2632710" y="988695"/>
            <a:ext cx="3429000" cy="5842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Calibri" panose="020F0502020204030204" pitchFamily="34" charset="0"/>
              </a:rPr>
              <a:t>New words</a:t>
            </a:r>
            <a:r>
              <a:rPr kumimoji="1" lang="en-US" altLang="zh-CN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 </a:t>
            </a:r>
            <a:endParaRPr kumimoji="1" lang="zh-CN" altLang="en-US" sz="4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黑体" panose="02010609060101010101" pitchFamily="49" charset="-122"/>
              <a:cs typeface="Calibri" panose="020F050202020403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219200" y="1828800"/>
            <a:ext cx="6705600" cy="3291840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marR="0" lvl="0" indent="-5143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tidy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           </a:t>
            </a: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v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. 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使整洁；使整齐；整理</a:t>
            </a:r>
          </a:p>
          <a:p>
            <a:pPr marL="514350" marR="0" lvl="0" indent="-5143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                 </a:t>
            </a: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adj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.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整洁的；整齐的</a:t>
            </a:r>
          </a:p>
          <a:p>
            <a:pPr marL="514350" marR="0" lvl="0" indent="-5143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Russian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    </a:t>
            </a: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adj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.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俄罗斯的</a:t>
            </a:r>
          </a:p>
          <a:p>
            <a:pPr marL="514350" marR="0" lvl="0" indent="-5143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                 </a:t>
            </a: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n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.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俄罗斯人；俄语</a:t>
            </a:r>
          </a:p>
          <a:p>
            <a:pPr marL="514350" marR="0" lvl="0" indent="-5143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noisy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        </a:t>
            </a: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adj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.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喧闹的；吵闹的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916940" y="288290"/>
            <a:ext cx="6682105" cy="518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228600"/>
            <a:r>
              <a:rPr lang="en-US" altLang="zh-CN" sz="2800" b="1" u="none" dirty="0">
                <a:solidFill>
                  <a:srgbClr val="902086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Read</a:t>
            </a:r>
            <a:r>
              <a:rPr lang="en-US" altLang="zh-CN" sz="2800" b="1" u="none" dirty="0">
                <a:solidFill>
                  <a:srgbClr val="902086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902086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the</a:t>
            </a:r>
            <a:r>
              <a:rPr lang="en-US" altLang="zh-CN" sz="2800" b="1" u="none" dirty="0">
                <a:solidFill>
                  <a:srgbClr val="902086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902086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lesson</a:t>
            </a:r>
            <a:r>
              <a:rPr lang="en-US" altLang="zh-CN" sz="2800" b="1" u="none" dirty="0">
                <a:solidFill>
                  <a:srgbClr val="902086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902086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and</a:t>
            </a:r>
            <a:r>
              <a:rPr lang="en-US" altLang="zh-CN" sz="2800" b="1" u="none" dirty="0">
                <a:solidFill>
                  <a:srgbClr val="902086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902086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fill</a:t>
            </a:r>
            <a:r>
              <a:rPr lang="en-US" altLang="zh-CN" sz="2800" b="1" u="none" dirty="0">
                <a:solidFill>
                  <a:srgbClr val="902086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902086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in</a:t>
            </a:r>
            <a:r>
              <a:rPr lang="en-US" altLang="zh-CN" sz="2800" b="1" u="none" dirty="0">
                <a:solidFill>
                  <a:srgbClr val="902086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902086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the</a:t>
            </a:r>
            <a:r>
              <a:rPr lang="en-US" altLang="zh-CN" sz="2800" b="1" u="none" dirty="0">
                <a:solidFill>
                  <a:srgbClr val="902086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902086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table.</a:t>
            </a:r>
          </a:p>
        </p:txBody>
      </p:sp>
      <p:graphicFrame>
        <p:nvGraphicFramePr>
          <p:cNvPr id="4" name="表格 -1"/>
          <p:cNvGraphicFramePr/>
          <p:nvPr/>
        </p:nvGraphicFramePr>
        <p:xfrm>
          <a:off x="334645" y="946150"/>
          <a:ext cx="8684260" cy="50514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456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38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82955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2400" b="1" u="none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NEU-BZ-S92" charset="0"/>
                          <a:cs typeface="NEU-BZ-S92" charset="0"/>
                        </a:rPr>
                        <a:t>Mr.Manner’s</a:t>
                      </a:r>
                      <a:r>
                        <a:rPr lang="en-US" altLang="zh-CN" sz="2400" b="1" u="none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方正书宋_GBK" charset="0"/>
                          <a:cs typeface="方正书宋_GBK" charset="0"/>
                        </a:rPr>
                        <a:t> </a:t>
                      </a:r>
                      <a:r>
                        <a:rPr lang="en-US" altLang="zh-CN" sz="2400" b="1" u="none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NEU-BZ-S92" charset="0"/>
                          <a:cs typeface="NEU-BZ-S92" charset="0"/>
                        </a:rPr>
                        <a:t>tips</a:t>
                      </a:r>
                      <a:r>
                        <a:rPr lang="en-US" altLang="zh-CN" sz="2400" b="1" u="none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方正书宋_GBK" charset="0"/>
                          <a:cs typeface="方正书宋_GBK" charset="0"/>
                        </a:rPr>
                        <a:t> </a:t>
                      </a:r>
                      <a:r>
                        <a:rPr lang="en-US" altLang="zh-CN" sz="2400" b="1" u="none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NEU-BZ-S92" charset="0"/>
                          <a:cs typeface="NEU-BZ-S92" charset="0"/>
                        </a:rPr>
                        <a:t>for</a:t>
                      </a:r>
                      <a:r>
                        <a:rPr lang="en-US" altLang="zh-CN" sz="2400" b="1" u="none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方正书宋_GBK" charset="0"/>
                          <a:cs typeface="方正书宋_GBK" charset="0"/>
                        </a:rPr>
                        <a:t> </a:t>
                      </a:r>
                      <a:r>
                        <a:rPr lang="en-US" altLang="zh-CN" sz="2400" b="1" u="none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NEU-BZ-S92" charset="0"/>
                          <a:cs typeface="NEU-BZ-S92" charset="0"/>
                        </a:rPr>
                        <a:t>Li</a:t>
                      </a:r>
                      <a:r>
                        <a:rPr lang="en-US" altLang="zh-CN" sz="2400" b="1" u="none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方正书宋_GBK" charset="0"/>
                          <a:cs typeface="方正书宋_GBK" charset="0"/>
                        </a:rPr>
                        <a:t> </a:t>
                      </a:r>
                      <a:r>
                        <a:rPr lang="en-US" altLang="zh-CN" sz="2400" b="1" u="none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NEU-BZ-S92" charset="0"/>
                          <a:cs typeface="NEU-BZ-S92" charset="0"/>
                        </a:rPr>
                        <a:t>Ming</a:t>
                      </a:r>
                    </a:p>
                  </a:txBody>
                  <a:tcPr marL="0" marR="0" marT="0" marB="1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2400" b="1" u="none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NEU-BZ-S92" charset="0"/>
                          <a:cs typeface="NEU-BZ-S92" charset="0"/>
                        </a:rPr>
                        <a:t>Mr.</a:t>
                      </a:r>
                      <a:r>
                        <a:rPr lang="en-US" altLang="zh-CN" sz="2400" b="1" u="none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方正书宋_GBK" charset="0"/>
                          <a:cs typeface="方正书宋_GBK" charset="0"/>
                        </a:rPr>
                        <a:t> </a:t>
                      </a:r>
                      <a:r>
                        <a:rPr lang="en-US" altLang="zh-CN" sz="2400" b="1" u="none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NEU-BZ-S92" charset="0"/>
                          <a:cs typeface="NEU-BZ-S92" charset="0"/>
                        </a:rPr>
                        <a:t>Manner’s</a:t>
                      </a:r>
                      <a:r>
                        <a:rPr lang="en-US" altLang="zh-CN" sz="2400" b="1" u="none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方正书宋_GBK" charset="0"/>
                          <a:cs typeface="方正书宋_GBK" charset="0"/>
                        </a:rPr>
                        <a:t> </a:t>
                      </a:r>
                      <a:r>
                        <a:rPr lang="en-US" altLang="zh-CN" sz="2400" b="1" u="none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NEU-BZ-S92" charset="0"/>
                          <a:cs typeface="NEU-BZ-S92" charset="0"/>
                        </a:rPr>
                        <a:t>tips</a:t>
                      </a:r>
                      <a:r>
                        <a:rPr lang="en-US" altLang="zh-CN" sz="2400" b="1" u="none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方正书宋_GBK" charset="0"/>
                          <a:cs typeface="方正书宋_GBK" charset="0"/>
                        </a:rPr>
                        <a:t> </a:t>
                      </a:r>
                      <a:r>
                        <a:rPr lang="en-US" altLang="zh-CN" sz="2400" b="1" u="none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NEU-BZ-S92" charset="0"/>
                          <a:cs typeface="NEU-BZ-S92" charset="0"/>
                        </a:rPr>
                        <a:t>for</a:t>
                      </a:r>
                      <a:r>
                        <a:rPr lang="en-US" altLang="zh-CN" sz="2400" b="1" u="none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方正书宋_GBK" charset="0"/>
                          <a:cs typeface="方正书宋_GBK" charset="0"/>
                        </a:rPr>
                        <a:t> </a:t>
                      </a:r>
                      <a:r>
                        <a:rPr lang="en-US" altLang="zh-CN" sz="2400" b="1" u="none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NEU-BZ-S92" charset="0"/>
                          <a:cs typeface="NEU-BZ-S92" charset="0"/>
                        </a:rPr>
                        <a:t>Dong</a:t>
                      </a:r>
                      <a:r>
                        <a:rPr lang="en-US" altLang="zh-CN" sz="2400" b="1" u="none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方正书宋_GBK" charset="0"/>
                          <a:cs typeface="方正书宋_GBK" charset="0"/>
                        </a:rPr>
                        <a:t> </a:t>
                      </a:r>
                      <a:r>
                        <a:rPr lang="en-US" altLang="zh-CN" sz="2400" b="1" u="none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NEU-BZ-S92" charset="0"/>
                          <a:cs typeface="NEU-BZ-S92" charset="0"/>
                        </a:rPr>
                        <a:t>Fang</a:t>
                      </a:r>
                    </a:p>
                  </a:txBody>
                  <a:tcPr marL="0" marR="0" marT="0" marB="1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6847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altLang="zh-CN" sz="2400" b="1" u="none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NEU-BZ-S92" charset="0"/>
                          <a:cs typeface="NEU-BZ-S92" charset="0"/>
                        </a:rPr>
                        <a:t> </a:t>
                      </a:r>
                    </a:p>
                  </a:txBody>
                  <a:tcPr marL="0" marR="0" marT="0" marB="1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zh-CN" altLang="en-US" sz="2400" b="1" u="none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NEU-BZ-S92" charset="0"/>
                        <a:cs typeface="NEU-BZ-S92" charset="0"/>
                      </a:endParaRPr>
                    </a:p>
                  </a:txBody>
                  <a:tcPr marL="0" marR="0" marT="0" marB="1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文本框 1"/>
          <p:cNvSpPr txBox="1"/>
          <p:nvPr/>
        </p:nvSpPr>
        <p:spPr>
          <a:xfrm>
            <a:off x="436245" y="1871345"/>
            <a:ext cx="4362450" cy="378565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228600"/>
            <a:r>
              <a:rPr lang="en-US" altLang="zh-CN" sz="2000" b="1" u="none" dirty="0" smtClean="0">
                <a:solidFill>
                  <a:srgbClr val="FF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Tidy</a:t>
            </a:r>
            <a:r>
              <a:rPr lang="en-US" altLang="zh-CN" sz="2000" b="1" u="none" dirty="0" smtClean="0">
                <a:solidFill>
                  <a:srgbClr val="FF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000" b="1" u="none" dirty="0">
                <a:solidFill>
                  <a:srgbClr val="FF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up</a:t>
            </a:r>
            <a:r>
              <a:rPr lang="en-US" altLang="zh-CN" sz="2000" b="1" u="none" dirty="0">
                <a:solidFill>
                  <a:srgbClr val="FF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000" b="1" u="none" dirty="0">
                <a:solidFill>
                  <a:srgbClr val="FF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your</a:t>
            </a:r>
            <a:r>
              <a:rPr lang="en-US" altLang="zh-CN" sz="2000" b="1" u="none" dirty="0">
                <a:solidFill>
                  <a:srgbClr val="FF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000" b="1" u="none" dirty="0">
                <a:solidFill>
                  <a:srgbClr val="FF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house</a:t>
            </a:r>
            <a:r>
              <a:rPr lang="en-US" altLang="zh-CN" sz="2000" b="1" u="none" dirty="0">
                <a:solidFill>
                  <a:srgbClr val="FF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000" b="1" u="none" dirty="0">
                <a:solidFill>
                  <a:srgbClr val="FF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before</a:t>
            </a:r>
            <a:r>
              <a:rPr lang="en-US" altLang="zh-CN" sz="2000" b="1" u="none" dirty="0">
                <a:solidFill>
                  <a:srgbClr val="FF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000" b="1" u="none" dirty="0">
                <a:solidFill>
                  <a:srgbClr val="FF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your</a:t>
            </a:r>
            <a:r>
              <a:rPr lang="en-US" altLang="zh-CN" sz="2000" b="1" u="none" dirty="0">
                <a:solidFill>
                  <a:srgbClr val="FF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000" b="1" u="none" dirty="0">
                <a:solidFill>
                  <a:srgbClr val="FF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guest</a:t>
            </a:r>
            <a:r>
              <a:rPr lang="en-US" altLang="zh-CN" sz="2000" b="1" u="none" dirty="0">
                <a:solidFill>
                  <a:srgbClr val="FF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000" b="1" u="none" dirty="0">
                <a:solidFill>
                  <a:srgbClr val="FF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arrives.</a:t>
            </a:r>
          </a:p>
          <a:p>
            <a:r>
              <a:rPr lang="en-US" altLang="zh-CN" sz="2000" b="1" u="none" dirty="0">
                <a:solidFill>
                  <a:srgbClr val="FF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Open</a:t>
            </a:r>
            <a:r>
              <a:rPr lang="en-US" altLang="zh-CN" sz="2000" b="1" u="none" dirty="0">
                <a:solidFill>
                  <a:srgbClr val="FF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000" b="1" u="none" dirty="0">
                <a:solidFill>
                  <a:srgbClr val="FF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the</a:t>
            </a:r>
            <a:r>
              <a:rPr lang="en-US" altLang="zh-CN" sz="2000" b="1" u="none" dirty="0">
                <a:solidFill>
                  <a:srgbClr val="FF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000" b="1" u="none" dirty="0">
                <a:solidFill>
                  <a:srgbClr val="FF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door</a:t>
            </a:r>
            <a:r>
              <a:rPr lang="en-US" altLang="zh-CN" sz="2000" b="1" u="none" dirty="0">
                <a:solidFill>
                  <a:srgbClr val="FF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000" b="1" u="none" dirty="0">
                <a:solidFill>
                  <a:srgbClr val="FF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for</a:t>
            </a:r>
            <a:r>
              <a:rPr lang="en-US" altLang="zh-CN" sz="2000" b="1" u="none" dirty="0">
                <a:solidFill>
                  <a:srgbClr val="FF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000" b="1" u="none" dirty="0">
                <a:solidFill>
                  <a:srgbClr val="FF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your</a:t>
            </a:r>
            <a:r>
              <a:rPr lang="en-US" altLang="zh-CN" sz="2000" b="1" u="none" dirty="0">
                <a:solidFill>
                  <a:srgbClr val="FF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000" b="1" u="none" dirty="0">
                <a:solidFill>
                  <a:srgbClr val="FF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guest and hang up his coat.</a:t>
            </a:r>
          </a:p>
          <a:p>
            <a:r>
              <a:rPr lang="en-US" altLang="zh-CN" sz="2000" b="1" u="none" dirty="0">
                <a:solidFill>
                  <a:srgbClr val="FF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Offer</a:t>
            </a:r>
            <a:r>
              <a:rPr lang="en-US" altLang="zh-CN" sz="2000" b="1" u="none" dirty="0">
                <a:solidFill>
                  <a:srgbClr val="FF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000" b="1" u="none" dirty="0">
                <a:solidFill>
                  <a:srgbClr val="FF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your</a:t>
            </a:r>
            <a:r>
              <a:rPr lang="en-US" altLang="zh-CN" sz="2000" b="1" u="none" dirty="0">
                <a:solidFill>
                  <a:srgbClr val="FF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000" b="1" u="none" dirty="0">
                <a:solidFill>
                  <a:srgbClr val="FF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guest</a:t>
            </a:r>
            <a:r>
              <a:rPr lang="en-US" altLang="zh-CN" sz="2000" b="1" u="none" dirty="0">
                <a:solidFill>
                  <a:srgbClr val="FF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000" b="1" u="none" dirty="0">
                <a:solidFill>
                  <a:srgbClr val="FF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something</a:t>
            </a:r>
            <a:r>
              <a:rPr lang="en-US" altLang="zh-CN" sz="2000" b="1" u="none" dirty="0">
                <a:solidFill>
                  <a:srgbClr val="FF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000" b="1" u="none" dirty="0">
                <a:solidFill>
                  <a:srgbClr val="FF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to</a:t>
            </a:r>
            <a:r>
              <a:rPr lang="en-US" altLang="zh-CN" sz="2000" b="1" u="none" dirty="0">
                <a:solidFill>
                  <a:srgbClr val="FF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000" b="1" u="none" dirty="0">
                <a:solidFill>
                  <a:srgbClr val="FF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drink</a:t>
            </a:r>
            <a:r>
              <a:rPr lang="en-US" altLang="zh-CN" sz="2000" b="1" u="none" dirty="0">
                <a:solidFill>
                  <a:srgbClr val="FF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000" b="1" u="none" dirty="0">
                <a:solidFill>
                  <a:srgbClr val="FF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or</a:t>
            </a:r>
            <a:r>
              <a:rPr lang="en-US" altLang="zh-CN" sz="2000" b="1" u="none" dirty="0">
                <a:solidFill>
                  <a:srgbClr val="FF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000" b="1" u="none" dirty="0">
                <a:solidFill>
                  <a:srgbClr val="FF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eat</a:t>
            </a:r>
            <a:r>
              <a:rPr lang="en-US" altLang="zh-CN" sz="2000" b="1" u="none" dirty="0">
                <a:solidFill>
                  <a:srgbClr val="FF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000" b="1" u="none" dirty="0">
                <a:solidFill>
                  <a:srgbClr val="FF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like</a:t>
            </a:r>
            <a:r>
              <a:rPr lang="en-US" altLang="zh-CN" sz="2000" b="1" u="none" dirty="0">
                <a:solidFill>
                  <a:srgbClr val="FF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000" b="1" u="none" dirty="0">
                <a:solidFill>
                  <a:srgbClr val="FF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tea</a:t>
            </a:r>
            <a:r>
              <a:rPr lang="en-US" altLang="zh-CN" sz="2000" b="1" u="none" dirty="0">
                <a:solidFill>
                  <a:srgbClr val="FF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,</a:t>
            </a:r>
            <a:r>
              <a:rPr lang="en-US" altLang="zh-CN" sz="2000" b="1" u="none" dirty="0">
                <a:solidFill>
                  <a:srgbClr val="FF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fruit</a:t>
            </a:r>
            <a:r>
              <a:rPr lang="en-US" altLang="zh-CN" sz="2000" b="1" u="none" dirty="0">
                <a:solidFill>
                  <a:srgbClr val="FF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000" b="1" u="none" dirty="0">
                <a:solidFill>
                  <a:srgbClr val="FF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and</a:t>
            </a:r>
            <a:r>
              <a:rPr lang="en-US" altLang="zh-CN" sz="2000" b="1" u="none" dirty="0">
                <a:solidFill>
                  <a:srgbClr val="FF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000" b="1" u="none" dirty="0">
                <a:solidFill>
                  <a:srgbClr val="FF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snacks.</a:t>
            </a:r>
          </a:p>
          <a:p>
            <a:r>
              <a:rPr lang="en-US" altLang="zh-CN" sz="2000" b="1" u="none" dirty="0">
                <a:solidFill>
                  <a:srgbClr val="FF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Don’t</a:t>
            </a:r>
            <a:r>
              <a:rPr lang="en-US" altLang="zh-CN" sz="2000" b="1" u="none" dirty="0">
                <a:solidFill>
                  <a:srgbClr val="FF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000" b="1" u="none" dirty="0">
                <a:solidFill>
                  <a:srgbClr val="FF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ask</a:t>
            </a:r>
            <a:r>
              <a:rPr lang="en-US" altLang="zh-CN" sz="2000" b="1" u="none" dirty="0">
                <a:solidFill>
                  <a:srgbClr val="FF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000" b="1" u="none" dirty="0">
                <a:solidFill>
                  <a:srgbClr val="FF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your</a:t>
            </a:r>
            <a:r>
              <a:rPr lang="en-US" altLang="zh-CN" sz="2000" b="1" u="none" dirty="0">
                <a:solidFill>
                  <a:srgbClr val="FF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000" b="1" u="none" dirty="0">
                <a:solidFill>
                  <a:srgbClr val="FF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guest</a:t>
            </a:r>
            <a:r>
              <a:rPr lang="en-US" altLang="zh-CN" sz="2000" b="1" u="none" dirty="0">
                <a:solidFill>
                  <a:srgbClr val="FF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000" b="1" u="none" dirty="0">
                <a:solidFill>
                  <a:srgbClr val="FF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to</a:t>
            </a:r>
            <a:r>
              <a:rPr lang="en-US" altLang="zh-CN" sz="2000" b="1" u="none" dirty="0">
                <a:solidFill>
                  <a:srgbClr val="FF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000" b="1" u="none" dirty="0">
                <a:solidFill>
                  <a:srgbClr val="FF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go</a:t>
            </a:r>
            <a:r>
              <a:rPr lang="en-US" altLang="zh-CN" sz="2000" b="1" u="none" dirty="0">
                <a:solidFill>
                  <a:srgbClr val="FF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000" b="1" u="none" dirty="0">
                <a:solidFill>
                  <a:srgbClr val="FF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to</a:t>
            </a:r>
            <a:r>
              <a:rPr lang="en-US" altLang="zh-CN" sz="2000" b="1" u="none" dirty="0">
                <a:solidFill>
                  <a:srgbClr val="FF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000" b="1" u="none" dirty="0">
                <a:solidFill>
                  <a:srgbClr val="FF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the</a:t>
            </a:r>
            <a:r>
              <a:rPr lang="en-US" altLang="zh-CN" sz="2000" b="1" u="none" dirty="0">
                <a:solidFill>
                  <a:srgbClr val="FF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000" b="1" u="none" dirty="0">
                <a:solidFill>
                  <a:srgbClr val="FF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kitchen</a:t>
            </a:r>
            <a:r>
              <a:rPr lang="en-US" altLang="zh-CN" sz="2000" b="1" u="none" dirty="0">
                <a:solidFill>
                  <a:srgbClr val="FF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000" b="1" u="none" dirty="0">
                <a:solidFill>
                  <a:srgbClr val="FF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and</a:t>
            </a:r>
            <a:r>
              <a:rPr lang="en-US" altLang="zh-CN" sz="2000" b="1" u="none" dirty="0">
                <a:solidFill>
                  <a:srgbClr val="FF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000" b="1" u="none" dirty="0">
                <a:solidFill>
                  <a:srgbClr val="FF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serve</a:t>
            </a:r>
            <a:r>
              <a:rPr lang="en-US" altLang="zh-CN" sz="2000" b="1" u="none" dirty="0">
                <a:solidFill>
                  <a:srgbClr val="FF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000" b="1" u="none" dirty="0">
                <a:solidFill>
                  <a:srgbClr val="FF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himself</a:t>
            </a:r>
            <a:r>
              <a:rPr lang="en-US" altLang="zh-CN" sz="2000" b="1" u="none" dirty="0">
                <a:solidFill>
                  <a:srgbClr val="FF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!</a:t>
            </a:r>
            <a:r>
              <a:rPr lang="en-US" altLang="zh-CN" sz="2000" b="1" u="none" dirty="0">
                <a:solidFill>
                  <a:srgbClr val="FF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Serve</a:t>
            </a:r>
            <a:r>
              <a:rPr lang="en-US" altLang="zh-CN" sz="2000" b="1" u="none" dirty="0">
                <a:solidFill>
                  <a:srgbClr val="FF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000" b="1" u="none" dirty="0">
                <a:solidFill>
                  <a:srgbClr val="FF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your</a:t>
            </a:r>
            <a:r>
              <a:rPr lang="en-US" altLang="zh-CN" sz="2000" b="1" u="none" dirty="0">
                <a:solidFill>
                  <a:srgbClr val="FF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000" b="1" u="none" dirty="0">
                <a:solidFill>
                  <a:srgbClr val="FF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guest</a:t>
            </a:r>
            <a:r>
              <a:rPr lang="en-US" altLang="zh-CN" sz="2000" b="1" u="none" dirty="0">
                <a:solidFill>
                  <a:srgbClr val="FF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000" b="1" u="none" dirty="0">
                <a:solidFill>
                  <a:srgbClr val="FF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at</a:t>
            </a:r>
            <a:r>
              <a:rPr lang="en-US" altLang="zh-CN" sz="2000" b="1" u="none" dirty="0">
                <a:solidFill>
                  <a:srgbClr val="FF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000" b="1" u="none" dirty="0">
                <a:solidFill>
                  <a:srgbClr val="FF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the</a:t>
            </a:r>
            <a:r>
              <a:rPr lang="en-US" altLang="zh-CN" sz="2000" b="1" u="none" dirty="0">
                <a:solidFill>
                  <a:srgbClr val="FF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000" b="1" u="none" dirty="0">
                <a:solidFill>
                  <a:srgbClr val="FF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table.</a:t>
            </a:r>
          </a:p>
          <a:p>
            <a:r>
              <a:rPr lang="en-US" altLang="zh-CN" sz="2000" b="1" u="none" dirty="0">
                <a:solidFill>
                  <a:srgbClr val="FF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Make</a:t>
            </a:r>
            <a:r>
              <a:rPr lang="en-US" altLang="zh-CN" sz="2000" b="1" u="none" dirty="0">
                <a:solidFill>
                  <a:srgbClr val="FF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000" b="1" u="none" dirty="0">
                <a:solidFill>
                  <a:srgbClr val="FF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him</a:t>
            </a:r>
            <a:r>
              <a:rPr lang="en-US" altLang="zh-CN" sz="2000" b="1" u="none" dirty="0">
                <a:solidFill>
                  <a:srgbClr val="FF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000" b="1" u="none" dirty="0">
                <a:solidFill>
                  <a:srgbClr val="FF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feel</a:t>
            </a:r>
            <a:r>
              <a:rPr lang="en-US" altLang="zh-CN" sz="2000" b="1" u="none" dirty="0">
                <a:solidFill>
                  <a:srgbClr val="FF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000" b="1" u="none" dirty="0">
                <a:solidFill>
                  <a:srgbClr val="FF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at</a:t>
            </a:r>
            <a:r>
              <a:rPr lang="en-US" altLang="zh-CN" sz="2000" b="1" u="none" dirty="0">
                <a:solidFill>
                  <a:srgbClr val="FF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000" b="1" u="none" dirty="0">
                <a:solidFill>
                  <a:srgbClr val="FF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home.Talk</a:t>
            </a:r>
            <a:r>
              <a:rPr lang="en-US" altLang="zh-CN" sz="2000" b="1" u="none" dirty="0">
                <a:solidFill>
                  <a:srgbClr val="FF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000" b="1" u="none" dirty="0">
                <a:solidFill>
                  <a:srgbClr val="FF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to</a:t>
            </a:r>
            <a:r>
              <a:rPr lang="en-US" altLang="zh-CN" sz="2000" b="1" u="none" dirty="0">
                <a:solidFill>
                  <a:srgbClr val="FF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000" b="1" u="none" dirty="0">
                <a:solidFill>
                  <a:srgbClr val="FF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your</a:t>
            </a:r>
            <a:r>
              <a:rPr lang="en-US" altLang="zh-CN" sz="2000" b="1" u="none" dirty="0">
                <a:solidFill>
                  <a:srgbClr val="FF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000" b="1" u="none" dirty="0">
                <a:solidFill>
                  <a:srgbClr val="FF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guest.</a:t>
            </a:r>
          </a:p>
          <a:p>
            <a:r>
              <a:rPr lang="en-US" altLang="zh-CN" sz="2000" b="1" u="none" dirty="0">
                <a:solidFill>
                  <a:srgbClr val="FF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Don’t</a:t>
            </a:r>
            <a:r>
              <a:rPr lang="en-US" altLang="zh-CN" sz="2000" b="1" u="none" dirty="0">
                <a:solidFill>
                  <a:srgbClr val="FF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000" b="1" u="none" dirty="0">
                <a:solidFill>
                  <a:srgbClr val="FF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turn</a:t>
            </a:r>
            <a:r>
              <a:rPr lang="en-US" altLang="zh-CN" sz="2000" b="1" u="none" dirty="0">
                <a:solidFill>
                  <a:srgbClr val="FF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000" b="1" u="none" dirty="0">
                <a:solidFill>
                  <a:srgbClr val="FF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on</a:t>
            </a:r>
            <a:r>
              <a:rPr lang="en-US" altLang="zh-CN" sz="2000" b="1" u="none" dirty="0">
                <a:solidFill>
                  <a:srgbClr val="FF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000" b="1" u="none" dirty="0">
                <a:solidFill>
                  <a:srgbClr val="FF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the</a:t>
            </a:r>
            <a:r>
              <a:rPr lang="en-US" altLang="zh-CN" sz="2000" b="1" u="none" dirty="0">
                <a:solidFill>
                  <a:srgbClr val="FF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000" b="1" u="none" dirty="0">
                <a:solidFill>
                  <a:srgbClr val="FF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television.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798695" y="1871345"/>
            <a:ext cx="4112895" cy="292387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228600"/>
            <a:endParaRPr lang="en-US" altLang="zh-CN" sz="2400" b="1" u="none" dirty="0">
              <a:solidFill>
                <a:srgbClr val="000000"/>
              </a:solidFill>
              <a:latin typeface="Times New Roman" panose="02020603050405020304" pitchFamily="18" charset="0"/>
              <a:ea typeface="方正书宋_GBK" charset="0"/>
              <a:cs typeface="方正书宋_GBK" charset="0"/>
            </a:endParaRPr>
          </a:p>
          <a:p>
            <a:r>
              <a:rPr lang="en-US" altLang="zh-CN" sz="2000" b="1" u="none" dirty="0">
                <a:solidFill>
                  <a:srgbClr val="FF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Bring a small gift,such as sweets or flowers.</a:t>
            </a:r>
          </a:p>
          <a:p>
            <a:r>
              <a:rPr lang="en-US" altLang="zh-CN" sz="2000" b="1" u="none" dirty="0">
                <a:solidFill>
                  <a:srgbClr val="FF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Follow the rules of your host’s home</a:t>
            </a:r>
            <a:r>
              <a:rPr lang="en-US" altLang="zh-CN" sz="2000" b="1" u="none" dirty="0" smtClean="0">
                <a:solidFill>
                  <a:srgbClr val="FF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.</a:t>
            </a:r>
          </a:p>
          <a:p>
            <a:r>
              <a:rPr lang="en-US" altLang="zh-CN" sz="2000" b="1" u="none" dirty="0" smtClean="0">
                <a:solidFill>
                  <a:srgbClr val="FF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Do </a:t>
            </a:r>
            <a:r>
              <a:rPr lang="en-US" altLang="zh-CN" sz="2000" b="1" u="none" dirty="0">
                <a:solidFill>
                  <a:srgbClr val="FF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what your host asks you to do.</a:t>
            </a:r>
          </a:p>
          <a:p>
            <a:r>
              <a:rPr lang="en-US" altLang="zh-CN" sz="2000" b="1" u="none" dirty="0">
                <a:solidFill>
                  <a:srgbClr val="FF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Don’t be noisy,especially at bedtime.</a:t>
            </a:r>
          </a:p>
          <a:p>
            <a:r>
              <a:rPr lang="en-US" altLang="zh-CN" sz="2000" b="1" u="none" dirty="0">
                <a:solidFill>
                  <a:srgbClr val="FF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Offer to help prepare the dinner.</a:t>
            </a:r>
          </a:p>
          <a:p>
            <a:r>
              <a:rPr lang="en-US" altLang="zh-CN" sz="2000" b="1" u="none" dirty="0">
                <a:solidFill>
                  <a:srgbClr val="FF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Write a thank-you note after your visit.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971600" y="332656"/>
            <a:ext cx="6779895" cy="5940088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indent="228600"/>
            <a:r>
              <a:rPr lang="en-US" altLang="zh-CN" sz="3200" b="1" dirty="0" smtClean="0">
                <a:solidFill>
                  <a:srgbClr val="B60A9F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Read</a:t>
            </a:r>
            <a:r>
              <a:rPr lang="en-US" altLang="zh-CN" sz="3200" b="1" dirty="0" smtClean="0">
                <a:solidFill>
                  <a:srgbClr val="B60A9F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3200" b="1" dirty="0" smtClean="0">
                <a:solidFill>
                  <a:srgbClr val="B60A9F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the</a:t>
            </a:r>
            <a:r>
              <a:rPr lang="en-US" altLang="zh-CN" sz="3200" b="1" dirty="0" smtClean="0">
                <a:solidFill>
                  <a:srgbClr val="B60A9F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3200" b="1" dirty="0" smtClean="0">
                <a:solidFill>
                  <a:srgbClr val="B60A9F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text</a:t>
            </a:r>
            <a:r>
              <a:rPr lang="en-US" altLang="zh-CN" sz="3200" b="1" dirty="0" smtClean="0">
                <a:solidFill>
                  <a:srgbClr val="B60A9F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3200" b="1" dirty="0" smtClean="0">
                <a:solidFill>
                  <a:srgbClr val="B60A9F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and</a:t>
            </a:r>
            <a:r>
              <a:rPr lang="en-US" altLang="zh-CN" sz="3200" b="1" dirty="0" smtClean="0">
                <a:solidFill>
                  <a:srgbClr val="B60A9F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3200" b="1" dirty="0" smtClean="0">
                <a:solidFill>
                  <a:srgbClr val="B60A9F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find</a:t>
            </a:r>
            <a:r>
              <a:rPr lang="en-US" altLang="zh-CN" sz="3200" b="1" dirty="0" smtClean="0">
                <a:solidFill>
                  <a:srgbClr val="B60A9F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3200" b="1" dirty="0" smtClean="0">
                <a:solidFill>
                  <a:srgbClr val="B60A9F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out</a:t>
            </a:r>
            <a:r>
              <a:rPr lang="en-US" altLang="zh-CN" sz="3200" b="1" dirty="0" smtClean="0">
                <a:solidFill>
                  <a:srgbClr val="B60A9F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3200" b="1" dirty="0" smtClean="0">
                <a:solidFill>
                  <a:srgbClr val="B60A9F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main</a:t>
            </a:r>
            <a:r>
              <a:rPr lang="en-US" altLang="zh-CN" sz="3200" b="1" dirty="0" smtClean="0">
                <a:solidFill>
                  <a:srgbClr val="B60A9F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3200" b="1" dirty="0" smtClean="0">
                <a:solidFill>
                  <a:srgbClr val="B60A9F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phrases</a:t>
            </a:r>
            <a:r>
              <a:rPr lang="en-US" altLang="zh-CN" sz="3200" b="1" dirty="0" smtClean="0">
                <a:solidFill>
                  <a:srgbClr val="B60A9F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3200" b="1" dirty="0" smtClean="0">
                <a:solidFill>
                  <a:srgbClr val="B60A9F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and</a:t>
            </a:r>
            <a:r>
              <a:rPr lang="en-US" altLang="zh-CN" sz="3200" b="1" dirty="0" smtClean="0">
                <a:solidFill>
                  <a:srgbClr val="B60A9F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3200" b="1" dirty="0" smtClean="0">
                <a:solidFill>
                  <a:srgbClr val="B60A9F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main</a:t>
            </a:r>
            <a:r>
              <a:rPr lang="en-US" altLang="zh-CN" sz="3200" b="1" dirty="0" smtClean="0">
                <a:solidFill>
                  <a:srgbClr val="B60A9F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3200" b="1" dirty="0" smtClean="0">
                <a:solidFill>
                  <a:srgbClr val="B60A9F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sentences.</a:t>
            </a:r>
          </a:p>
          <a:p>
            <a:pPr marL="0" indent="228600"/>
            <a:r>
              <a:rPr lang="en-US" altLang="zh-CN" sz="3200" b="1" i="1" u="none" dirty="0" smtClean="0">
                <a:solidFill>
                  <a:srgbClr val="C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Main</a:t>
            </a:r>
            <a:r>
              <a:rPr lang="en-US" altLang="zh-CN" sz="3200" b="1" i="1" u="none" dirty="0" smtClean="0">
                <a:solidFill>
                  <a:srgbClr val="C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3200" b="1" i="1" u="none" dirty="0">
                <a:solidFill>
                  <a:srgbClr val="C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phrases</a:t>
            </a:r>
            <a:r>
              <a:rPr lang="en-US" altLang="zh-CN" sz="3200" b="1" i="1" u="none" dirty="0">
                <a:solidFill>
                  <a:srgbClr val="C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:</a:t>
            </a:r>
          </a:p>
          <a:p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·tidy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up</a:t>
            </a:r>
          </a:p>
          <a:p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·hang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up</a:t>
            </a:r>
          </a:p>
          <a:p>
            <a:r>
              <a:rPr lang="en-US" altLang="zh-CN" sz="3200" b="1" i="1" u="none" dirty="0">
                <a:solidFill>
                  <a:srgbClr val="C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 Main sentences:</a:t>
            </a:r>
          </a:p>
          <a:p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·I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invited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him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for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dinner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at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my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home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,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and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he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accepted.</a:t>
            </a:r>
          </a:p>
          <a:p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·What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should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I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do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to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make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him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feel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welcome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?</a:t>
            </a:r>
            <a:endParaRPr lang="en-US" altLang="zh-CN" sz="2800" b="1" u="none" dirty="0">
              <a:solidFill>
                <a:srgbClr val="000000"/>
              </a:solidFill>
              <a:latin typeface="Times New Roman" panose="02020603050405020304" pitchFamily="18" charset="0"/>
              <a:ea typeface="NEU-BZ-S92" charset="0"/>
              <a:cs typeface="NEU-BZ-S92" charset="0"/>
            </a:endParaRPr>
          </a:p>
          <a:p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·Offer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your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guest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something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to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drink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or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eat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like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tea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,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fruit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and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8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snacks.</a:t>
            </a:r>
          </a:p>
          <a:p>
            <a:endParaRPr lang="zh-CN" altLang="en-US" sz="2800" b="1" dirty="0">
              <a:latin typeface="Times New Roman" panose="02020603050405020304" pitchFamily="18" charset="0"/>
            </a:endParaRPr>
          </a:p>
        </p:txBody>
      </p:sp>
      <p:pic>
        <p:nvPicPr>
          <p:cNvPr id="3" name="Lesson47_课文录音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6444208" y="1124744"/>
            <a:ext cx="584448" cy="584448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13406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4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11225" y="1304290"/>
            <a:ext cx="7602855" cy="353943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 anchor="t">
            <a:spAutoFit/>
          </a:bodyPr>
          <a:lstStyle/>
          <a:p>
            <a:pPr indent="228600" algn="l"/>
            <a:r>
              <a:rPr lang="en-US" altLang="zh-CN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  <a:sym typeface="+mn-ea"/>
              </a:rPr>
              <a:t>·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  <a:sym typeface="+mn-ea"/>
              </a:rPr>
              <a:t>Don’t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  <a:sym typeface="+mn-ea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  <a:sym typeface="+mn-ea"/>
              </a:rPr>
              <a:t>ask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  <a:sym typeface="+mn-ea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  <a:sym typeface="+mn-ea"/>
              </a:rPr>
              <a:t>your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  <a:sym typeface="+mn-ea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  <a:sym typeface="+mn-ea"/>
              </a:rPr>
              <a:t>guest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  <a:sym typeface="+mn-ea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  <a:sym typeface="+mn-ea"/>
              </a:rPr>
              <a:t>to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  <a:sym typeface="+mn-ea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  <a:sym typeface="+mn-ea"/>
              </a:rPr>
              <a:t>go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  <a:sym typeface="+mn-ea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  <a:sym typeface="+mn-ea"/>
              </a:rPr>
              <a:t>to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  <a:sym typeface="+mn-ea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  <a:sym typeface="+mn-ea"/>
              </a:rPr>
              <a:t>the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  <a:sym typeface="+mn-ea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  <a:sym typeface="+mn-ea"/>
              </a:rPr>
              <a:t>kitchen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  <a:sym typeface="+mn-ea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  <a:sym typeface="+mn-ea"/>
              </a:rPr>
              <a:t>and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  <a:sym typeface="+mn-ea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  <a:sym typeface="+mn-ea"/>
              </a:rPr>
              <a:t>serve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  <a:sym typeface="+mn-ea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  <a:sym typeface="+mn-ea"/>
              </a:rPr>
              <a:t>himself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  <a:sym typeface="+mn-ea"/>
              </a:rPr>
              <a:t>!</a:t>
            </a:r>
            <a:endParaRPr lang="en-US" altLang="zh-CN" sz="2800" b="1" dirty="0">
              <a:solidFill>
                <a:srgbClr val="000000"/>
              </a:solidFill>
              <a:latin typeface="Times New Roman" panose="02020603050405020304" pitchFamily="18" charset="0"/>
              <a:ea typeface="NEU-BZ-S92" charset="0"/>
              <a:cs typeface="NEU-BZ-S92" charset="0"/>
              <a:sym typeface="+mn-ea"/>
            </a:endParaRPr>
          </a:p>
          <a:p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  <a:sym typeface="+mn-ea"/>
              </a:rPr>
              <a:t>·That’s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  <a:sym typeface="+mn-ea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  <a:sym typeface="+mn-ea"/>
              </a:rPr>
              <a:t>why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  <a:sym typeface="+mn-ea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  <a:sym typeface="+mn-ea"/>
              </a:rPr>
              <a:t>you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  <a:sym typeface="+mn-ea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  <a:sym typeface="+mn-ea"/>
              </a:rPr>
              <a:t>invited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  <a:sym typeface="+mn-ea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  <a:sym typeface="+mn-ea"/>
              </a:rPr>
              <a:t>him.</a:t>
            </a:r>
          </a:p>
          <a:p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  <a:sym typeface="+mn-ea"/>
              </a:rPr>
              <a:t>·Don’t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  <a:sym typeface="+mn-ea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  <a:sym typeface="+mn-ea"/>
              </a:rPr>
              <a:t>turn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  <a:sym typeface="+mn-ea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  <a:sym typeface="+mn-ea"/>
              </a:rPr>
              <a:t>on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  <a:sym typeface="+mn-ea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  <a:sym typeface="+mn-ea"/>
              </a:rPr>
              <a:t>the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  <a:sym typeface="+mn-ea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  <a:sym typeface="+mn-ea"/>
              </a:rPr>
              <a:t>television.</a:t>
            </a:r>
          </a:p>
          <a:p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  <a:sym typeface="+mn-ea"/>
              </a:rPr>
              <a:t>·It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  <a:sym typeface="+mn-ea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  <a:sym typeface="+mn-ea"/>
              </a:rPr>
              <a:t>will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  <a:sym typeface="+mn-ea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  <a:sym typeface="+mn-ea"/>
              </a:rPr>
              <a:t>be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  <a:sym typeface="+mn-ea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  <a:sym typeface="+mn-ea"/>
              </a:rPr>
              <a:t>my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  <a:sym typeface="+mn-ea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  <a:sym typeface="+mn-ea"/>
              </a:rPr>
              <a:t>first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  <a:sym typeface="+mn-ea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  <a:sym typeface="+mn-ea"/>
              </a:rPr>
              <a:t>time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  <a:sym typeface="+mn-ea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  <a:sym typeface="+mn-ea"/>
              </a:rPr>
              <a:t>visiting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  <a:sym typeface="+mn-ea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  <a:sym typeface="+mn-ea"/>
              </a:rPr>
              <a:t>a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  <a:sym typeface="+mn-ea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  <a:sym typeface="+mn-ea"/>
              </a:rPr>
              <a:t>Russian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  <a:sym typeface="+mn-ea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  <a:sym typeface="+mn-ea"/>
              </a:rPr>
              <a:t>house.</a:t>
            </a:r>
          </a:p>
          <a:p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  <a:sym typeface="+mn-ea"/>
              </a:rPr>
              <a:t>·Here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  <a:sym typeface="+mn-ea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  <a:sym typeface="+mn-ea"/>
              </a:rPr>
              <a:t>are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  <a:sym typeface="+mn-ea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  <a:sym typeface="+mn-ea"/>
              </a:rPr>
              <a:t>some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  <a:sym typeface="+mn-ea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  <a:sym typeface="+mn-ea"/>
              </a:rPr>
              <a:t>small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  <a:sym typeface="+mn-ea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  <a:sym typeface="+mn-ea"/>
              </a:rPr>
              <a:t>suggestions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  <a:sym typeface="+mn-ea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  <a:sym typeface="+mn-ea"/>
              </a:rPr>
              <a:t>for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  <a:sym typeface="+mn-ea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  <a:sym typeface="+mn-ea"/>
              </a:rPr>
              <a:t>you.</a:t>
            </a:r>
          </a:p>
          <a:p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  <a:sym typeface="+mn-ea"/>
              </a:rPr>
              <a:t>·Bring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  <a:sym typeface="+mn-ea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  <a:sym typeface="+mn-ea"/>
              </a:rPr>
              <a:t>a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  <a:sym typeface="+mn-ea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  <a:sym typeface="+mn-ea"/>
              </a:rPr>
              <a:t>small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  <a:sym typeface="+mn-ea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  <a:sym typeface="+mn-ea"/>
              </a:rPr>
              <a:t>gift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  <a:sym typeface="+mn-ea"/>
              </a:rPr>
              <a:t>,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  <a:sym typeface="+mn-ea"/>
              </a:rPr>
              <a:t>such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  <a:sym typeface="+mn-ea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  <a:sym typeface="+mn-ea"/>
              </a:rPr>
              <a:t>as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  <a:sym typeface="+mn-ea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  <a:sym typeface="+mn-ea"/>
              </a:rPr>
              <a:t>sweets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  <a:sym typeface="+mn-ea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  <a:sym typeface="+mn-ea"/>
              </a:rPr>
              <a:t>or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  <a:sym typeface="+mn-ea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  <a:sym typeface="+mn-ea"/>
              </a:rPr>
              <a:t>flowers.</a:t>
            </a:r>
          </a:p>
          <a:p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  <a:sym typeface="+mn-ea"/>
              </a:rPr>
              <a:t>·Remember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  <a:sym typeface="+mn-ea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  <a:sym typeface="+mn-ea"/>
              </a:rPr>
              <a:t>to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  <a:sym typeface="+mn-ea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  <a:sym typeface="+mn-ea"/>
              </a:rPr>
              <a:t>be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  <a:sym typeface="+mn-ea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  <a:sym typeface="+mn-ea"/>
              </a:rPr>
              <a:t>yourself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  <a:sym typeface="+mn-ea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  <a:sym typeface="+mn-ea"/>
              </a:rPr>
              <a:t>and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  <a:sym typeface="+mn-ea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  <a:sym typeface="+mn-ea"/>
              </a:rPr>
              <a:t>have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  <a:sym typeface="+mn-ea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  <a:sym typeface="+mn-ea"/>
              </a:rPr>
              <a:t>fun.</a:t>
            </a:r>
            <a:endParaRPr lang="zh-CN" altLang="en-US" dirty="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847090" y="309880"/>
            <a:ext cx="6974840" cy="5969635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0" indent="0"/>
            <a:r>
              <a:rPr lang="zh-CN" altLang="en-US" sz="2400" b="1" u="none" dirty="0">
                <a:solidFill>
                  <a:srgbClr val="FF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☆</a:t>
            </a:r>
            <a:r>
              <a:rPr lang="zh-CN" altLang="en-US" sz="2400" b="1" u="none" dirty="0">
                <a:solidFill>
                  <a:srgbClr val="FF0000"/>
                </a:solidFill>
                <a:latin typeface="Times New Roman" panose="02020603050405020304" pitchFamily="18" charset="0"/>
                <a:ea typeface="方正黑体_GBK" charset="0"/>
                <a:cs typeface="方正黑体_GBK" charset="0"/>
              </a:rPr>
              <a:t>教材解读</a:t>
            </a:r>
            <a:r>
              <a:rPr lang="zh-CN" altLang="en-US" sz="2400" b="1" u="none" dirty="0">
                <a:solidFill>
                  <a:srgbClr val="FF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☆</a:t>
            </a:r>
          </a:p>
          <a:p>
            <a:pPr marL="0" indent="0"/>
            <a:r>
              <a:rPr lang="en-US" altLang="zh-CN" sz="2400" b="1" dirty="0" smtClean="0">
                <a:solidFill>
                  <a:srgbClr val="B60A9F"/>
                </a:solidFill>
                <a:latin typeface="Times New Roman" panose="02020603050405020304" pitchFamily="18" charset="0"/>
                <a:ea typeface="NEU-HZ-S92" charset="0"/>
                <a:cs typeface="NEU-HZ-S92" charset="0"/>
              </a:rPr>
              <a:t>    </a:t>
            </a:r>
            <a:r>
              <a:rPr lang="en-US" altLang="zh-CN" sz="2400" b="1" u="sng" dirty="0" smtClean="0">
                <a:solidFill>
                  <a:srgbClr val="B60A9F"/>
                </a:solidFill>
                <a:latin typeface="Times New Roman" panose="02020603050405020304" pitchFamily="18" charset="0"/>
                <a:ea typeface="NEU-HZ-S92" charset="0"/>
                <a:cs typeface="NEU-HZ-S92" charset="0"/>
              </a:rPr>
              <a:t>1.I</a:t>
            </a:r>
            <a:r>
              <a:rPr lang="en-US" altLang="zh-CN" sz="2400" b="1" u="sng" dirty="0" smtClean="0">
                <a:solidFill>
                  <a:srgbClr val="B60A9F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400" b="1" u="sng" dirty="0">
                <a:solidFill>
                  <a:srgbClr val="B60A9F"/>
                </a:solidFill>
                <a:latin typeface="Times New Roman" panose="02020603050405020304" pitchFamily="18" charset="0"/>
                <a:ea typeface="NEU-HZ-S92" charset="0"/>
                <a:cs typeface="NEU-HZ-S92" charset="0"/>
              </a:rPr>
              <a:t>invited</a:t>
            </a:r>
            <a:r>
              <a:rPr lang="en-US" altLang="zh-CN" sz="2400" b="1" u="sng" dirty="0">
                <a:solidFill>
                  <a:srgbClr val="B60A9F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400" b="1" u="sng" dirty="0">
                <a:solidFill>
                  <a:srgbClr val="B60A9F"/>
                </a:solidFill>
                <a:latin typeface="Times New Roman" panose="02020603050405020304" pitchFamily="18" charset="0"/>
                <a:ea typeface="NEU-HZ-S92" charset="0"/>
                <a:cs typeface="NEU-HZ-S92" charset="0"/>
              </a:rPr>
              <a:t>him</a:t>
            </a:r>
            <a:r>
              <a:rPr lang="en-US" altLang="zh-CN" sz="2400" b="1" u="sng" dirty="0">
                <a:solidFill>
                  <a:srgbClr val="B60A9F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400" b="1" u="sng" dirty="0">
                <a:solidFill>
                  <a:srgbClr val="B60A9F"/>
                </a:solidFill>
                <a:latin typeface="Times New Roman" panose="02020603050405020304" pitchFamily="18" charset="0"/>
                <a:ea typeface="NEU-HZ-S92" charset="0"/>
                <a:cs typeface="NEU-HZ-S92" charset="0"/>
              </a:rPr>
              <a:t>for</a:t>
            </a:r>
            <a:r>
              <a:rPr lang="en-US" altLang="zh-CN" sz="2400" b="1" u="sng" dirty="0">
                <a:solidFill>
                  <a:srgbClr val="B60A9F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400" b="1" u="sng" dirty="0">
                <a:solidFill>
                  <a:srgbClr val="B60A9F"/>
                </a:solidFill>
                <a:latin typeface="Times New Roman" panose="02020603050405020304" pitchFamily="18" charset="0"/>
                <a:ea typeface="NEU-HZ-S92" charset="0"/>
                <a:cs typeface="NEU-HZ-S92" charset="0"/>
              </a:rPr>
              <a:t>dinner</a:t>
            </a:r>
            <a:r>
              <a:rPr lang="en-US" altLang="zh-CN" sz="2400" b="1" u="sng" dirty="0">
                <a:solidFill>
                  <a:srgbClr val="B60A9F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400" b="1" u="sng" dirty="0">
                <a:solidFill>
                  <a:srgbClr val="B60A9F"/>
                </a:solidFill>
                <a:latin typeface="Times New Roman" panose="02020603050405020304" pitchFamily="18" charset="0"/>
                <a:ea typeface="NEU-HZ-S92" charset="0"/>
                <a:cs typeface="NEU-HZ-S92" charset="0"/>
              </a:rPr>
              <a:t>at</a:t>
            </a:r>
            <a:r>
              <a:rPr lang="en-US" altLang="zh-CN" sz="2400" b="1" u="sng" dirty="0">
                <a:solidFill>
                  <a:srgbClr val="B60A9F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400" b="1" u="sng" dirty="0">
                <a:solidFill>
                  <a:srgbClr val="B60A9F"/>
                </a:solidFill>
                <a:latin typeface="Times New Roman" panose="02020603050405020304" pitchFamily="18" charset="0"/>
                <a:ea typeface="NEU-HZ-S92" charset="0"/>
                <a:cs typeface="NEU-HZ-S92" charset="0"/>
              </a:rPr>
              <a:t>my</a:t>
            </a:r>
            <a:r>
              <a:rPr lang="en-US" altLang="zh-CN" sz="2400" b="1" u="sng" dirty="0">
                <a:solidFill>
                  <a:srgbClr val="B60A9F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400" b="1" u="sng" dirty="0">
                <a:solidFill>
                  <a:srgbClr val="B60A9F"/>
                </a:solidFill>
                <a:latin typeface="Times New Roman" panose="02020603050405020304" pitchFamily="18" charset="0"/>
                <a:ea typeface="NEU-HZ-S92" charset="0"/>
                <a:cs typeface="NEU-HZ-S92" charset="0"/>
              </a:rPr>
              <a:t>home</a:t>
            </a:r>
            <a:r>
              <a:rPr lang="en-US" altLang="zh-CN" sz="2400" b="1" u="sng" dirty="0">
                <a:solidFill>
                  <a:srgbClr val="B60A9F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,</a:t>
            </a:r>
            <a:r>
              <a:rPr lang="en-US" altLang="zh-CN" sz="2400" b="1" u="sng" dirty="0">
                <a:solidFill>
                  <a:srgbClr val="B60A9F"/>
                </a:solidFill>
                <a:latin typeface="Times New Roman" panose="02020603050405020304" pitchFamily="18" charset="0"/>
                <a:ea typeface="NEU-HZ-S92" charset="0"/>
                <a:cs typeface="NEU-HZ-S92" charset="0"/>
              </a:rPr>
              <a:t>and</a:t>
            </a:r>
            <a:r>
              <a:rPr lang="en-US" altLang="zh-CN" sz="2400" b="1" u="sng" dirty="0">
                <a:solidFill>
                  <a:srgbClr val="B60A9F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400" b="1" u="sng" dirty="0">
                <a:solidFill>
                  <a:srgbClr val="B60A9F"/>
                </a:solidFill>
                <a:latin typeface="Times New Roman" panose="02020603050405020304" pitchFamily="18" charset="0"/>
                <a:ea typeface="NEU-HZ-S92" charset="0"/>
                <a:cs typeface="NEU-HZ-S92" charset="0"/>
              </a:rPr>
              <a:t>he</a:t>
            </a:r>
            <a:r>
              <a:rPr lang="en-US" altLang="zh-CN" sz="2400" b="1" u="sng" dirty="0">
                <a:solidFill>
                  <a:srgbClr val="B60A9F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400" b="1" u="sng" dirty="0">
                <a:solidFill>
                  <a:srgbClr val="B60A9F"/>
                </a:solidFill>
                <a:latin typeface="Times New Roman" panose="02020603050405020304" pitchFamily="18" charset="0"/>
                <a:ea typeface="NEU-HZ-S92" charset="0"/>
                <a:cs typeface="NEU-HZ-S92" charset="0"/>
              </a:rPr>
              <a:t>accepted. </a:t>
            </a:r>
          </a:p>
          <a:p>
            <a:r>
              <a:rPr lang="en-US" altLang="zh-CN" sz="2400" b="1" u="none" dirty="0" smtClean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   ◆</a:t>
            </a:r>
            <a:r>
              <a:rPr lang="en-US" altLang="zh-CN" sz="2400" b="1" u="none" dirty="0">
                <a:solidFill>
                  <a:srgbClr val="FF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invite</a:t>
            </a:r>
            <a:r>
              <a:rPr lang="en-US" altLang="zh-CN" sz="2400" b="1" u="none" dirty="0">
                <a:solidFill>
                  <a:srgbClr val="FF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400" b="1" u="none" dirty="0">
                <a:solidFill>
                  <a:srgbClr val="FF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sb.</a:t>
            </a:r>
            <a:r>
              <a:rPr lang="en-US" altLang="zh-CN" sz="2400" b="1" u="none" dirty="0">
                <a:solidFill>
                  <a:srgbClr val="FF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400" b="1" u="none" dirty="0">
                <a:solidFill>
                  <a:srgbClr val="FF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for</a:t>
            </a:r>
            <a:r>
              <a:rPr lang="en-US" altLang="zh-CN" sz="2400" b="1" u="none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…</a:t>
            </a:r>
            <a:r>
              <a:rPr lang="zh-CN" altLang="en-US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意为“邀请某人参加</a:t>
            </a:r>
            <a:r>
              <a:rPr lang="en-US" altLang="zh-CN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……”,</a:t>
            </a:r>
            <a:r>
              <a:rPr lang="zh-CN" altLang="en-US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介词</a:t>
            </a:r>
            <a:r>
              <a:rPr lang="en-US" altLang="zh-CN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for</a:t>
            </a:r>
            <a:r>
              <a:rPr lang="zh-CN" altLang="en-US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后加名词或代词作宾语。</a:t>
            </a:r>
          </a:p>
          <a:p>
            <a:r>
              <a:rPr lang="zh-CN" altLang="en-US" sz="2400" b="1" u="none" dirty="0" smtClean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【</a:t>
            </a:r>
            <a:r>
              <a:rPr lang="zh-CN" altLang="en-US" sz="2400" b="1" u="none" dirty="0" smtClean="0">
                <a:solidFill>
                  <a:srgbClr val="FF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拓展</a:t>
            </a:r>
            <a:r>
              <a:rPr lang="zh-CN" altLang="en-US" sz="2400" b="1" u="none" dirty="0" smtClean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】</a:t>
            </a:r>
            <a:r>
              <a:rPr lang="zh-CN" altLang="en-US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　</a:t>
            </a:r>
            <a:r>
              <a:rPr lang="en-US" altLang="zh-CN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(</a:t>
            </a:r>
            <a:r>
              <a:rPr lang="en-US" altLang="zh-CN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1</a:t>
            </a:r>
            <a:r>
              <a:rPr lang="en-US" altLang="zh-CN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)</a:t>
            </a:r>
            <a:r>
              <a:rPr lang="en-US" altLang="zh-CN" sz="2400" b="1" u="none" dirty="0">
                <a:solidFill>
                  <a:srgbClr val="FF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invite</a:t>
            </a:r>
            <a:r>
              <a:rPr lang="en-US" altLang="zh-CN" sz="2400" b="1" u="none" dirty="0">
                <a:solidFill>
                  <a:srgbClr val="FF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400" b="1" u="none" dirty="0">
                <a:solidFill>
                  <a:srgbClr val="FF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sb.</a:t>
            </a:r>
            <a:r>
              <a:rPr lang="en-US" altLang="zh-CN" sz="2400" b="1" u="none" dirty="0">
                <a:solidFill>
                  <a:srgbClr val="FF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400" b="1" u="none" dirty="0">
                <a:solidFill>
                  <a:srgbClr val="FF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to</a:t>
            </a:r>
            <a:r>
              <a:rPr lang="en-US" altLang="zh-CN" sz="2400" b="1" u="none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…</a:t>
            </a:r>
            <a:r>
              <a:rPr lang="zh-CN" altLang="en-US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意为“邀请某人去某地”</a:t>
            </a:r>
            <a:r>
              <a:rPr lang="en-US" altLang="zh-CN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,</a:t>
            </a:r>
            <a:r>
              <a:rPr lang="zh-CN" altLang="en-US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介词</a:t>
            </a:r>
            <a:r>
              <a:rPr lang="en-US" altLang="zh-CN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to</a:t>
            </a:r>
            <a:r>
              <a:rPr lang="zh-CN" altLang="en-US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后加表示地点的名词或代词作宾语。</a:t>
            </a:r>
          </a:p>
          <a:p>
            <a:pPr marL="0" indent="0"/>
            <a:r>
              <a:rPr lang="en-US" altLang="zh-CN" sz="2400" b="1" u="none" dirty="0" smtClean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 (</a:t>
            </a:r>
            <a:r>
              <a:rPr lang="en-US" altLang="zh-CN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2</a:t>
            </a:r>
            <a:r>
              <a:rPr lang="en-US" altLang="zh-CN" sz="2400" b="1" u="none" dirty="0" smtClean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) </a:t>
            </a:r>
            <a:r>
              <a:rPr lang="en-US" altLang="zh-CN" sz="2400" b="1" u="none" dirty="0" smtClean="0">
                <a:solidFill>
                  <a:srgbClr val="FF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invite</a:t>
            </a:r>
            <a:r>
              <a:rPr lang="en-US" altLang="zh-CN" sz="2400" b="1" u="none" dirty="0" smtClean="0">
                <a:solidFill>
                  <a:srgbClr val="FF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400" b="1" u="none" dirty="0">
                <a:solidFill>
                  <a:srgbClr val="FF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sb.</a:t>
            </a:r>
            <a:r>
              <a:rPr lang="en-US" altLang="zh-CN" sz="2400" b="1" u="none" dirty="0">
                <a:solidFill>
                  <a:srgbClr val="FF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400" b="1" u="none" dirty="0">
                <a:solidFill>
                  <a:srgbClr val="FF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to</a:t>
            </a:r>
            <a:r>
              <a:rPr lang="en-US" altLang="zh-CN" sz="2400" b="1" u="none" dirty="0">
                <a:solidFill>
                  <a:srgbClr val="FF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400" b="1" u="none" dirty="0">
                <a:solidFill>
                  <a:srgbClr val="FF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do</a:t>
            </a:r>
            <a:r>
              <a:rPr lang="en-US" altLang="zh-CN" sz="2400" b="1" u="none" dirty="0">
                <a:solidFill>
                  <a:srgbClr val="FF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</a:t>
            </a:r>
            <a:r>
              <a:rPr lang="en-US" altLang="zh-CN" sz="2400" b="1" u="none" dirty="0">
                <a:solidFill>
                  <a:srgbClr val="FF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sth.</a:t>
            </a:r>
            <a:r>
              <a:rPr lang="zh-CN" altLang="en-US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意为“邀请某人做某事”</a:t>
            </a:r>
            <a:r>
              <a:rPr lang="en-US" altLang="zh-CN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,</a:t>
            </a:r>
            <a:r>
              <a:rPr lang="zh-CN" altLang="en-US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其中的不定式作宾语补足语。</a:t>
            </a:r>
            <a:endParaRPr lang="zh-CN" altLang="en-US" sz="2400" b="1" u="none" dirty="0">
              <a:solidFill>
                <a:srgbClr val="000000"/>
              </a:solidFill>
              <a:latin typeface="Times New Roman" panose="02020603050405020304" pitchFamily="18" charset="0"/>
              <a:ea typeface="NEU-BZ-S92" charset="0"/>
              <a:cs typeface="NEU-BZ-S92" charset="0"/>
            </a:endParaRPr>
          </a:p>
          <a:p>
            <a:pPr marL="0" indent="0"/>
            <a:r>
              <a:rPr lang="en-US" altLang="zh-CN" sz="2400" b="1" u="none" dirty="0" smtClean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  ◆</a:t>
            </a:r>
            <a:r>
              <a:rPr lang="en-US" altLang="zh-CN" sz="2400" b="1" u="none" dirty="0">
                <a:solidFill>
                  <a:srgbClr val="FF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accept</a:t>
            </a:r>
            <a:r>
              <a:rPr lang="zh-CN" altLang="en-US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为及物动词</a:t>
            </a:r>
            <a:r>
              <a:rPr lang="en-US" altLang="zh-CN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,</a:t>
            </a:r>
            <a:r>
              <a:rPr lang="zh-CN" altLang="en-US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意为“接受</a:t>
            </a:r>
            <a:r>
              <a:rPr lang="en-US" altLang="zh-CN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,</a:t>
            </a:r>
            <a:r>
              <a:rPr lang="zh-CN" altLang="en-US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收下”</a:t>
            </a:r>
            <a:r>
              <a:rPr lang="en-US" altLang="zh-CN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,</a:t>
            </a:r>
            <a:r>
              <a:rPr lang="zh-CN" altLang="en-US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强调结果</a:t>
            </a:r>
            <a:r>
              <a:rPr lang="en-US" altLang="zh-CN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,</a:t>
            </a:r>
            <a:r>
              <a:rPr lang="zh-CN" altLang="en-US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后加名词或代词作宾语。</a:t>
            </a:r>
          </a:p>
          <a:p>
            <a:r>
              <a:rPr lang="zh-CN" altLang="en-US" sz="2400" b="1" u="none" dirty="0" smtClean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 【</a:t>
            </a:r>
            <a:r>
              <a:rPr lang="zh-CN" altLang="en-US" sz="2400" b="1" u="none" dirty="0" smtClean="0">
                <a:solidFill>
                  <a:srgbClr val="FF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辨析</a:t>
            </a:r>
            <a:r>
              <a:rPr lang="zh-CN" altLang="en-US" sz="2400" b="1" u="none" dirty="0" smtClean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】</a:t>
            </a:r>
            <a:r>
              <a:rPr lang="zh-CN" altLang="en-US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　</a:t>
            </a:r>
            <a:r>
              <a:rPr lang="en-US" altLang="zh-CN" sz="2400" b="1" u="none" dirty="0">
                <a:solidFill>
                  <a:srgbClr val="FF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receive</a:t>
            </a:r>
            <a:r>
              <a:rPr lang="en-US" altLang="zh-CN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,</a:t>
            </a:r>
            <a:r>
              <a:rPr lang="en-US" altLang="zh-CN" sz="2400" b="1" u="none" dirty="0">
                <a:solidFill>
                  <a:srgbClr val="FF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accept</a:t>
            </a:r>
          </a:p>
          <a:p>
            <a:r>
              <a:rPr lang="en-US" altLang="zh-CN" sz="2400" b="1" u="none" dirty="0" smtClean="0">
                <a:solidFill>
                  <a:srgbClr val="FF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  receive</a:t>
            </a:r>
            <a:r>
              <a:rPr lang="zh-CN" altLang="en-US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和</a:t>
            </a:r>
            <a:r>
              <a:rPr lang="en-US" altLang="zh-CN" sz="2400" b="1" u="none" dirty="0">
                <a:solidFill>
                  <a:srgbClr val="FF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accept</a:t>
            </a:r>
            <a:r>
              <a:rPr lang="zh-CN" altLang="en-US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都有“接受”的意思。</a:t>
            </a:r>
            <a:r>
              <a:rPr lang="en-US" altLang="zh-CN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receive</a:t>
            </a:r>
            <a:r>
              <a:rPr lang="zh-CN" altLang="en-US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强调客观上的收到</a:t>
            </a:r>
            <a:r>
              <a:rPr lang="en-US" altLang="zh-CN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,</a:t>
            </a:r>
            <a:r>
              <a:rPr lang="zh-CN" altLang="en-US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而</a:t>
            </a:r>
            <a:r>
              <a:rPr lang="en-US" altLang="zh-CN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accept</a:t>
            </a:r>
            <a:r>
              <a:rPr lang="zh-CN" altLang="en-US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强调主观上的接受。</a:t>
            </a:r>
          </a:p>
          <a:p>
            <a:r>
              <a:rPr lang="zh-CN" altLang="en-US" sz="2400" b="1" u="none" dirty="0" smtClean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【</a:t>
            </a:r>
            <a:r>
              <a:rPr lang="zh-CN" altLang="en-US" sz="2400" b="1" u="none" dirty="0" smtClean="0">
                <a:solidFill>
                  <a:srgbClr val="FF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注意</a:t>
            </a:r>
            <a:r>
              <a:rPr lang="zh-CN" altLang="en-US" sz="2400" b="1" u="none" dirty="0" smtClean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】</a:t>
            </a:r>
            <a:r>
              <a:rPr lang="zh-CN" altLang="en-US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　</a:t>
            </a:r>
            <a:r>
              <a:rPr lang="zh-CN" altLang="en-US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表示“接见</a:t>
            </a:r>
            <a:r>
              <a:rPr lang="en-US" altLang="zh-CN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,</a:t>
            </a:r>
            <a:r>
              <a:rPr lang="zh-CN" altLang="en-US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接待”之意时</a:t>
            </a:r>
            <a:r>
              <a:rPr lang="en-US" altLang="zh-CN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,</a:t>
            </a:r>
            <a:r>
              <a:rPr lang="zh-CN" altLang="en-US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应用</a:t>
            </a:r>
            <a:r>
              <a:rPr lang="en-US" altLang="zh-CN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receive</a:t>
            </a:r>
            <a:r>
              <a:rPr lang="en-US" altLang="zh-CN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,</a:t>
            </a:r>
            <a:r>
              <a:rPr lang="zh-CN" altLang="en-US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不用</a:t>
            </a:r>
            <a:r>
              <a:rPr lang="en-US" altLang="zh-CN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NEU-BZ-S92" charset="0"/>
                <a:cs typeface="NEU-BZ-S92" charset="0"/>
              </a:rPr>
              <a:t>accept</a:t>
            </a:r>
            <a:r>
              <a:rPr lang="zh-CN" altLang="en-US" sz="2400" b="1" u="none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charset="0"/>
                <a:cs typeface="方正书宋_GBK" charset="0"/>
              </a:rPr>
              <a:t>。</a:t>
            </a:r>
            <a:endParaRPr lang="zh-CN" altLang="en-US" sz="2400" b="1" dirty="0">
              <a:latin typeface="Times New Roman" panose="02020603050405020304" pitchFamily="18" charset="0"/>
            </a:endParaRPr>
          </a:p>
        </p:txBody>
      </p:sp>
      <p:pic>
        <p:nvPicPr>
          <p:cNvPr id="2" name="图片 1" descr="图片107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599045" y="4662170"/>
            <a:ext cx="1598930" cy="142875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WW.2PPT.COM&#10;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国外超酷媒体演示幻灯片_2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主题46</Template>
  <TotalTime>0</TotalTime>
  <Words>1215</Words>
  <Application>Microsoft Office PowerPoint</Application>
  <PresentationFormat>全屏显示(4:3)</PresentationFormat>
  <Paragraphs>162</Paragraphs>
  <Slides>22</Slides>
  <Notes>3</Notes>
  <HiddenSlides>0</HiddenSlides>
  <MMClips>2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6" baseType="lpstr">
      <vt:lpstr>Aharoni</vt:lpstr>
      <vt:lpstr>MS PGothic</vt:lpstr>
      <vt:lpstr>NEU-BZ-S92</vt:lpstr>
      <vt:lpstr>NEU-F5-S92</vt:lpstr>
      <vt:lpstr>NEU-HZ-S92</vt:lpstr>
      <vt:lpstr>方正黑体_GBK</vt:lpstr>
      <vt:lpstr>方正书宋_GBK</vt:lpstr>
      <vt:lpstr>黑体</vt:lpstr>
      <vt:lpstr>宋体</vt:lpstr>
      <vt:lpstr>微软雅黑</vt:lpstr>
      <vt:lpstr>Arial</vt:lpstr>
      <vt:lpstr>Calibri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2015-11-21T07:20:00Z</dcterms:created>
  <dcterms:modified xsi:type="dcterms:W3CDTF">2023-01-16T16:03:12Z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673BF3A994C041F48BEF0DE1C307021E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