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7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FD4C-C1C8-4719-89E1-41083AD5C6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7166-D5CF-45C7-ADF1-31D14B164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7166-D5CF-45C7-ADF1-31D14B1647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2469-0394-41F3-8749-C7DC1640C2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478C3-1C97-49EC-8BD2-9F861E39E1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28EB-2675-4730-8436-3A7A81F8CB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51F2A-F5EC-4CCF-9272-CE7553F9CB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8D6FF-8330-478C-BD57-C83ABB515E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A196-67CF-4877-840D-445777258A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2B849-A56D-47E3-9436-51B70D5EAA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5DE31-3DC6-461B-B2AA-EABADD6EFB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9F344-90EF-41B2-8F13-B6C0924CC8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5D6E-05CD-40FB-9075-A7E2EFC767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780D-0FED-4852-83EE-D936BBCC81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AAD4DA2-0601-462C-A2A6-08EECEE7437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koko.com/category-39-b0-%25B0%25FC%25D7%25B0%25C5%25E4%25BC%25F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hi.baidu.com/&#33485;&#21335;&#34013;&#28023;&#21253;&#35013;/album/item/56264ad0201446279a502778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xiang-sheng.com/class.asp?LarCode=&#23398;&#29983;&#25991;&#20855;&#29992;&#21697;&amp;MidCode=&#23610;&#23376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6000" b="1" dirty="0">
                <a:solidFill>
                  <a:srgbClr val="339933"/>
                </a:solidFill>
              </a:rPr>
              <a:t>Unit 3</a:t>
            </a:r>
          </a:p>
          <a:p>
            <a:r>
              <a:rPr lang="en-US" altLang="zh-CN" sz="4800" b="1" dirty="0">
                <a:solidFill>
                  <a:srgbClr val="339933"/>
                </a:solidFill>
              </a:rPr>
              <a:t>I am more outgoing than </a:t>
            </a:r>
          </a:p>
          <a:p>
            <a:r>
              <a:rPr lang="en-US" altLang="zh-CN" sz="4800" b="1" dirty="0">
                <a:solidFill>
                  <a:srgbClr val="339933"/>
                </a:solidFill>
              </a:rPr>
              <a:t>my sister.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743200" y="3886199"/>
            <a:ext cx="3551238" cy="359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noFill/>
                  <a:round/>
                </a:ln>
                <a:solidFill>
                  <a:srgbClr val="339933"/>
                </a:solidFill>
                <a:latin typeface="Arial" panose="020B0604020202020204"/>
                <a:cs typeface="Arial" panose="020B0604020202020204"/>
              </a:rPr>
              <a:t>Section A 1a-2c</a:t>
            </a:r>
            <a:endParaRPr lang="zh-CN" altLang="en-US" sz="4000" b="1" kern="10" dirty="0">
              <a:ln w="9525">
                <a:noFill/>
                <a:round/>
              </a:ln>
              <a:solidFill>
                <a:srgbClr val="33993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4911" y="5473253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339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433388" y="900113"/>
            <a:ext cx="85312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7.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clearly</a:t>
            </a:r>
            <a:r>
              <a:rPr lang="en-US" altLang="zh-CN" sz="3600" b="1">
                <a:latin typeface="Times New Roman" panose="02020603050405020304" pitchFamily="18" charset="0"/>
              </a:rPr>
              <a:t>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清楚地；清晰地；明白地</a:t>
            </a: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431800" y="1692275"/>
            <a:ext cx="7308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Can you see the words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clearly</a:t>
            </a:r>
            <a:r>
              <a:rPr lang="en-US" altLang="zh-CN" sz="3600" b="1">
                <a:latin typeface="Times New Roman" panose="02020603050405020304" pitchFamily="18" charset="0"/>
              </a:rPr>
              <a:t>?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你能清楚地看到那些字吗？</a:t>
            </a:r>
          </a:p>
        </p:txBody>
      </p:sp>
      <p:sp>
        <p:nvSpPr>
          <p:cNvPr id="81924" name="TextBox 9"/>
          <p:cNvSpPr txBox="1">
            <a:spLocks noChangeArrowheads="1"/>
          </p:cNvSpPr>
          <p:nvPr/>
        </p:nvSpPr>
        <p:spPr bwMode="auto">
          <a:xfrm>
            <a:off x="611188" y="3421063"/>
            <a:ext cx="61563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8.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win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获胜；赢得</a:t>
            </a:r>
          </a:p>
        </p:txBody>
      </p:sp>
      <p:sp>
        <p:nvSpPr>
          <p:cNvPr id="81925" name="TextBox 8"/>
          <p:cNvSpPr txBox="1">
            <a:spLocks noChangeArrowheads="1"/>
          </p:cNvSpPr>
          <p:nvPr/>
        </p:nvSpPr>
        <p:spPr bwMode="auto">
          <a:xfrm>
            <a:off x="611188" y="4213225"/>
            <a:ext cx="71294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It’s easy for us to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win </a:t>
            </a:r>
            <a:r>
              <a:rPr lang="en-US" altLang="zh-CN" sz="3600" b="1">
                <a:latin typeface="Times New Roman" panose="02020603050405020304" pitchFamily="18" charset="0"/>
              </a:rPr>
              <a:t>the game.</a:t>
            </a: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</a:t>
            </a:r>
            <a:r>
              <a:rPr lang="zh-CN" altLang="en-US" sz="3600" b="1">
                <a:latin typeface="Times New Roman" panose="02020603050405020304" pitchFamily="18" charset="0"/>
              </a:rPr>
              <a:t>我们赢得这场比赛很容易。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6"/>
          <p:cNvSpPr txBox="1">
            <a:spLocks noChangeArrowheads="1"/>
          </p:cNvSpPr>
          <p:nvPr/>
        </p:nvSpPr>
        <p:spPr bwMode="auto">
          <a:xfrm>
            <a:off x="4391025" y="5445125"/>
            <a:ext cx="40687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2. _____  → _____</a:t>
            </a:r>
          </a:p>
        </p:txBody>
      </p:sp>
      <p:sp>
        <p:nvSpPr>
          <p:cNvPr id="82947" name="Text Box 16"/>
          <p:cNvSpPr txBox="1">
            <a:spLocks noChangeArrowheads="1"/>
          </p:cNvSpPr>
          <p:nvPr/>
        </p:nvSpPr>
        <p:spPr bwMode="auto">
          <a:xfrm>
            <a:off x="504825" y="5372100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1.  _____  → ____</a:t>
            </a:r>
          </a:p>
        </p:txBody>
      </p:sp>
      <p:sp>
        <p:nvSpPr>
          <p:cNvPr id="82948" name="Text Box 19"/>
          <p:cNvSpPr txBox="1">
            <a:spLocks noChangeArrowheads="1"/>
          </p:cNvSpPr>
          <p:nvPr/>
        </p:nvSpPr>
        <p:spPr bwMode="auto">
          <a:xfrm>
            <a:off x="1116013" y="54451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82949" name="Text Box 20"/>
          <p:cNvSpPr txBox="1">
            <a:spLocks noChangeArrowheads="1"/>
          </p:cNvSpPr>
          <p:nvPr/>
        </p:nvSpPr>
        <p:spPr bwMode="auto">
          <a:xfrm>
            <a:off x="4859338" y="551656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heavy</a:t>
            </a:r>
          </a:p>
        </p:txBody>
      </p:sp>
      <p:sp>
        <p:nvSpPr>
          <p:cNvPr id="82950" name="Text Box 21"/>
          <p:cNvSpPr txBox="1">
            <a:spLocks noChangeArrowheads="1"/>
          </p:cNvSpPr>
          <p:nvPr/>
        </p:nvSpPr>
        <p:spPr bwMode="auto">
          <a:xfrm>
            <a:off x="6948488" y="5516563"/>
            <a:ext cx="1225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thin</a:t>
            </a:r>
          </a:p>
        </p:txBody>
      </p:sp>
      <p:sp>
        <p:nvSpPr>
          <p:cNvPr id="82951" name="Text Box 22"/>
          <p:cNvSpPr txBox="1">
            <a:spLocks noChangeArrowheads="1"/>
          </p:cNvSpPr>
          <p:nvPr/>
        </p:nvSpPr>
        <p:spPr bwMode="auto">
          <a:xfrm>
            <a:off x="3133725" y="5451475"/>
            <a:ext cx="1150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tall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763713" y="363538"/>
            <a:ext cx="5976937" cy="2287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4000" b="1" dirty="0">
                <a:solidFill>
                  <a:srgbClr val="0000FF"/>
                </a:solidFill>
              </a:rPr>
              <a:t>Write the opposite words according to the pictures.</a:t>
            </a:r>
          </a:p>
        </p:txBody>
      </p:sp>
      <p:sp>
        <p:nvSpPr>
          <p:cNvPr id="82953" name="Oval 2"/>
          <p:cNvSpPr>
            <a:spLocks noChangeArrowheads="1"/>
          </p:cNvSpPr>
          <p:nvPr/>
        </p:nvSpPr>
        <p:spPr bwMode="auto">
          <a:xfrm>
            <a:off x="828675" y="650875"/>
            <a:ext cx="719138" cy="730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4400" b="1">
                <a:latin typeface="Times New Roman" panose="02020603050405020304" pitchFamily="18" charset="0"/>
              </a:rPr>
              <a:t>1a</a:t>
            </a:r>
          </a:p>
        </p:txBody>
      </p:sp>
      <p:pic>
        <p:nvPicPr>
          <p:cNvPr id="14346" name="Picture 21" descr="http://t3.baidu.com/it/u=487407837,2496484517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133600"/>
            <a:ext cx="21764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5" descr="13144677598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4513" y="2133600"/>
            <a:ext cx="3673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8" grpId="0" autoUpdateAnimBg="0"/>
      <p:bldP spid="82949" grpId="0" autoUpdateAnimBg="0"/>
      <p:bldP spid="82950" grpId="0" autoUpdateAnimBg="0"/>
      <p:bldP spid="82951" grpId="0" autoUpdateAnimBg="0"/>
      <p:bldP spid="82952" grpId="0" autoUpdateAnimBg="0"/>
      <p:bldP spid="82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6"/>
          <p:cNvSpPr txBox="1">
            <a:spLocks noChangeArrowheads="1"/>
          </p:cNvSpPr>
          <p:nvPr/>
        </p:nvSpPr>
        <p:spPr bwMode="auto">
          <a:xfrm>
            <a:off x="2014538" y="2709863"/>
            <a:ext cx="4392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3.  ______  → ______</a:t>
            </a:r>
          </a:p>
        </p:txBody>
      </p:sp>
      <p:sp>
        <p:nvSpPr>
          <p:cNvPr id="83971" name="Text Box 23"/>
          <p:cNvSpPr txBox="1">
            <a:spLocks noChangeArrowheads="1"/>
          </p:cNvSpPr>
          <p:nvPr/>
        </p:nvSpPr>
        <p:spPr bwMode="auto">
          <a:xfrm>
            <a:off x="4787900" y="2781300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quietly</a:t>
            </a:r>
          </a:p>
        </p:txBody>
      </p:sp>
      <p:sp>
        <p:nvSpPr>
          <p:cNvPr id="83972" name="Text Box 24"/>
          <p:cNvSpPr txBox="1">
            <a:spLocks noChangeArrowheads="1"/>
          </p:cNvSpPr>
          <p:nvPr/>
        </p:nvSpPr>
        <p:spPr bwMode="auto">
          <a:xfrm>
            <a:off x="2663825" y="2787650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loudly</a:t>
            </a:r>
          </a:p>
        </p:txBody>
      </p:sp>
      <p:pic>
        <p:nvPicPr>
          <p:cNvPr id="15365" name="Picture 27" descr="http://t3.baidu.com/it/u=2597091459,1697060921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765175"/>
            <a:ext cx="2444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9" descr="http://t3.baidu.com/it/u=3183715765,2239518281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650" y="7651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16"/>
          <p:cNvSpPr txBox="1">
            <a:spLocks noChangeArrowheads="1"/>
          </p:cNvSpPr>
          <p:nvPr/>
        </p:nvSpPr>
        <p:spPr bwMode="auto">
          <a:xfrm>
            <a:off x="1908175" y="5661025"/>
            <a:ext cx="5543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4. _________ → _________</a:t>
            </a:r>
          </a:p>
        </p:txBody>
      </p:sp>
      <p:pic>
        <p:nvPicPr>
          <p:cNvPr id="15368" name="Picture 30" descr="E:\图片库\人物\长直发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3716338"/>
            <a:ext cx="13684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 Box 23"/>
          <p:cNvSpPr txBox="1">
            <a:spLocks noChangeArrowheads="1"/>
          </p:cNvSpPr>
          <p:nvPr/>
        </p:nvSpPr>
        <p:spPr bwMode="auto">
          <a:xfrm>
            <a:off x="5148263" y="5734050"/>
            <a:ext cx="23034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short hair</a:t>
            </a:r>
          </a:p>
        </p:txBody>
      </p:sp>
      <p:sp>
        <p:nvSpPr>
          <p:cNvPr id="83978" name="Text Box 24"/>
          <p:cNvSpPr txBox="1">
            <a:spLocks noChangeArrowheads="1"/>
          </p:cNvSpPr>
          <p:nvPr/>
        </p:nvSpPr>
        <p:spPr bwMode="auto">
          <a:xfrm>
            <a:off x="2484438" y="5734050"/>
            <a:ext cx="2087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long hair</a:t>
            </a:r>
          </a:p>
        </p:txBody>
      </p:sp>
      <p:pic>
        <p:nvPicPr>
          <p:cNvPr id="15371" name="Picture 33" descr="http://t3.baidu.com/it/u=2554279890,3138122571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3716338"/>
            <a:ext cx="1584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autoUpdateAnimBg="0"/>
      <p:bldP spid="83972" grpId="0" autoUpdateAnimBg="0"/>
      <p:bldP spid="83975" grpId="0" autoUpdateAnimBg="0"/>
      <p:bldP spid="83977" grpId="0" autoUpdateAnimBg="0"/>
      <p:bldP spid="839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600200" y="1751013"/>
            <a:ext cx="5943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tall                             loudly  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thin                            short hair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long hair                    heavy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quietly                        short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066800" y="762000"/>
            <a:ext cx="6742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Match each word with its opposite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84996" name="Line 6"/>
          <p:cNvSpPr>
            <a:spLocks noChangeShapeType="1"/>
          </p:cNvSpPr>
          <p:nvPr/>
        </p:nvSpPr>
        <p:spPr bwMode="auto">
          <a:xfrm>
            <a:off x="2743200" y="2286000"/>
            <a:ext cx="28194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2743200" y="2971800"/>
            <a:ext cx="2819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V="1">
            <a:off x="3581400" y="3048000"/>
            <a:ext cx="1828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V="1">
            <a:off x="3276600" y="2438400"/>
            <a:ext cx="2362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81000" y="471488"/>
            <a:ext cx="7994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Listen and number the pairs of twins</a:t>
            </a: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 the picture [1-3]</a:t>
            </a:r>
          </a:p>
        </p:txBody>
      </p:sp>
      <p:pic>
        <p:nvPicPr>
          <p:cNvPr id="86019" name="Picture 4" descr="A-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0" y="30480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endParaRPr lang="zh-CN" altLang="zh-CN" sz="2000"/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4724400" y="1957388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86023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6024" name="Text Box 10"/>
          <p:cNvSpPr txBox="1">
            <a:spLocks noChangeArrowheads="1"/>
          </p:cNvSpPr>
          <p:nvPr/>
        </p:nvSpPr>
        <p:spPr bwMode="auto">
          <a:xfrm>
            <a:off x="6629400" y="5181600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  <p:bldP spid="86023" grpId="0" autoUpdateAnimBg="0"/>
      <p:bldP spid="860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131887" y="419100"/>
            <a:ext cx="6048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6600CC"/>
                </a:solidFill>
              </a:rPr>
              <a:t>Talk about the differences.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19138" y="1400175"/>
            <a:ext cx="8424862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tall, Tina or Tara?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heavy, Peter or Paul?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has long hair, Tom or Sam?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quietly, Tom or Sam?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loudly, Tina or Tara?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short and thin, Peter or Paul?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263901" y="1406525"/>
            <a:ext cx="1309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Tina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735388" y="2136775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Peter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249988" y="2852737"/>
            <a:ext cx="1309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Sam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887788" y="3584575"/>
            <a:ext cx="1309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Tom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735388" y="4346575"/>
            <a:ext cx="1309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Tina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240588" y="5059363"/>
            <a:ext cx="1309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Paul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  <p:bldP spid="87045" grpId="0" autoUpdateAnimBg="0"/>
      <p:bldP spid="87046" grpId="0" autoUpdateAnimBg="0"/>
      <p:bldP spid="87047" grpId="0" autoUpdateAnimBg="0"/>
      <p:bldP spid="87048" grpId="0" autoUpdateAnimBg="0"/>
      <p:bldP spid="870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549525" y="3452813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Lin Xinru is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thin</a:t>
            </a:r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.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262188" y="4173538"/>
            <a:ext cx="512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Liu Yifei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thinner</a:t>
            </a:r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.</a:t>
            </a:r>
            <a:r>
              <a:rPr lang="en-US" altLang="zh-CN" sz="2900" b="1" i="1">
                <a:latin typeface="Times New Roman" panose="02020603050405020304" pitchFamily="18" charset="0"/>
                <a:ea typeface="华文行楷" panose="02010800040101010101" pitchFamily="2" charset="-122"/>
              </a:rPr>
              <a:t>            </a:t>
            </a:r>
            <a:endParaRPr lang="en-US" altLang="zh-CN" sz="290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98588" y="4984750"/>
            <a:ext cx="710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Liu Yifei is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thinner than</a:t>
            </a:r>
            <a:r>
              <a:rPr lang="en-US" altLang="zh-CN" sz="3600" b="1">
                <a:latin typeface="Times New Roman" panose="02020603050405020304" pitchFamily="18" charset="0"/>
                <a:ea typeface="华文行楷" panose="02010800040101010101" pitchFamily="2" charset="-122"/>
              </a:rPr>
              <a:t> Lin Xinru.</a:t>
            </a:r>
          </a:p>
        </p:txBody>
      </p:sp>
      <p:pic>
        <p:nvPicPr>
          <p:cNvPr id="20485" name="Picture 5" descr="1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24765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8058347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7600" y="214313"/>
            <a:ext cx="243998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7302500" y="3094038"/>
            <a:ext cx="1295400" cy="863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35" tIns="45717" rIns="91435" bIns="45717" anchor="ctr"/>
          <a:lstStyle/>
          <a:p>
            <a:pPr defTabSz="913130"/>
            <a:r>
              <a:rPr lang="en-US" altLang="zh-CN" sz="2900" b="1">
                <a:latin typeface="Times New Roman" panose="02020603050405020304" pitchFamily="18" charset="0"/>
              </a:rPr>
              <a:t>45kg</a:t>
            </a: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533400" y="2824163"/>
            <a:ext cx="1079500" cy="4333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35" tIns="45717" rIns="91435" bIns="45717" anchor="ctr"/>
          <a:lstStyle/>
          <a:p>
            <a:pPr defTabSz="913130"/>
            <a:r>
              <a:rPr lang="en-US" altLang="zh-CN" sz="2900" b="1">
                <a:latin typeface="Times New Roman" panose="02020603050405020304" pitchFamily="18" charset="0"/>
              </a:rPr>
              <a:t>48kg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2" grpId="0" autoUpdateAnimBg="0"/>
      <p:bldP spid="89095" grpId="0"/>
      <p:bldP spid="890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775" y="1809750"/>
            <a:ext cx="15128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56264ad0201446279a5027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5513" y="728663"/>
            <a:ext cx="26987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36588" y="3968750"/>
            <a:ext cx="36020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The red box is big.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668838" y="3968750"/>
            <a:ext cx="4067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The green box is small.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212850" y="4959350"/>
            <a:ext cx="69103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The red box is big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ger</a:t>
            </a:r>
            <a:r>
              <a:rPr lang="en-US" altLang="zh-CN" sz="4000" b="1">
                <a:latin typeface="Times New Roman" panose="02020603050405020304" pitchFamily="18" charset="0"/>
              </a:rPr>
              <a:t> than the </a:t>
            </a:r>
          </a:p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green box.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15-0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8763" y="1719263"/>
            <a:ext cx="25923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R15-00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341438"/>
            <a:ext cx="37449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11188" y="2420938"/>
            <a:ext cx="410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The purple ruler is long. 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75163" y="3248025"/>
            <a:ext cx="410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The blue ruler is short.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27088" y="4600575"/>
            <a:ext cx="7632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The purple ruler is long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4000" b="1">
                <a:latin typeface="Times New Roman" panose="02020603050405020304" pitchFamily="18" charset="0"/>
              </a:rPr>
              <a:t> than the blue ruler.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utoUpdateAnimBg="0"/>
      <p:bldP spid="9319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oy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8913"/>
            <a:ext cx="23050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bo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20875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2988" y="2492375"/>
            <a:ext cx="6697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GB" altLang="en-US" sz="2800" b="1">
                <a:latin typeface="Times New Roman" panose="02020603050405020304" pitchFamily="18" charset="0"/>
              </a:rPr>
              <a:t>    </a:t>
            </a:r>
            <a:r>
              <a:rPr lang="en-GB" altLang="en-US" sz="3200" b="1">
                <a:latin typeface="Times New Roman" panose="02020603050405020304" pitchFamily="18" charset="0"/>
              </a:rPr>
              <a:t>John                                      Mike</a:t>
            </a:r>
            <a:r>
              <a:rPr lang="en-GB" altLang="en-US" sz="2400" b="1">
                <a:latin typeface="Times New Roman" panose="02020603050405020304" pitchFamily="18" charset="0"/>
              </a:rPr>
              <a:t>               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716463" y="3573463"/>
            <a:ext cx="378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GB" altLang="en-US" sz="4400" b="1">
                <a:latin typeface="Times New Roman" panose="02020603050405020304" pitchFamily="18" charset="0"/>
              </a:rPr>
              <a:t> </a:t>
            </a:r>
            <a:r>
              <a:rPr lang="en-GB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more </a:t>
            </a:r>
            <a:r>
              <a:rPr lang="en-GB" altLang="en-US" sz="4400" b="1">
                <a:latin typeface="Times New Roman" panose="02020603050405020304" pitchFamily="18" charset="0"/>
              </a:rPr>
              <a:t>outgoing</a:t>
            </a:r>
            <a:endParaRPr lang="en-US" altLang="zh-CN" sz="4400" b="1">
              <a:latin typeface="Times New Roman" panose="02020603050405020304" pitchFamily="18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971550" y="3357563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GB" altLang="en-US" sz="4400" b="1">
                <a:solidFill>
                  <a:schemeClr val="tx2"/>
                </a:solidFill>
                <a:latin typeface="Times New Roman" panose="02020603050405020304" pitchFamily="18" charset="0"/>
              </a:rPr>
              <a:t>outgoing</a:t>
            </a:r>
            <a:endParaRPr lang="en-US" altLang="zh-CN" sz="4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22263" y="5248275"/>
            <a:ext cx="8497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>
                <a:ea typeface="楷体_GB2312" pitchFamily="49" charset="-122"/>
              </a:rPr>
              <a:t>Mike is </a:t>
            </a:r>
            <a:r>
              <a:rPr lang="en-GB" altLang="en-US" sz="4000" b="1">
                <a:solidFill>
                  <a:srgbClr val="FF0000"/>
                </a:solidFill>
                <a:ea typeface="楷体_GB2312" pitchFamily="49" charset="-122"/>
              </a:rPr>
              <a:t>more outgoing</a:t>
            </a:r>
            <a:r>
              <a:rPr lang="en-US" altLang="zh-CN" sz="400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lang="en-US" altLang="zh-CN" sz="4000" b="1">
                <a:solidFill>
                  <a:srgbClr val="FF0066"/>
                </a:solidFill>
                <a:ea typeface="楷体_GB2312" pitchFamily="49" charset="-122"/>
              </a:rPr>
              <a:t>than</a:t>
            </a:r>
            <a:r>
              <a:rPr lang="en-US" altLang="zh-CN" sz="4000" b="1">
                <a:ea typeface="楷体_GB2312" pitchFamily="49" charset="-122"/>
              </a:rPr>
              <a:t> John.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utoUpdateAnimBg="0"/>
      <p:bldP spid="972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/>
          <p:nvPr/>
        </p:nvSpPr>
        <p:spPr bwMode="auto">
          <a:xfrm>
            <a:off x="452438" y="3314700"/>
            <a:ext cx="311150" cy="317500"/>
          </a:xfrm>
          <a:custGeom>
            <a:avLst/>
            <a:gdLst>
              <a:gd name="T0" fmla="*/ 0 w 311150"/>
              <a:gd name="T1" fmla="*/ 121274 h 317500"/>
              <a:gd name="T2" fmla="*/ 118849 w 311150"/>
              <a:gd name="T3" fmla="*/ 121275 h 317500"/>
              <a:gd name="T4" fmla="*/ 155575 w 311150"/>
              <a:gd name="T5" fmla="*/ 0 h 317500"/>
              <a:gd name="T6" fmla="*/ 192301 w 311150"/>
              <a:gd name="T7" fmla="*/ 121275 h 317500"/>
              <a:gd name="T8" fmla="*/ 311150 w 311150"/>
              <a:gd name="T9" fmla="*/ 121274 h 317500"/>
              <a:gd name="T10" fmla="*/ 214998 w 311150"/>
              <a:gd name="T11" fmla="*/ 196225 h 317500"/>
              <a:gd name="T12" fmla="*/ 251725 w 311150"/>
              <a:gd name="T13" fmla="*/ 317499 h 317500"/>
              <a:gd name="T14" fmla="*/ 155575 w 311150"/>
              <a:gd name="T15" fmla="*/ 242547 h 317500"/>
              <a:gd name="T16" fmla="*/ 59425 w 311150"/>
              <a:gd name="T17" fmla="*/ 317499 h 317500"/>
              <a:gd name="T18" fmla="*/ 96152 w 311150"/>
              <a:gd name="T19" fmla="*/ 196225 h 317500"/>
              <a:gd name="T20" fmla="*/ 0 w 311150"/>
              <a:gd name="T21" fmla="*/ 121274 h 317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17500">
                <a:moveTo>
                  <a:pt x="0" y="121274"/>
                </a:moveTo>
                <a:lnTo>
                  <a:pt x="118849" y="121275"/>
                </a:lnTo>
                <a:lnTo>
                  <a:pt x="155575" y="0"/>
                </a:lnTo>
                <a:lnTo>
                  <a:pt x="192301" y="121275"/>
                </a:lnTo>
                <a:lnTo>
                  <a:pt x="311150" y="121274"/>
                </a:lnTo>
                <a:lnTo>
                  <a:pt x="214998" y="196225"/>
                </a:lnTo>
                <a:lnTo>
                  <a:pt x="251725" y="317499"/>
                </a:lnTo>
                <a:lnTo>
                  <a:pt x="155575" y="242547"/>
                </a:lnTo>
                <a:lnTo>
                  <a:pt x="59425" y="317499"/>
                </a:lnTo>
                <a:lnTo>
                  <a:pt x="96152" y="196225"/>
                </a:lnTo>
                <a:lnTo>
                  <a:pt x="0" y="12127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1" name="AutoShape 3"/>
          <p:cNvSpPr/>
          <p:nvPr/>
        </p:nvSpPr>
        <p:spPr bwMode="auto">
          <a:xfrm>
            <a:off x="452438" y="2557463"/>
            <a:ext cx="311150" cy="330200"/>
          </a:xfrm>
          <a:custGeom>
            <a:avLst/>
            <a:gdLst>
              <a:gd name="T0" fmla="*/ 0 w 311150"/>
              <a:gd name="T1" fmla="*/ 126125 h 330200"/>
              <a:gd name="T2" fmla="*/ 118849 w 311150"/>
              <a:gd name="T3" fmla="*/ 126126 h 330200"/>
              <a:gd name="T4" fmla="*/ 155575 w 311150"/>
              <a:gd name="T5" fmla="*/ 0 h 330200"/>
              <a:gd name="T6" fmla="*/ 192301 w 311150"/>
              <a:gd name="T7" fmla="*/ 126126 h 330200"/>
              <a:gd name="T8" fmla="*/ 311150 w 311150"/>
              <a:gd name="T9" fmla="*/ 126125 h 330200"/>
              <a:gd name="T10" fmla="*/ 214998 w 311150"/>
              <a:gd name="T11" fmla="*/ 204074 h 330200"/>
              <a:gd name="T12" fmla="*/ 251725 w 311150"/>
              <a:gd name="T13" fmla="*/ 330199 h 330200"/>
              <a:gd name="T14" fmla="*/ 155575 w 311150"/>
              <a:gd name="T15" fmla="*/ 252249 h 330200"/>
              <a:gd name="T16" fmla="*/ 59425 w 311150"/>
              <a:gd name="T17" fmla="*/ 330199 h 330200"/>
              <a:gd name="T18" fmla="*/ 96152 w 311150"/>
              <a:gd name="T19" fmla="*/ 204074 h 330200"/>
              <a:gd name="T20" fmla="*/ 0 w 311150"/>
              <a:gd name="T21" fmla="*/ 126125 h 33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30200">
                <a:moveTo>
                  <a:pt x="0" y="126125"/>
                </a:moveTo>
                <a:lnTo>
                  <a:pt x="118849" y="126126"/>
                </a:lnTo>
                <a:lnTo>
                  <a:pt x="155575" y="0"/>
                </a:lnTo>
                <a:lnTo>
                  <a:pt x="192301" y="126126"/>
                </a:lnTo>
                <a:lnTo>
                  <a:pt x="311150" y="126125"/>
                </a:lnTo>
                <a:lnTo>
                  <a:pt x="214998" y="204074"/>
                </a:lnTo>
                <a:lnTo>
                  <a:pt x="251725" y="330199"/>
                </a:lnTo>
                <a:lnTo>
                  <a:pt x="155575" y="252249"/>
                </a:lnTo>
                <a:lnTo>
                  <a:pt x="59425" y="330199"/>
                </a:lnTo>
                <a:lnTo>
                  <a:pt x="96152" y="204074"/>
                </a:lnTo>
                <a:lnTo>
                  <a:pt x="0" y="126125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2" name="WordArt 15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219450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FF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Objectives</a:t>
            </a:r>
            <a:endParaRPr lang="zh-CN" altLang="en-US" sz="3600" b="1" kern="10" dirty="0">
              <a:ln w="19050">
                <a:solidFill>
                  <a:srgbClr val="FF66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01700" y="2362200"/>
            <a:ext cx="7632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3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to talk about personal traits </a:t>
            </a:r>
          </a:p>
          <a:p>
            <a:pPr algn="l">
              <a:spcBef>
                <a:spcPct val="3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to use comparatives to compare people</a:t>
            </a:r>
          </a:p>
          <a:p>
            <a:pPr algn="l">
              <a:spcBef>
                <a:spcPct val="3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new words: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outgoing, </a:t>
            </a:r>
          </a:p>
          <a:p>
            <a:pPr algn="l">
              <a:spcBef>
                <a:spcPct val="30000"/>
              </a:spcBef>
            </a:pPr>
            <a:r>
              <a:rPr lang="en-US" altLang="zh-CN" sz="3600" b="1" i="1" dirty="0">
                <a:latin typeface="Times New Roman" panose="02020603050405020304" pitchFamily="18" charset="0"/>
              </a:rPr>
              <a:t>hard-working, competition, fantastic</a:t>
            </a:r>
            <a:r>
              <a:rPr lang="en-US" altLang="zh-CN" sz="3600" b="1" i="1" dirty="0"/>
              <a:t>…</a:t>
            </a:r>
            <a:endParaRPr lang="en-US" altLang="zh-CN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73734" name="AutoShape 6"/>
          <p:cNvSpPr/>
          <p:nvPr/>
        </p:nvSpPr>
        <p:spPr bwMode="auto">
          <a:xfrm>
            <a:off x="452438" y="4538663"/>
            <a:ext cx="311150" cy="317500"/>
          </a:xfrm>
          <a:custGeom>
            <a:avLst/>
            <a:gdLst>
              <a:gd name="T0" fmla="*/ 0 w 311150"/>
              <a:gd name="T1" fmla="*/ 121274 h 317500"/>
              <a:gd name="T2" fmla="*/ 118849 w 311150"/>
              <a:gd name="T3" fmla="*/ 121275 h 317500"/>
              <a:gd name="T4" fmla="*/ 155575 w 311150"/>
              <a:gd name="T5" fmla="*/ 0 h 317500"/>
              <a:gd name="T6" fmla="*/ 192301 w 311150"/>
              <a:gd name="T7" fmla="*/ 121275 h 317500"/>
              <a:gd name="T8" fmla="*/ 311150 w 311150"/>
              <a:gd name="T9" fmla="*/ 121274 h 317500"/>
              <a:gd name="T10" fmla="*/ 214998 w 311150"/>
              <a:gd name="T11" fmla="*/ 196225 h 317500"/>
              <a:gd name="T12" fmla="*/ 251725 w 311150"/>
              <a:gd name="T13" fmla="*/ 317499 h 317500"/>
              <a:gd name="T14" fmla="*/ 155575 w 311150"/>
              <a:gd name="T15" fmla="*/ 242547 h 317500"/>
              <a:gd name="T16" fmla="*/ 59425 w 311150"/>
              <a:gd name="T17" fmla="*/ 317499 h 317500"/>
              <a:gd name="T18" fmla="*/ 96152 w 311150"/>
              <a:gd name="T19" fmla="*/ 196225 h 317500"/>
              <a:gd name="T20" fmla="*/ 0 w 311150"/>
              <a:gd name="T21" fmla="*/ 121274 h 317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17500">
                <a:moveTo>
                  <a:pt x="0" y="121274"/>
                </a:moveTo>
                <a:lnTo>
                  <a:pt x="118849" y="121275"/>
                </a:lnTo>
                <a:lnTo>
                  <a:pt x="155575" y="0"/>
                </a:lnTo>
                <a:lnTo>
                  <a:pt x="192301" y="121275"/>
                </a:lnTo>
                <a:lnTo>
                  <a:pt x="311150" y="121274"/>
                </a:lnTo>
                <a:lnTo>
                  <a:pt x="214998" y="196225"/>
                </a:lnTo>
                <a:lnTo>
                  <a:pt x="251725" y="317499"/>
                </a:lnTo>
                <a:lnTo>
                  <a:pt x="155575" y="242547"/>
                </a:lnTo>
                <a:lnTo>
                  <a:pt x="59425" y="317499"/>
                </a:lnTo>
                <a:lnTo>
                  <a:pt x="96152" y="196225"/>
                </a:lnTo>
                <a:lnTo>
                  <a:pt x="0" y="12127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4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4321175" cy="1196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Grammar</a:t>
            </a:r>
            <a:endParaRPr lang="zh-CN" altLang="en-US" sz="40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1258888" y="1341438"/>
            <a:ext cx="676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形容词或副词的比较级形式：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24075" y="2708275"/>
            <a:ext cx="4175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tall            tall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er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short         shorter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124075" y="3860800"/>
            <a:ext cx="32194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nice           nice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124075" y="4508500"/>
            <a:ext cx="61198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thin           thin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ner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2122488" y="5084763"/>
            <a:ext cx="4537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funny         funnier </a:t>
            </a:r>
          </a:p>
        </p:txBody>
      </p:sp>
      <p:sp>
        <p:nvSpPr>
          <p:cNvPr id="99336" name="Text Box 11"/>
          <p:cNvSpPr txBox="1">
            <a:spLocks noChangeArrowheads="1"/>
          </p:cNvSpPr>
          <p:nvPr/>
        </p:nvSpPr>
        <p:spPr bwMode="auto">
          <a:xfrm>
            <a:off x="2124075" y="5667375"/>
            <a:ext cx="51752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outgoing   more outgoing </a:t>
            </a:r>
          </a:p>
        </p:txBody>
      </p:sp>
      <p:sp>
        <p:nvSpPr>
          <p:cNvPr id="99337" name="Text Box 19"/>
          <p:cNvSpPr txBox="1">
            <a:spLocks noChangeArrowheads="1"/>
          </p:cNvSpPr>
          <p:nvPr/>
        </p:nvSpPr>
        <p:spPr bwMode="auto">
          <a:xfrm>
            <a:off x="1979613" y="1989138"/>
            <a:ext cx="15843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原形</a:t>
            </a:r>
          </a:p>
        </p:txBody>
      </p:sp>
      <p:sp>
        <p:nvSpPr>
          <p:cNvPr id="99338" name="Text Box 20"/>
          <p:cNvSpPr txBox="1">
            <a:spLocks noChangeArrowheads="1"/>
          </p:cNvSpPr>
          <p:nvPr/>
        </p:nvSpPr>
        <p:spPr bwMode="auto">
          <a:xfrm>
            <a:off x="4067175" y="1989138"/>
            <a:ext cx="22320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比较级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  <p:bldP spid="99333" grpId="0" autoUpdateAnimBg="0"/>
      <p:bldP spid="99334" grpId="0" autoUpdateAnimBg="0"/>
      <p:bldP spid="99335" grpId="0" autoUpdateAnimBg="0"/>
      <p:bldP spid="99336" grpId="0" autoUpdateAnimBg="0"/>
      <p:bldP spid="99337" grpId="0" autoUpdateAnimBg="0"/>
      <p:bldP spid="993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909638"/>
            <a:ext cx="57610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tall             tall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short            short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</a:p>
        </p:txBody>
      </p:sp>
      <p:pic>
        <p:nvPicPr>
          <p:cNvPr id="31747" name="Picture 3" descr="05263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05263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11463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403350" y="2595563"/>
            <a:ext cx="29845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nice            nice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06525" y="3957638"/>
            <a:ext cx="3887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thin           thin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ner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big            big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ger</a:t>
            </a:r>
          </a:p>
        </p:txBody>
      </p:sp>
      <p:pic>
        <p:nvPicPr>
          <p:cNvPr id="31751" name="Picture 7" descr="05263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78313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Text Box 18"/>
          <p:cNvSpPr txBox="1">
            <a:spLocks noChangeArrowheads="1"/>
          </p:cNvSpPr>
          <p:nvPr/>
        </p:nvSpPr>
        <p:spPr bwMode="auto">
          <a:xfrm>
            <a:off x="1403350" y="3357563"/>
            <a:ext cx="7129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以不发音的字母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结尾的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r )</a:t>
            </a:r>
          </a:p>
        </p:txBody>
      </p:sp>
      <p:sp>
        <p:nvSpPr>
          <p:cNvPr id="100361" name="Text Box 19"/>
          <p:cNvSpPr txBox="1">
            <a:spLocks noChangeArrowheads="1"/>
          </p:cNvSpPr>
          <p:nvPr/>
        </p:nvSpPr>
        <p:spPr bwMode="auto">
          <a:xfrm>
            <a:off x="4967288" y="1035050"/>
            <a:ext cx="36718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一般在词尾 </a:t>
            </a: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</a:rPr>
              <a:t>+ er )</a:t>
            </a:r>
          </a:p>
        </p:txBody>
      </p:sp>
      <p:sp>
        <p:nvSpPr>
          <p:cNvPr id="100362" name="Text Box 22"/>
          <p:cNvSpPr txBox="1">
            <a:spLocks noChangeArrowheads="1"/>
          </p:cNvSpPr>
          <p:nvPr/>
        </p:nvSpPr>
        <p:spPr bwMode="auto">
          <a:xfrm>
            <a:off x="1331913" y="188913"/>
            <a:ext cx="1584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原形</a:t>
            </a:r>
          </a:p>
        </p:txBody>
      </p:sp>
      <p:sp>
        <p:nvSpPr>
          <p:cNvPr id="100363" name="Text Box 23"/>
          <p:cNvSpPr txBox="1">
            <a:spLocks noChangeArrowheads="1"/>
          </p:cNvSpPr>
          <p:nvPr/>
        </p:nvSpPr>
        <p:spPr bwMode="auto">
          <a:xfrm>
            <a:off x="3205163" y="195263"/>
            <a:ext cx="24479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比较级</a:t>
            </a:r>
          </a:p>
        </p:txBody>
      </p:sp>
      <p:sp>
        <p:nvSpPr>
          <p:cNvPr id="100364" name="Text Box 16"/>
          <p:cNvSpPr txBox="1">
            <a:spLocks noChangeArrowheads="1"/>
          </p:cNvSpPr>
          <p:nvPr/>
        </p:nvSpPr>
        <p:spPr bwMode="auto">
          <a:xfrm>
            <a:off x="1377950" y="5395913"/>
            <a:ext cx="7058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重读闭音节词词尾只有一个辅音字母时，先双写辅音字母再 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32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0365" name="右箭头 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5825" y="4941888"/>
            <a:ext cx="504825" cy="287337"/>
          </a:xfrm>
          <a:prstGeom prst="rightArrow">
            <a:avLst>
              <a:gd name="adj1" fmla="val 50000"/>
              <a:gd name="adj2" fmla="val 5019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zh-CN" sz="16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 decel="100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7" grpId="0" autoUpdateAnimBg="0"/>
      <p:bldP spid="100358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0036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33985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9"/>
          <p:cNvSpPr txBox="1">
            <a:spLocks noChangeArrowheads="1"/>
          </p:cNvSpPr>
          <p:nvPr/>
        </p:nvSpPr>
        <p:spPr bwMode="auto">
          <a:xfrm>
            <a:off x="1765300" y="1268413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dirty="0">
                <a:latin typeface="Times New Roman" panose="02020603050405020304" pitchFamily="18" charset="0"/>
              </a:rPr>
              <a:t> funny</a:t>
            </a:r>
            <a:r>
              <a:rPr lang="en-US" altLang="zh-CN" sz="3600" b="1" dirty="0">
                <a:latin typeface="Times New Roman" panose="02020603050405020304" pitchFamily="18" charset="0"/>
              </a:rPr>
              <a:t>             funn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ier</a:t>
            </a:r>
          </a:p>
        </p:txBody>
      </p:sp>
      <p:pic>
        <p:nvPicPr>
          <p:cNvPr id="32772" name="Picture 10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14738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1619250" y="3538538"/>
            <a:ext cx="7345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outgoing    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3600" b="1" dirty="0">
                <a:latin typeface="Times New Roman" panose="02020603050405020304" pitchFamily="18" charset="0"/>
              </a:rPr>
              <a:t> outgoing</a:t>
            </a: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hard-working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3600" b="1" dirty="0">
                <a:latin typeface="Times New Roman" panose="02020603050405020304" pitchFamily="18" charset="0"/>
              </a:rPr>
              <a:t> hard-working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2" name="Text Box 17"/>
          <p:cNvSpPr txBox="1">
            <a:spLocks noChangeArrowheads="1"/>
          </p:cNvSpPr>
          <p:nvPr/>
        </p:nvSpPr>
        <p:spPr bwMode="auto">
          <a:xfrm>
            <a:off x="1763713" y="1844675"/>
            <a:ext cx="5761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/>
            <a:lvl2pPr marL="830580"/>
            <a:lvl3pPr marL="1238250"/>
            <a:lvl4pPr marL="1646555"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以辅音字母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y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结尾的单 词，变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为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+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3" name="Text Box 20"/>
          <p:cNvSpPr txBox="1">
            <a:spLocks noChangeArrowheads="1"/>
          </p:cNvSpPr>
          <p:nvPr/>
        </p:nvSpPr>
        <p:spPr bwMode="auto">
          <a:xfrm>
            <a:off x="1763713" y="5013325"/>
            <a:ext cx="57245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" indent="-182880"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多音节词和部分双音节词前加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</a:rPr>
              <a:t>more)</a:t>
            </a:r>
          </a:p>
        </p:txBody>
      </p:sp>
      <p:sp>
        <p:nvSpPr>
          <p:cNvPr id="101384" name="右箭头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5463" y="5949950"/>
            <a:ext cx="792162" cy="584200"/>
          </a:xfrm>
          <a:prstGeom prst="rightArrow">
            <a:avLst>
              <a:gd name="adj1" fmla="val 50000"/>
              <a:gd name="adj2" fmla="val 500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381" grpId="0" autoUpdateAnimBg="0"/>
      <p:bldP spid="101382" grpId="0" autoUpdateAnimBg="0"/>
      <p:bldP spid="10138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33400" y="577850"/>
            <a:ext cx="784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Practice the conversation in the picture   </a:t>
            </a:r>
          </a:p>
          <a:p>
            <a:pPr algn="l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above. Then make conversations about       </a:t>
            </a:r>
          </a:p>
          <a:p>
            <a:pPr algn="l"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other twins.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79740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That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Tara, isn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it?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it isn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It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Tina. Tina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     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than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Tara. And she also sings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loudly 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than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Tara.  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50282" y="639763"/>
            <a:ext cx="5027612" cy="81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en-US" altLang="zh-CN" sz="4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Let’s practice!</a:t>
            </a:r>
            <a:endParaRPr lang="en-US" altLang="zh-C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427" name="Picture 3" descr="布什头疼的双胞胎女儿芭芭拉和詹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3588" y="3248025"/>
            <a:ext cx="25479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5819775" y="1719263"/>
            <a:ext cx="2592388" cy="1439862"/>
          </a:xfrm>
          <a:prstGeom prst="wedgeEllipseCallout">
            <a:avLst>
              <a:gd name="adj1" fmla="val -9838"/>
              <a:gd name="adj2" fmla="val 1325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</a:rPr>
              <a:t>Is that Tara?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539750" y="1628775"/>
            <a:ext cx="4702175" cy="2609850"/>
          </a:xfrm>
          <a:prstGeom prst="cloudCallout">
            <a:avLst>
              <a:gd name="adj1" fmla="val 37532"/>
              <a:gd name="adj2" fmla="val 600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round/>
              </a14:hiddenLine>
            </a:ext>
          </a:extLst>
        </p:spPr>
        <p:txBody>
          <a:bodyPr wrap="none" lIns="118515" tIns="59258" rIns="118515" bIns="59258"/>
          <a:lstStyle/>
          <a:p>
            <a:pPr algn="l" defTabSz="913130"/>
            <a:r>
              <a:rPr lang="en-US" altLang="zh-CN" sz="3600" b="1" dirty="0">
                <a:latin typeface="Times New Roman" panose="02020603050405020304" pitchFamily="18" charset="0"/>
              </a:rPr>
              <a:t> No, it isn’t. It’s Tina. </a:t>
            </a:r>
          </a:p>
          <a:p>
            <a:pPr algn="l" defTabSz="913130"/>
            <a:r>
              <a:rPr lang="en-US" altLang="zh-CN" sz="3600" b="1" dirty="0">
                <a:latin typeface="Times New Roman" panose="02020603050405020304" pitchFamily="18" charset="0"/>
              </a:rPr>
              <a:t>Tara’s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shorter</a:t>
            </a:r>
            <a:r>
              <a:rPr lang="en-US" altLang="zh-CN" sz="3600" b="1" dirty="0">
                <a:latin typeface="Times New Roman" panose="02020603050405020304" pitchFamily="18" charset="0"/>
              </a:rPr>
              <a:t> than </a:t>
            </a:r>
          </a:p>
          <a:p>
            <a:pPr algn="l" defTabSz="913130"/>
            <a:r>
              <a:rPr lang="en-US" altLang="zh-CN" sz="3600" b="1" dirty="0">
                <a:latin typeface="Times New Roman" panose="02020603050405020304" pitchFamily="18" charset="0"/>
              </a:rPr>
              <a:t>Tina.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764088" y="5499100"/>
            <a:ext cx="10556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100" b="1">
                <a:solidFill>
                  <a:srgbClr val="000066"/>
                </a:solidFill>
                <a:latin typeface="Times New Roman" panose="02020603050405020304" pitchFamily="18" charset="0"/>
              </a:rPr>
              <a:t>Tara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203950" y="5319713"/>
            <a:ext cx="962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100" b="1">
                <a:solidFill>
                  <a:srgbClr val="000066"/>
                </a:solidFill>
                <a:latin typeface="Times New Roman" panose="02020603050405020304" pitchFamily="18" charset="0"/>
              </a:rPr>
              <a:t>Tina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88" y="3159125"/>
            <a:ext cx="290671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39750" y="728663"/>
            <a:ext cx="4703763" cy="2789237"/>
          </a:xfrm>
          <a:prstGeom prst="cloudCallout">
            <a:avLst>
              <a:gd name="adj1" fmla="val 16579"/>
              <a:gd name="adj2" fmla="val 7496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round/>
              </a14:hiddenLine>
            </a:ext>
          </a:extLst>
        </p:spPr>
        <p:txBody>
          <a:bodyPr wrap="none" lIns="118515" tIns="59258" rIns="118515" bIns="59258"/>
          <a:lstStyle/>
          <a:p>
            <a:pPr algn="l" defTabSz="913130"/>
            <a:r>
              <a:rPr lang="en-US" altLang="zh-CN" sz="3200" b="1" dirty="0">
                <a:latin typeface="Times New Roman" panose="02020603050405020304" pitchFamily="18" charset="0"/>
              </a:rPr>
              <a:t>No, it isn’t. It’s Paul. </a:t>
            </a:r>
          </a:p>
          <a:p>
            <a:pPr algn="l" defTabSz="913130"/>
            <a:r>
              <a:rPr lang="en-US" altLang="zh-CN" sz="3200" b="1" dirty="0">
                <a:latin typeface="Times New Roman" panose="02020603050405020304" pitchFamily="18" charset="0"/>
              </a:rPr>
              <a:t>Paul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thinner</a:t>
            </a:r>
            <a:r>
              <a:rPr lang="en-US" altLang="zh-CN" sz="3200" b="1" dirty="0">
                <a:latin typeface="Times New Roman" panose="02020603050405020304" pitchFamily="18" charset="0"/>
              </a:rPr>
              <a:t> than </a:t>
            </a:r>
          </a:p>
          <a:p>
            <a:pPr algn="l" defTabSz="913130"/>
            <a:r>
              <a:rPr lang="en-US" altLang="zh-CN" sz="3200" b="1" dirty="0">
                <a:latin typeface="Times New Roman" panose="02020603050405020304" pitchFamily="18" charset="0"/>
              </a:rPr>
              <a:t>Peter. Peter’s 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taller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  <a:p>
            <a:pPr algn="l" defTabSz="913130"/>
            <a:r>
              <a:rPr lang="en-US" altLang="zh-CN" sz="3200" b="1" dirty="0">
                <a:latin typeface="Times New Roman" panose="02020603050405020304" pitchFamily="18" charset="0"/>
              </a:rPr>
              <a:t>than Paul.</a:t>
            </a:r>
          </a:p>
          <a:p>
            <a:pPr algn="l" defTabSz="913130"/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6299200" y="1628775"/>
            <a:ext cx="1919288" cy="1619250"/>
          </a:xfrm>
          <a:prstGeom prst="wedgeEllipseCallout">
            <a:avLst>
              <a:gd name="adj1" fmla="val -70065"/>
              <a:gd name="adj2" fmla="val 908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/>
          <a:p>
            <a:pPr defTabSz="913130"/>
            <a:r>
              <a:rPr lang="en-US" altLang="zh-CN" sz="3200" b="1" dirty="0">
                <a:latin typeface="Times New Roman" panose="02020603050405020304" pitchFamily="18" charset="0"/>
              </a:rPr>
              <a:t>Is that </a:t>
            </a:r>
          </a:p>
          <a:p>
            <a:pPr defTabSz="913130"/>
            <a:r>
              <a:rPr lang="en-US" altLang="zh-CN" sz="3200" b="1" dirty="0">
                <a:latin typeface="Times New Roman" panose="02020603050405020304" pitchFamily="18" charset="0"/>
              </a:rPr>
              <a:t>Peter?</a:t>
            </a:r>
          </a:p>
        </p:txBody>
      </p:sp>
      <p:sp>
        <p:nvSpPr>
          <p:cNvPr id="104453" name="文本框 1"/>
          <p:cNvSpPr txBox="1">
            <a:spLocks noChangeArrowheads="1"/>
          </p:cNvSpPr>
          <p:nvPr/>
        </p:nvSpPr>
        <p:spPr bwMode="auto">
          <a:xfrm>
            <a:off x="3708400" y="57642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b="1"/>
              <a:t>Peter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ChangeArrowheads="1"/>
          </p:cNvSpPr>
          <p:nvPr/>
        </p:nvSpPr>
        <p:spPr bwMode="auto">
          <a:xfrm>
            <a:off x="457200" y="669925"/>
            <a:ext cx="6831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2a Listen. Are the words in the box used </a:t>
            </a: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with </a:t>
            </a:r>
            <a:r>
              <a:rPr lang="en-US" altLang="zh-CN" sz="2800" b="1">
                <a:cs typeface="Times New Roman" panose="02020603050405020304" pitchFamily="18" charset="0"/>
              </a:rPr>
              <a:t>–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 i)er or more?</a:t>
            </a:r>
            <a:r>
              <a:rPr lang="en-US" altLang="zh-CN" sz="2800" b="1"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chart.</a:t>
            </a:r>
            <a:endParaRPr lang="en-US" altLang="zh-CN" sz="2800" b="1">
              <a:cs typeface="Times New Roman" panose="02020603050405020304" pitchFamily="18" charset="0"/>
            </a:endParaRPr>
          </a:p>
        </p:txBody>
      </p:sp>
      <p:sp>
        <p:nvSpPr>
          <p:cNvPr id="105475" name="Text Box 16"/>
          <p:cNvSpPr txBox="1">
            <a:spLocks noChangeArrowheads="1"/>
          </p:cNvSpPr>
          <p:nvPr/>
        </p:nvSpPr>
        <p:spPr bwMode="auto">
          <a:xfrm>
            <a:off x="1371600" y="1981200"/>
            <a:ext cx="6096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funny                      (run) fast</a:t>
            </a:r>
            <a:endParaRPr lang="en-US" altLang="zh-CN" sz="2800" b="1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friendly                  (jump) high</a:t>
            </a:r>
            <a:endParaRPr lang="en-US" altLang="zh-CN" sz="2800" b="1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outgoing                 (work) hard</a:t>
            </a:r>
            <a:endParaRPr lang="en-US" altLang="zh-CN" sz="2800" b="1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hard- working       (get up) early</a:t>
            </a:r>
            <a:endParaRPr lang="en-US" altLang="zh-CN" sz="2800" b="1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en-US" altLang="zh-CN" sz="2800" b="1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lazy</a:t>
            </a:r>
            <a:endParaRPr lang="en-US" altLang="zh-CN" sz="1600">
              <a:cs typeface="Times New Roman" panose="02020603050405020304" pitchFamily="18" charset="0"/>
            </a:endParaRPr>
          </a:p>
        </p:txBody>
      </p:sp>
      <p:sp>
        <p:nvSpPr>
          <p:cNvPr id="105477" name="右箭头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879475" cy="476250"/>
          </a:xfrm>
          <a:prstGeom prst="rightArrow">
            <a:avLst>
              <a:gd name="adj1" fmla="val 50000"/>
              <a:gd name="adj2" fmla="val 500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zh-CN" sz="1600"/>
          </a:p>
        </p:txBody>
      </p:sp>
      <p:sp>
        <p:nvSpPr>
          <p:cNvPr id="105478" name="右箭头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165850"/>
            <a:ext cx="677862" cy="576263"/>
          </a:xfrm>
          <a:prstGeom prst="rightArrow">
            <a:avLst>
              <a:gd name="adj1" fmla="val 50000"/>
              <a:gd name="adj2" fmla="val 500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zh-CN" sz="16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1447800" y="914400"/>
          <a:ext cx="5867400" cy="54102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0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-er \ -ier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friendly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Outgoing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6509" name="Text Box 19"/>
          <p:cNvSpPr txBox="1">
            <a:spLocks noChangeArrowheads="1"/>
          </p:cNvSpPr>
          <p:nvPr/>
        </p:nvSpPr>
        <p:spPr bwMode="auto">
          <a:xfrm>
            <a:off x="1524000" y="2133600"/>
            <a:ext cx="25082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(run) fast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(jump) high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(work) hard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(get up) early</a:t>
            </a:r>
          </a:p>
          <a:p>
            <a:pPr algn="l"/>
            <a:endParaRPr lang="en-US" altLang="zh-CN">
              <a:cs typeface="Times New Roman" panose="02020603050405020304" pitchFamily="18" charset="0"/>
            </a:endParaRPr>
          </a:p>
        </p:txBody>
      </p:sp>
      <p:sp>
        <p:nvSpPr>
          <p:cNvPr id="106510" name="Text Box 20"/>
          <p:cNvSpPr txBox="1">
            <a:spLocks noChangeArrowheads="1"/>
          </p:cNvSpPr>
          <p:nvPr/>
        </p:nvSpPr>
        <p:spPr bwMode="auto">
          <a:xfrm>
            <a:off x="4495800" y="2590800"/>
            <a:ext cx="2700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 working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 autoUpdateAnimBg="0"/>
      <p:bldP spid="1065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文本框 1"/>
          <p:cNvSpPr txBox="1">
            <a:spLocks noChangeArrowheads="1"/>
          </p:cNvSpPr>
          <p:nvPr/>
        </p:nvSpPr>
        <p:spPr bwMode="auto">
          <a:xfrm>
            <a:off x="457200" y="1576388"/>
            <a:ext cx="8382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dirty="0"/>
              <a:t>1.I’m ____________ than Tara. I’m ___________and _________too.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2000" dirty="0"/>
              <a:t>2. She can ________and ____________than me.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2000" dirty="0"/>
              <a:t>3.Who’s </a:t>
            </a:r>
            <a:r>
              <a:rPr lang="en-US" altLang="zh-CN" sz="2000" dirty="0" smtClean="0"/>
              <a:t>_________________ </a:t>
            </a:r>
            <a:r>
              <a:rPr lang="en-US" altLang="zh-CN" sz="2000" dirty="0"/>
              <a:t>at school?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2000" dirty="0"/>
              <a:t>4.Tina thinks she </a:t>
            </a:r>
            <a:r>
              <a:rPr lang="en-US" altLang="zh-CN" sz="2000" dirty="0" smtClean="0"/>
              <a:t>____________</a:t>
            </a:r>
            <a:r>
              <a:rPr lang="en-US" altLang="zh-CN" sz="2000" dirty="0"/>
              <a:t>than me, but I ____as ____as Tina,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2000" dirty="0"/>
              <a:t>        But she’s ________than me.</a:t>
            </a:r>
          </a:p>
          <a:p>
            <a:pPr algn="l"/>
            <a:endParaRPr lang="en-US" altLang="zh-CN" sz="2000" dirty="0"/>
          </a:p>
          <a:p>
            <a:pPr algn="l"/>
            <a:r>
              <a:rPr lang="en-US" altLang="zh-CN" sz="2000" dirty="0"/>
              <a:t>5.I think I’m _______than Tara. She always _____________than me.</a:t>
            </a:r>
          </a:p>
        </p:txBody>
      </p:sp>
      <p:sp>
        <p:nvSpPr>
          <p:cNvPr id="107523" name="文本框 2"/>
          <p:cNvSpPr txBox="1">
            <a:spLocks noChangeArrowheads="1"/>
          </p:cNvSpPr>
          <p:nvPr/>
        </p:nvSpPr>
        <p:spPr bwMode="auto">
          <a:xfrm>
            <a:off x="573087" y="411162"/>
            <a:ext cx="552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00B050"/>
                </a:solidFill>
              </a:rPr>
              <a:t>Listen and fill in the blanks:</a:t>
            </a:r>
          </a:p>
        </p:txBody>
      </p:sp>
      <p:sp>
        <p:nvSpPr>
          <p:cNvPr id="107525" name="文本框 4"/>
          <p:cNvSpPr txBox="1">
            <a:spLocks noChangeArrowheads="1"/>
          </p:cNvSpPr>
          <p:nvPr/>
        </p:nvSpPr>
        <p:spPr bwMode="auto">
          <a:xfrm>
            <a:off x="1009650" y="1524000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</a:rPr>
              <a:t>more outgoing</a:t>
            </a:r>
          </a:p>
        </p:txBody>
      </p:sp>
      <p:sp>
        <p:nvSpPr>
          <p:cNvPr id="107526" name="文本框 5"/>
          <p:cNvSpPr txBox="1">
            <a:spLocks noChangeArrowheads="1"/>
          </p:cNvSpPr>
          <p:nvPr/>
        </p:nvSpPr>
        <p:spPr bwMode="auto">
          <a:xfrm>
            <a:off x="4548188" y="1498600"/>
            <a:ext cx="126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</a:rPr>
              <a:t>friendlier</a:t>
            </a:r>
          </a:p>
        </p:txBody>
      </p:sp>
      <p:sp>
        <p:nvSpPr>
          <p:cNvPr id="107527" name="文本框 6"/>
          <p:cNvSpPr txBox="1">
            <a:spLocks noChangeArrowheads="1"/>
          </p:cNvSpPr>
          <p:nvPr/>
        </p:nvSpPr>
        <p:spPr bwMode="auto">
          <a:xfrm>
            <a:off x="6757988" y="1576388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funnier</a:t>
            </a:r>
          </a:p>
        </p:txBody>
      </p:sp>
      <p:sp>
        <p:nvSpPr>
          <p:cNvPr id="107528" name="文本框 8"/>
          <p:cNvSpPr txBox="1">
            <a:spLocks noChangeArrowheads="1"/>
          </p:cNvSpPr>
          <p:nvPr/>
        </p:nvSpPr>
        <p:spPr bwMode="auto">
          <a:xfrm>
            <a:off x="1739900" y="2171700"/>
            <a:ext cx="135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run faster</a:t>
            </a:r>
          </a:p>
        </p:txBody>
      </p:sp>
      <p:sp>
        <p:nvSpPr>
          <p:cNvPr id="107529" name="文本框 9"/>
          <p:cNvSpPr txBox="1">
            <a:spLocks noChangeArrowheads="1"/>
          </p:cNvSpPr>
          <p:nvPr/>
        </p:nvSpPr>
        <p:spPr bwMode="auto">
          <a:xfrm>
            <a:off x="3663950" y="21717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jump higher</a:t>
            </a:r>
          </a:p>
        </p:txBody>
      </p:sp>
      <p:sp>
        <p:nvSpPr>
          <p:cNvPr id="107530" name="文本框 10"/>
          <p:cNvSpPr txBox="1">
            <a:spLocks noChangeArrowheads="1"/>
          </p:cNvSpPr>
          <p:nvPr/>
        </p:nvSpPr>
        <p:spPr bwMode="auto">
          <a:xfrm>
            <a:off x="1428750" y="2767013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</a:rPr>
              <a:t>more hard-working</a:t>
            </a:r>
          </a:p>
        </p:txBody>
      </p:sp>
      <p:sp>
        <p:nvSpPr>
          <p:cNvPr id="107531" name="文本框 11"/>
          <p:cNvSpPr txBox="1">
            <a:spLocks noChangeArrowheads="1"/>
          </p:cNvSpPr>
          <p:nvPr/>
        </p:nvSpPr>
        <p:spPr bwMode="auto">
          <a:xfrm>
            <a:off x="2447925" y="3376613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</a:rPr>
              <a:t>works harder</a:t>
            </a:r>
          </a:p>
        </p:txBody>
      </p:sp>
      <p:sp>
        <p:nvSpPr>
          <p:cNvPr id="107532" name="文本框 12"/>
          <p:cNvSpPr txBox="1">
            <a:spLocks noChangeArrowheads="1"/>
          </p:cNvSpPr>
          <p:nvPr/>
        </p:nvSpPr>
        <p:spPr bwMode="auto">
          <a:xfrm>
            <a:off x="5727700" y="337661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</a:rPr>
              <a:t>work  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hard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07533" name="文本框 13"/>
          <p:cNvSpPr txBox="1">
            <a:spLocks noChangeArrowheads="1"/>
          </p:cNvSpPr>
          <p:nvPr/>
        </p:nvSpPr>
        <p:spPr bwMode="auto">
          <a:xfrm>
            <a:off x="2263775" y="39862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smarter</a:t>
            </a:r>
          </a:p>
        </p:txBody>
      </p:sp>
      <p:sp>
        <p:nvSpPr>
          <p:cNvPr id="107534" name="文本框 14"/>
          <p:cNvSpPr txBox="1">
            <a:spLocks noChangeArrowheads="1"/>
          </p:cNvSpPr>
          <p:nvPr/>
        </p:nvSpPr>
        <p:spPr bwMode="auto">
          <a:xfrm>
            <a:off x="2043113" y="4632325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lazier</a:t>
            </a:r>
          </a:p>
        </p:txBody>
      </p:sp>
      <p:sp>
        <p:nvSpPr>
          <p:cNvPr id="107535" name="文本框 15"/>
          <p:cNvSpPr txBox="1">
            <a:spLocks noChangeArrowheads="1"/>
          </p:cNvSpPr>
          <p:nvPr/>
        </p:nvSpPr>
        <p:spPr bwMode="auto">
          <a:xfrm>
            <a:off x="5503863" y="4625975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gets up 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  <p:bldP spid="107532" grpId="0" autoUpdateAnimBg="0"/>
      <p:bldP spid="107533" grpId="0" autoUpdateAnimBg="0"/>
      <p:bldP spid="107534" grpId="0" autoUpdateAnimBg="0"/>
      <p:bldP spid="10753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457200" y="533400"/>
            <a:ext cx="7262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Listen again. How are Tina and Tara </a:t>
            </a: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different? Fill in the boxes.</a:t>
            </a:r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304800" y="1752600"/>
          <a:ext cx="5562600" cy="4648200"/>
        </p:xfrm>
        <a:graphic>
          <a:graphicData uri="http://schemas.openxmlformats.org/drawingml/2006/table">
            <a:tbl>
              <a:tblPr/>
              <a:tblGrid>
                <a:gridCol w="299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Tina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Tara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more outgoing.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works as hard as Tina.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8559" name="Picture 30" descr="A-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27638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0" name="Text Box 33"/>
          <p:cNvSpPr txBox="1">
            <a:spLocks noChangeArrowheads="1"/>
          </p:cNvSpPr>
          <p:nvPr/>
        </p:nvSpPr>
        <p:spPr bwMode="auto">
          <a:xfrm>
            <a:off x="457200" y="3048000"/>
            <a:ext cx="27368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friendlier,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funnier,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run faster,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jump higher,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smarter, lazier</a:t>
            </a:r>
          </a:p>
          <a:p>
            <a:pPr algn="l"/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1" name="Text Box 34"/>
          <p:cNvSpPr txBox="1">
            <a:spLocks noChangeArrowheads="1"/>
          </p:cNvSpPr>
          <p:nvPr/>
        </p:nvSpPr>
        <p:spPr bwMode="auto">
          <a:xfrm>
            <a:off x="3276600" y="3733800"/>
            <a:ext cx="2668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gets up earlier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 autoUpdateAnimBg="0"/>
      <p:bldP spid="1085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/>
          <p:nvPr/>
        </p:nvGrpSpPr>
        <p:grpSpPr bwMode="auto">
          <a:xfrm>
            <a:off x="2268538" y="441325"/>
            <a:ext cx="4643437" cy="1219200"/>
            <a:chOff x="0" y="0"/>
            <a:chExt cx="2925" cy="771"/>
          </a:xfrm>
        </p:grpSpPr>
        <p:pic>
          <p:nvPicPr>
            <p:cNvPr id="74755" name="Picture 3" descr="758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2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68" y="183"/>
              <a:ext cx="164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-679450" y="1804988"/>
            <a:ext cx="366712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outgoing 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better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loudly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quietly </a:t>
            </a:r>
          </a:p>
          <a:p>
            <a:pPr algn="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hard-working    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44800" y="1804988"/>
            <a:ext cx="611981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i="1" dirty="0"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爱交际的；友好的；</a:t>
            </a: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  外向的</a:t>
            </a:r>
          </a:p>
          <a:p>
            <a:pPr algn="l"/>
            <a:r>
              <a:rPr lang="en-US" altLang="zh-CN" sz="3200" b="1" i="1" dirty="0" err="1">
                <a:latin typeface="Times New Roman" panose="02020603050405020304" pitchFamily="18" charset="0"/>
              </a:rPr>
              <a:t>adj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.&amp;adv. </a:t>
            </a:r>
            <a:r>
              <a:rPr lang="en-US" altLang="zh-CN" sz="3200" b="1" dirty="0">
                <a:latin typeface="Times New Roman" panose="02020603050405020304" pitchFamily="18" charset="0"/>
              </a:rPr>
              <a:t>(good</a:t>
            </a:r>
            <a:r>
              <a:rPr lang="zh-CN" altLang="en-US" sz="3200" b="1" dirty="0">
                <a:latin typeface="Times New Roman" panose="02020603050405020304" pitchFamily="18" charset="0"/>
              </a:rPr>
              <a:t>和</a:t>
            </a:r>
            <a:r>
              <a:rPr lang="en-US" altLang="zh-CN" sz="3200" b="1" dirty="0">
                <a:latin typeface="Times New Roman" panose="02020603050405020304" pitchFamily="18" charset="0"/>
              </a:rPr>
              <a:t>well</a:t>
            </a:r>
            <a:r>
              <a:rPr lang="zh-CN" altLang="en-US" sz="3200" b="1" dirty="0">
                <a:latin typeface="Times New Roman" panose="02020603050405020304" pitchFamily="18" charset="0"/>
              </a:rPr>
              <a:t>的比较级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较好的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</a:rPr>
              <a:t>地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；更好的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</a:rPr>
              <a:t>地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CN" sz="3200" b="1" i="1" dirty="0">
                <a:latin typeface="Times New Roman" panose="02020603050405020304" pitchFamily="18" charset="0"/>
              </a:rPr>
              <a:t>adv. </a:t>
            </a:r>
            <a:r>
              <a:rPr lang="zh-CN" altLang="en-US" sz="3200" b="1" dirty="0">
                <a:latin typeface="Times New Roman" panose="02020603050405020304" pitchFamily="18" charset="0"/>
              </a:rPr>
              <a:t>喧闹地；大声地；响亮地</a:t>
            </a:r>
          </a:p>
          <a:p>
            <a:pPr algn="l"/>
            <a:r>
              <a:rPr lang="en-US" altLang="zh-CN" sz="3200" b="1" i="1" dirty="0">
                <a:latin typeface="Times New Roman" panose="02020603050405020304" pitchFamily="18" charset="0"/>
              </a:rPr>
              <a:t>adv. </a:t>
            </a:r>
            <a:r>
              <a:rPr lang="zh-CN" altLang="en-US" sz="3200" b="1" dirty="0">
                <a:latin typeface="Times New Roman" panose="02020603050405020304" pitchFamily="18" charset="0"/>
              </a:rPr>
              <a:t>轻声地；轻柔地；安静地　</a:t>
            </a:r>
          </a:p>
          <a:p>
            <a:pPr algn="l"/>
            <a:r>
              <a:rPr lang="en-US" altLang="zh-CN" sz="3200" b="1" i="1" dirty="0">
                <a:latin typeface="Times New Roman" panose="02020603050405020304" pitchFamily="18" charset="0"/>
              </a:rPr>
              <a:t>adj. </a:t>
            </a:r>
            <a:r>
              <a:rPr lang="zh-CN" altLang="en-US" sz="3200" b="1" dirty="0">
                <a:latin typeface="Times New Roman" panose="02020603050405020304" pitchFamily="18" charset="0"/>
              </a:rPr>
              <a:t>工作努力的；辛勤的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228600" y="455613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Student A, look at the chart on the right. Student B,     look at the chart on page 81. Ask and answer questions.</a:t>
            </a:r>
            <a:endParaRPr lang="en-US" altLang="zh-CN" sz="28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9571" name="Picture 6" descr="A-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547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616" name="Group 48"/>
          <p:cNvGraphicFramePr>
            <a:graphicFrameLocks noGrp="1"/>
          </p:cNvGraphicFramePr>
          <p:nvPr/>
        </p:nvGraphicFramePr>
        <p:xfrm>
          <a:off x="3200400" y="2057400"/>
          <a:ext cx="5272088" cy="4669155"/>
        </p:xfrm>
        <a:graphic>
          <a:graphicData uri="http://schemas.openxmlformats.org/drawingml/2006/table">
            <a:tbl>
              <a:tblPr/>
              <a:tblGrid>
                <a:gridCol w="23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Sam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Tom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smart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tall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run fast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up early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thin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funny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hard-working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friendly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9610" name="Text Box 74"/>
          <p:cNvSpPr txBox="1">
            <a:spLocks noChangeArrowheads="1"/>
          </p:cNvSpPr>
          <p:nvPr/>
        </p:nvSpPr>
        <p:spPr bwMode="auto">
          <a:xfrm>
            <a:off x="2286000" y="1371600"/>
            <a:ext cx="101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Note:</a:t>
            </a:r>
          </a:p>
        </p:txBody>
      </p:sp>
      <p:sp>
        <p:nvSpPr>
          <p:cNvPr id="109611" name="Text Box 75"/>
          <p:cNvSpPr txBox="1">
            <a:spLocks noChangeArrowheads="1"/>
          </p:cNvSpPr>
          <p:nvPr/>
        </p:nvSpPr>
        <p:spPr bwMode="auto">
          <a:xfrm>
            <a:off x="3352800" y="1447800"/>
            <a:ext cx="5443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***Means Sam is taller than Tom.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9612" name="Line 77"/>
          <p:cNvSpPr>
            <a:spLocks noChangeShapeType="1"/>
          </p:cNvSpPr>
          <p:nvPr/>
        </p:nvSpPr>
        <p:spPr bwMode="auto">
          <a:xfrm>
            <a:off x="2590800" y="1752600"/>
            <a:ext cx="0" cy="1676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613" name="Line 78"/>
          <p:cNvSpPr>
            <a:spLocks noChangeShapeType="1"/>
          </p:cNvSpPr>
          <p:nvPr/>
        </p:nvSpPr>
        <p:spPr bwMode="auto">
          <a:xfrm>
            <a:off x="2590800" y="34290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"/>
          <p:cNvSpPr txBox="1">
            <a:spLocks noChangeArrowheads="1"/>
          </p:cNvSpPr>
          <p:nvPr/>
        </p:nvSpPr>
        <p:spPr bwMode="auto">
          <a:xfrm>
            <a:off x="1476375" y="1412875"/>
            <a:ext cx="55149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/>
              <a:t>Who’s smarter?</a:t>
            </a:r>
          </a:p>
          <a:p>
            <a:pPr algn="l"/>
            <a:r>
              <a:rPr lang="en-US" altLang="zh-CN" sz="4000" b="1"/>
              <a:t>Who is taller?</a:t>
            </a:r>
          </a:p>
          <a:p>
            <a:pPr algn="l"/>
            <a:r>
              <a:rPr lang="en-US" altLang="zh-CN" sz="4000" b="1"/>
              <a:t>Who runs faster?</a:t>
            </a:r>
          </a:p>
          <a:p>
            <a:pPr algn="l"/>
            <a:r>
              <a:rPr lang="en-US" altLang="zh-CN" sz="4000" b="1"/>
              <a:t>Who gets up early?</a:t>
            </a:r>
          </a:p>
          <a:p>
            <a:pPr algn="l"/>
            <a:r>
              <a:rPr lang="en-US" altLang="zh-CN" sz="4000" b="1"/>
              <a:t>Who is thinner?</a:t>
            </a:r>
          </a:p>
          <a:p>
            <a:pPr algn="l"/>
            <a:r>
              <a:rPr lang="en-US" altLang="zh-CN" sz="4000" b="1"/>
              <a:t>Who is hard-working?</a:t>
            </a:r>
          </a:p>
          <a:p>
            <a:pPr algn="l"/>
            <a:r>
              <a:rPr lang="en-US" altLang="zh-CN" sz="4000" b="1"/>
              <a:t>Who is friendlier?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3375"/>
            <a:ext cx="7127875" cy="863600"/>
          </a:xfrm>
        </p:spPr>
        <p:txBody>
          <a:bodyPr anchor="b"/>
          <a:lstStyle/>
          <a:p>
            <a:r>
              <a:rPr lang="en-US" altLang="zh-CN" sz="2800" dirty="0">
                <a:solidFill>
                  <a:srgbClr val="3333FF"/>
                </a:solidFill>
              </a:rPr>
              <a:t>Guessing who she/he is?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784350"/>
            <a:ext cx="91440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Try to write at least 3 sentences in your paper to describe one of your classmates. And let us guess who is she/he.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Remember do not mention his/her name. 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Example: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FF0000"/>
                </a:solidFill>
              </a:rPr>
              <a:t>My best friend has long hair. She is taller than me. She wears glasses. She is a very hardworking girl.</a:t>
            </a:r>
          </a:p>
        </p:txBody>
      </p:sp>
      <p:pic>
        <p:nvPicPr>
          <p:cNvPr id="111620" name="Picture 4" descr="加油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889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4"/>
          <p:cNvSpPr>
            <a:spLocks noChangeArrowheads="1" noChangeShapeType="1" noTextEdit="1"/>
          </p:cNvSpPr>
          <p:nvPr/>
        </p:nvSpPr>
        <p:spPr bwMode="auto">
          <a:xfrm>
            <a:off x="2735263" y="260350"/>
            <a:ext cx="3311525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4000" b="1" kern="10" spc="-400" dirty="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Revision</a:t>
            </a:r>
            <a:endParaRPr lang="zh-CN" altLang="en-US" sz="4000" b="1" kern="10" spc="-400" dirty="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1079500" y="981075"/>
            <a:ext cx="640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形容词或副词比较级的构成：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1988" name="Picture 3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8161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25654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340042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458152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 descr="0526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775325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9" name="Text Box 16"/>
          <p:cNvSpPr txBox="1">
            <a:spLocks noChangeArrowheads="1"/>
          </p:cNvSpPr>
          <p:nvPr/>
        </p:nvSpPr>
        <p:spPr bwMode="auto">
          <a:xfrm>
            <a:off x="1116013" y="3140075"/>
            <a:ext cx="723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0838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1605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43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320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92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464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036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608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重读闭音节词词尾只有一个辅音字母时，先双写辅音字母再 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er</a:t>
            </a:r>
            <a:endParaRPr lang="en-US" altLang="zh-CN" sz="24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0" name="Text Box 17"/>
          <p:cNvSpPr txBox="1">
            <a:spLocks noChangeArrowheads="1"/>
          </p:cNvSpPr>
          <p:nvPr/>
        </p:nvSpPr>
        <p:spPr bwMode="auto">
          <a:xfrm>
            <a:off x="1008063" y="4437063"/>
            <a:ext cx="71278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94105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0177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1008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1775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749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321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893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465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4. 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以辅音字母 </a:t>
            </a: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+ y 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结尾的单词，变 </a:t>
            </a: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y 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为 </a:t>
            </a: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i + </a:t>
            </a:r>
            <a:r>
              <a:rPr lang="en-US" altLang="zh-CN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</a:t>
            </a:r>
            <a:endParaRPr lang="en-US" altLang="zh-CN" sz="2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1" name="Text Box 18"/>
          <p:cNvSpPr txBox="1">
            <a:spLocks noChangeArrowheads="1"/>
          </p:cNvSpPr>
          <p:nvPr/>
        </p:nvSpPr>
        <p:spPr bwMode="auto">
          <a:xfrm>
            <a:off x="1079500" y="2427288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以不发音的字母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结尾的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r </a:t>
            </a:r>
          </a:p>
        </p:txBody>
      </p:sp>
      <p:sp>
        <p:nvSpPr>
          <p:cNvPr id="112652" name="Text Box 19"/>
          <p:cNvSpPr txBox="1">
            <a:spLocks noChangeArrowheads="1"/>
          </p:cNvSpPr>
          <p:nvPr/>
        </p:nvSpPr>
        <p:spPr bwMode="auto">
          <a:xfrm>
            <a:off x="1079500" y="1700213"/>
            <a:ext cx="396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一般在词尾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53" name="Text Box 20"/>
          <p:cNvSpPr txBox="1">
            <a:spLocks noChangeArrowheads="1"/>
          </p:cNvSpPr>
          <p:nvPr/>
        </p:nvSpPr>
        <p:spPr bwMode="auto">
          <a:xfrm>
            <a:off x="1116013" y="5811838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多音节词和部分双音节词前加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more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9" grpId="0" autoUpdateAnimBg="0"/>
      <p:bldP spid="112650" grpId="0" autoUpdateAnimBg="0"/>
      <p:bldP spid="112651" grpId="0" autoUpdateAnimBg="0"/>
      <p:bldP spid="112652" grpId="0" autoUpdateAnimBg="0"/>
      <p:bldP spid="1126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ChangeArrowheads="1"/>
          </p:cNvSpPr>
          <p:nvPr/>
        </p:nvSpPr>
        <p:spPr bwMode="auto">
          <a:xfrm>
            <a:off x="838200" y="1447800"/>
            <a:ext cx="754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一、按要求写出下列各词的正确形式 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 easy(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   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 different(</a:t>
            </a:r>
            <a:r>
              <a:rPr lang="zh-CN" altLang="en-US" sz="3200" b="1" dirty="0">
                <a:latin typeface="Times New Roman" panose="02020603050405020304" pitchFamily="18" charset="0"/>
              </a:rPr>
              <a:t>名词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 serious(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):_____________    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 friendly(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):_________     </a:t>
            </a:r>
          </a:p>
        </p:txBody>
      </p: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4267200" y="2286000"/>
            <a:ext cx="1201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easier</a:t>
            </a:r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4191000" y="3048000"/>
            <a:ext cx="1922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difference</a:t>
            </a:r>
          </a:p>
        </p:txBody>
      </p:sp>
      <p:sp>
        <p:nvSpPr>
          <p:cNvPr id="113669" name="Text Box 10"/>
          <p:cNvSpPr txBox="1">
            <a:spLocks noChangeArrowheads="1"/>
          </p:cNvSpPr>
          <p:nvPr/>
        </p:nvSpPr>
        <p:spPr bwMode="auto">
          <a:xfrm>
            <a:off x="4645025" y="3717925"/>
            <a:ext cx="240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more serious</a:t>
            </a:r>
          </a:p>
        </p:txBody>
      </p:sp>
      <p:sp>
        <p:nvSpPr>
          <p:cNvPr id="113670" name="Text Box 11"/>
          <p:cNvSpPr txBox="1">
            <a:spLocks noChangeArrowheads="1"/>
          </p:cNvSpPr>
          <p:nvPr/>
        </p:nvSpPr>
        <p:spPr bwMode="auto">
          <a:xfrm>
            <a:off x="4860925" y="4510088"/>
            <a:ext cx="1831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friendlier</a:t>
            </a:r>
          </a:p>
        </p:txBody>
      </p:sp>
      <p:sp>
        <p:nvSpPr>
          <p:cNvPr id="113671" name="TextBox 7"/>
          <p:cNvSpPr txBox="1">
            <a:spLocks noChangeArrowheads="1"/>
          </p:cNvSpPr>
          <p:nvPr/>
        </p:nvSpPr>
        <p:spPr bwMode="auto">
          <a:xfrm>
            <a:off x="3200400" y="3810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练   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autoUpdateAnimBg="0"/>
      <p:bldP spid="113669" grpId="0" autoUpdateAnimBg="0"/>
      <p:bldP spid="11367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1143000" y="1066800"/>
            <a:ext cx="70104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  funny(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)_________ </a:t>
            </a:r>
          </a:p>
          <a:p>
            <a:pPr algn="l"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7 outgoing(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)_______     </a:t>
            </a:r>
          </a:p>
          <a:p>
            <a:pPr algn="l"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8 quiet(</a:t>
            </a:r>
            <a:r>
              <a:rPr lang="zh-CN" altLang="en-US" sz="3200" b="1" dirty="0">
                <a:latin typeface="Times New Roman" panose="02020603050405020304" pitchFamily="18" charset="0"/>
              </a:rPr>
              <a:t>反义词</a:t>
            </a:r>
            <a:r>
              <a:rPr lang="en-US" altLang="zh-CN" sz="3200" b="1" dirty="0">
                <a:latin typeface="Times New Roman" panose="02020603050405020304" pitchFamily="18" charset="0"/>
              </a:rPr>
              <a:t>)_________ </a:t>
            </a:r>
          </a:p>
          <a:p>
            <a:pPr algn="l"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9 tall(</a:t>
            </a:r>
            <a:r>
              <a:rPr lang="zh-CN" altLang="en-US" sz="3200" b="1" dirty="0">
                <a:latin typeface="Times New Roman" panose="02020603050405020304" pitchFamily="18" charset="0"/>
              </a:rPr>
              <a:t>反义词</a:t>
            </a:r>
            <a:r>
              <a:rPr lang="en-US" altLang="zh-CN" sz="3200" b="1" dirty="0">
                <a:latin typeface="Times New Roman" panose="02020603050405020304" pitchFamily="18" charset="0"/>
              </a:rPr>
              <a:t>)____________ </a:t>
            </a:r>
          </a:p>
          <a:p>
            <a:pPr algn="l"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10 beautiful(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比较级</a:t>
            </a:r>
            <a:r>
              <a:rPr lang="en-US" altLang="zh-CN" sz="3200" b="1" dirty="0">
                <a:latin typeface="Times New Roman" panose="02020603050405020304" pitchFamily="18" charset="0"/>
              </a:rPr>
              <a:t>)______________ </a:t>
            </a:r>
          </a:p>
        </p:txBody>
      </p:sp>
      <p:sp>
        <p:nvSpPr>
          <p:cNvPr id="114691" name="Text Box 6"/>
          <p:cNvSpPr txBox="1">
            <a:spLocks noChangeArrowheads="1"/>
          </p:cNvSpPr>
          <p:nvPr/>
        </p:nvSpPr>
        <p:spPr bwMode="auto">
          <a:xfrm>
            <a:off x="5105400" y="4572000"/>
            <a:ext cx="2744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more beautiful</a:t>
            </a:r>
          </a:p>
        </p:txBody>
      </p:sp>
      <p:sp>
        <p:nvSpPr>
          <p:cNvPr id="114692" name="Text Box 7"/>
          <p:cNvSpPr txBox="1">
            <a:spLocks noChangeArrowheads="1"/>
          </p:cNvSpPr>
          <p:nvPr/>
        </p:nvSpPr>
        <p:spPr bwMode="auto">
          <a:xfrm>
            <a:off x="4724400" y="2133600"/>
            <a:ext cx="2700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more outgoing</a:t>
            </a:r>
          </a:p>
        </p:txBody>
      </p:sp>
      <p:sp>
        <p:nvSpPr>
          <p:cNvPr id="114693" name="Text Box 8"/>
          <p:cNvSpPr txBox="1">
            <a:spLocks noChangeArrowheads="1"/>
          </p:cNvSpPr>
          <p:nvPr/>
        </p:nvSpPr>
        <p:spPr bwMode="auto">
          <a:xfrm>
            <a:off x="4114800" y="2971800"/>
            <a:ext cx="950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loud</a:t>
            </a:r>
          </a:p>
        </p:txBody>
      </p:sp>
      <p:sp>
        <p:nvSpPr>
          <p:cNvPr id="114694" name="Text Box 9"/>
          <p:cNvSpPr txBox="1">
            <a:spLocks noChangeArrowheads="1"/>
          </p:cNvSpPr>
          <p:nvPr/>
        </p:nvSpPr>
        <p:spPr bwMode="auto">
          <a:xfrm>
            <a:off x="3962400" y="37338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114695" name="Text Box 10"/>
          <p:cNvSpPr txBox="1">
            <a:spLocks noChangeArrowheads="1"/>
          </p:cNvSpPr>
          <p:nvPr/>
        </p:nvSpPr>
        <p:spPr bwMode="auto">
          <a:xfrm>
            <a:off x="4495800" y="1371600"/>
            <a:ext cx="1470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funnier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autoUpdateAnimBg="0"/>
      <p:bldP spid="114693" grpId="0" autoUpdateAnimBg="0"/>
      <p:bldP spid="114694" grpId="0" autoUpdateAnimBg="0"/>
      <p:bldP spid="1146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79388" y="212725"/>
            <a:ext cx="84582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二、句型转换。</a:t>
            </a:r>
          </a:p>
          <a:p>
            <a:pPr marL="342900" indent="-342900" algn="l">
              <a:lnSpc>
                <a:spcPct val="125000"/>
              </a:lnSpc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This picture looks beautiful, but that one  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looks more beautiful.(</a:t>
            </a:r>
            <a:r>
              <a:rPr lang="zh-CN" altLang="en-US" sz="2800" b="1" dirty="0">
                <a:latin typeface="Times New Roman" panose="02020603050405020304" pitchFamily="18" charset="0"/>
              </a:rPr>
              <a:t>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That picture looks ______ _________ _______ this one.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She has longer hair than Emma.(</a:t>
            </a:r>
            <a:r>
              <a:rPr lang="zh-CN" altLang="en-US" sz="2800" b="1" dirty="0">
                <a:latin typeface="Times New Roman" panose="02020603050405020304" pitchFamily="18" charset="0"/>
              </a:rPr>
              <a:t>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Her hair is ______ _______ _______.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3.Helen studies hardest</a:t>
            </a:r>
            <a:r>
              <a:rPr lang="zh-CN" altLang="en-US" sz="2800" b="1" dirty="0">
                <a:latin typeface="Times New Roman" panose="02020603050405020304" pitchFamily="18" charset="0"/>
              </a:rPr>
              <a:t>（最努力） </a:t>
            </a:r>
            <a:r>
              <a:rPr lang="en-US" altLang="zh-CN" sz="2800" b="1" dirty="0">
                <a:latin typeface="Times New Roman" panose="02020603050405020304" pitchFamily="18" charset="0"/>
              </a:rPr>
              <a:t>in her class.(</a:t>
            </a:r>
            <a:r>
              <a:rPr lang="zh-CN" altLang="en-US" sz="2800" b="1" dirty="0">
                <a:latin typeface="Times New Roman" panose="02020603050405020304" pitchFamily="18" charset="0"/>
              </a:rPr>
              <a:t>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Helen studies ________ than ______ _______ student in her class. 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733800" y="1812925"/>
            <a:ext cx="3654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more   beautiful    than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438400" y="3413125"/>
            <a:ext cx="362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longer    than  Emma's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514600" y="4860925"/>
            <a:ext cx="446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harder              any      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0"/>
          <p:cNvSpPr>
            <a:spLocks noChangeArrowheads="1"/>
          </p:cNvSpPr>
          <p:nvPr/>
        </p:nvSpPr>
        <p:spPr bwMode="auto">
          <a:xfrm>
            <a:off x="533400" y="1066800"/>
            <a:ext cx="86106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father is two years older than my mother.   </a:t>
            </a:r>
          </a:p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同义句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My mother is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  </a:t>
            </a:r>
          </a:p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my father. </a:t>
            </a:r>
          </a:p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Dave is heavy, but he can run very fast.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 Dave is heavy, he can run very fast.</a:t>
            </a:r>
          </a:p>
        </p:txBody>
      </p:sp>
      <p:sp>
        <p:nvSpPr>
          <p:cNvPr id="116739" name="Text Box 31"/>
          <p:cNvSpPr txBox="1">
            <a:spLocks noChangeArrowheads="1"/>
          </p:cNvSpPr>
          <p:nvPr/>
        </p:nvSpPr>
        <p:spPr bwMode="auto">
          <a:xfrm>
            <a:off x="3124200" y="2482849"/>
            <a:ext cx="350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two    years    younger</a:t>
            </a:r>
          </a:p>
        </p:txBody>
      </p:sp>
      <p:sp>
        <p:nvSpPr>
          <p:cNvPr id="116740" name="Text Box 33"/>
          <p:cNvSpPr txBox="1">
            <a:spLocks noChangeArrowheads="1"/>
          </p:cNvSpPr>
          <p:nvPr/>
        </p:nvSpPr>
        <p:spPr bwMode="auto">
          <a:xfrm>
            <a:off x="1041400" y="4464050"/>
            <a:ext cx="154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Though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1149350" y="1543050"/>
            <a:ext cx="7239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1.If you want to be thinner and healthier, you’d better eat ____food and take ____  exercise.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1281113" y="4024313"/>
            <a:ext cx="6602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  <a:buFontTx/>
              <a:buAutoNum type="alphaUcPeriod"/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more, fewer      B. more, less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C. fewer, more     D. less, more</a:t>
            </a:r>
          </a:p>
        </p:txBody>
      </p:sp>
      <p:pic>
        <p:nvPicPr>
          <p:cNvPr id="47108" name="Picture 5" descr="20061218140524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6288" y="48275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Box 6"/>
          <p:cNvSpPr txBox="1">
            <a:spLocks noChangeArrowheads="1"/>
          </p:cNvSpPr>
          <p:nvPr/>
        </p:nvSpPr>
        <p:spPr bwMode="auto">
          <a:xfrm>
            <a:off x="762000" y="6096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200" b="1" dirty="0"/>
              <a:t>三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选择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271588" y="2066925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2.He’s ____ than  his brother.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71588" y="2916238"/>
            <a:ext cx="6934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  <a:buFontTx/>
              <a:buAutoNum type="alphaUcPeriod"/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 strong             B. stronger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C. the stronger   D. the strongest</a:t>
            </a:r>
          </a:p>
        </p:txBody>
      </p:sp>
      <p:pic>
        <p:nvPicPr>
          <p:cNvPr id="48132" name="Picture 4" descr="20061218140524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/>
          <p:nvPr/>
        </p:nvGrpSpPr>
        <p:grpSpPr bwMode="auto">
          <a:xfrm>
            <a:off x="2195513" y="692150"/>
            <a:ext cx="4643437" cy="1219200"/>
            <a:chOff x="0" y="0"/>
            <a:chExt cx="2925" cy="771"/>
          </a:xfrm>
        </p:grpSpPr>
        <p:pic>
          <p:nvPicPr>
            <p:cNvPr id="75779" name="Picture 3" descr="758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92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68" y="183"/>
              <a:ext cx="164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259238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competition</a:t>
            </a:r>
          </a:p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fantastic </a:t>
            </a:r>
          </a:p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which    </a:t>
            </a:r>
          </a:p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clearly</a:t>
            </a:r>
          </a:p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win    </a:t>
            </a:r>
          </a:p>
          <a:p>
            <a:pPr algn="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though         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773363" y="2060575"/>
            <a:ext cx="61198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05000"/>
              </a:lnSpc>
            </a:pPr>
            <a:r>
              <a:rPr lang="en-US" altLang="zh-CN" sz="3200" b="1" i="1">
                <a:latin typeface="Times New Roman" panose="02020603050405020304" pitchFamily="18" charset="0"/>
              </a:rPr>
              <a:t>n. </a:t>
            </a:r>
            <a:r>
              <a:rPr lang="zh-CN" altLang="en-US" sz="3200" b="1">
                <a:latin typeface="Times New Roman" panose="02020603050405020304" pitchFamily="18" charset="0"/>
              </a:rPr>
              <a:t>比赛；竞赛；竞争</a:t>
            </a:r>
            <a:endParaRPr lang="zh-CN" altLang="en-US" sz="3200" b="1" i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adj.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极好的；了不起的</a:t>
            </a: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pron.&amp;adj. </a:t>
            </a:r>
            <a:r>
              <a:rPr lang="zh-CN" altLang="en-US" sz="3200" b="1">
                <a:latin typeface="Times New Roman" panose="02020603050405020304" pitchFamily="18" charset="0"/>
              </a:rPr>
              <a:t>哪一个；哪一些</a:t>
            </a: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adv. </a:t>
            </a:r>
            <a:r>
              <a:rPr lang="zh-CN" altLang="en-US" sz="3200" b="1">
                <a:latin typeface="Times New Roman" panose="02020603050405020304" pitchFamily="18" charset="0"/>
              </a:rPr>
              <a:t>清楚地；清晰地；明白地</a:t>
            </a: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v. </a:t>
            </a:r>
            <a:r>
              <a:rPr lang="zh-CN" altLang="en-US" sz="3200" b="1">
                <a:latin typeface="Times New Roman" panose="02020603050405020304" pitchFamily="18" charset="0"/>
              </a:rPr>
              <a:t>获胜；赢；赢得　</a:t>
            </a: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adv. </a:t>
            </a:r>
            <a:r>
              <a:rPr lang="zh-CN" altLang="en-US" sz="3200" b="1">
                <a:latin typeface="Times New Roman" panose="02020603050405020304" pitchFamily="18" charset="0"/>
              </a:rPr>
              <a:t>不过；可是；然而</a:t>
            </a:r>
          </a:p>
          <a:p>
            <a:pPr algn="l"/>
            <a:r>
              <a:rPr lang="en-US" altLang="zh-CN" sz="3200" b="1" i="1">
                <a:latin typeface="Times New Roman" panose="02020603050405020304" pitchFamily="18" charset="0"/>
              </a:rPr>
              <a:t>conj. </a:t>
            </a:r>
            <a:r>
              <a:rPr lang="zh-CN" altLang="en-US" sz="3200" b="1">
                <a:latin typeface="Times New Roman" panose="02020603050405020304" pitchFamily="18" charset="0"/>
              </a:rPr>
              <a:t>虽然；尽管；不过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619250" y="1449388"/>
            <a:ext cx="6172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3.Which do you like ____, tea or coffee?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020888" y="2987675"/>
            <a:ext cx="5105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  <a:buFontTx/>
              <a:buAutoNum type="alphaUcPeriod"/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good         B. better 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C. best         D. the better</a:t>
            </a:r>
          </a:p>
        </p:txBody>
      </p:sp>
      <p:pic>
        <p:nvPicPr>
          <p:cNvPr id="49156" name="Picture 4" descr="20061218140524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0688" y="29876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457325" y="1331913"/>
            <a:ext cx="66294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solidFill>
                  <a:srgbClr val="001817"/>
                </a:solidFill>
                <a:latin typeface="Times New Roman" panose="02020603050405020304" pitchFamily="18" charset="0"/>
              </a:rPr>
              <a:t>4. Mum, this T-shirt is much too small for me. Would you buy me a ____one?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908175" y="3613150"/>
            <a:ext cx="4572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  <a:buFontTx/>
              <a:buAutoNum type="alphaUcPeriod"/>
            </a:pPr>
            <a:r>
              <a:rPr lang="en-US" altLang="zh-CN" sz="32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 good        B. better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001817"/>
                </a:solidFill>
                <a:latin typeface="Times New Roman" panose="02020603050405020304" pitchFamily="18" charset="0"/>
              </a:rPr>
              <a:t>C. large        D. </a:t>
            </a:r>
            <a:r>
              <a:rPr lang="en-US" altLang="zh-CN" sz="3200" b="1" dirty="0" smtClean="0">
                <a:solidFill>
                  <a:srgbClr val="001817"/>
                </a:solidFill>
                <a:latin typeface="Times New Roman" panose="02020603050405020304" pitchFamily="18" charset="0"/>
              </a:rPr>
              <a:t>larger </a:t>
            </a:r>
            <a:endParaRPr lang="en-US" altLang="zh-CN" sz="3200" b="1" dirty="0">
              <a:solidFill>
                <a:srgbClr val="00181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0" name="Picture 4" descr="20061218140524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4650" y="43957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3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FFCC99"/>
                  </a:solidFill>
                  <a:bevel/>
                </a:ln>
                <a:solidFill>
                  <a:srgbClr val="FF9900"/>
                </a:solidFill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sz="3600" kern="10">
              <a:ln w="9525">
                <a:solidFill>
                  <a:srgbClr val="FFCC99"/>
                </a:solidFill>
                <a:bevel/>
              </a:ln>
              <a:solidFill>
                <a:srgbClr val="FF99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75612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outgoing  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3200" b="1" dirty="0">
                <a:latin typeface="Times New Roman" panose="02020603050405020304" pitchFamily="18" charset="0"/>
              </a:rPr>
              <a:t>友好的；外向的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865188" y="1700213"/>
            <a:ext cx="6011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一般修饰人，指人的性格。在句子中可做定语或表语。</a:t>
            </a:r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360363" y="3213100"/>
            <a:ext cx="69484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e.g. Mary is 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outgoing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girl.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玛丽是一位外向的女孩。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My brother is not very </a:t>
            </a:r>
          </a:p>
          <a:p>
            <a:pPr algn="l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outgoing</a:t>
            </a:r>
            <a:r>
              <a:rPr lang="en-US" altLang="zh-CN" sz="3200" b="1" dirty="0">
                <a:latin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我弟弟不善与人交往。</a:t>
            </a:r>
          </a:p>
        </p:txBody>
      </p:sp>
      <p:sp>
        <p:nvSpPr>
          <p:cNvPr id="76805" name="WordArt 8"/>
          <p:cNvSpPr>
            <a:spLocks noChangeArrowheads="1" noChangeShapeType="1" noTextEdit="1"/>
          </p:cNvSpPr>
          <p:nvPr/>
        </p:nvSpPr>
        <p:spPr bwMode="auto">
          <a:xfrm>
            <a:off x="1909763" y="115888"/>
            <a:ext cx="5183187" cy="893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kern="10" dirty="0">
              <a:ln w="12700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198" name="Picture 10" descr="6310-11021113491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2925" y="1916113"/>
            <a:ext cx="20002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1682-110209160934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6800" y="4718050"/>
            <a:ext cx="28178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95287" y="114300"/>
            <a:ext cx="87487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41478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203450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99275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781425" indent="-609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238625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695825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153025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610225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better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/ adv.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good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well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的比较级）</a:t>
            </a:r>
            <a:r>
              <a:rPr lang="zh-CN" altLang="en-US" sz="3600" b="1" dirty="0">
                <a:latin typeface="Times New Roman" panose="02020603050405020304" pitchFamily="18" charset="0"/>
              </a:rPr>
              <a:t> 较好的（地）；更好的（地）。</a:t>
            </a:r>
          </a:p>
        </p:txBody>
      </p:sp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685800" y="1577975"/>
            <a:ext cx="828198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67155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748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8313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908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48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05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62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19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e.g.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 red bike is good.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 red bike is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better </a:t>
            </a:r>
            <a:r>
              <a:rPr lang="en-US" altLang="zh-CN" sz="3600" b="1" dirty="0">
                <a:latin typeface="Times New Roman" panose="02020603050405020304" pitchFamily="18" charset="0"/>
              </a:rPr>
              <a:t>than the blue one.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红色的自行车比蓝色的好。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Mike can play the guitar well.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Mike can play the guitar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better </a:t>
            </a:r>
            <a:r>
              <a:rPr lang="en-US" altLang="zh-CN" sz="3600" b="1" dirty="0">
                <a:latin typeface="Times New Roman" panose="02020603050405020304" pitchFamily="18" charset="0"/>
              </a:rPr>
              <a:t>than Bob.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迈克弹吉它比鲍勃弹得好。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60363" y="506413"/>
            <a:ext cx="86756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loudly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喧闹地；大声地；响亮地</a:t>
            </a:r>
            <a:endParaRPr lang="en-US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quietly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轻声地； 轻柔地；安静地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611188" y="2120900"/>
            <a:ext cx="8208962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e.g.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Don’t talk so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loudly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不要这么大声说话。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All the students are sitting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quietly</a:t>
            </a:r>
            <a:r>
              <a:rPr lang="en-US" altLang="zh-CN" sz="3600" b="1" dirty="0">
                <a:latin typeface="Times New Roman" panose="02020603050405020304" pitchFamily="18" charset="0"/>
              </a:rPr>
              <a:t> in the library. 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所有的学生都安静地坐在图书馆里。</a:t>
            </a:r>
          </a:p>
        </p:txBody>
      </p:sp>
      <p:pic>
        <p:nvPicPr>
          <p:cNvPr id="10244" name="Picture 2" descr="http://t2.baidu.com/it/u=1432740358,3389385112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3088" y="2093913"/>
            <a:ext cx="266382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433388" y="476250"/>
            <a:ext cx="7956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which  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pron. &amp; adj.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哪一个；哪一些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900113" y="1268413"/>
            <a:ext cx="6372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指上文或下文提到的几个名词中的一个或一些。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679450" y="2708275"/>
            <a:ext cx="7092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e.g.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r>
              <a:rPr lang="en-US" altLang="zh-CN" sz="3200" b="1" dirty="0">
                <a:latin typeface="Times New Roman" panose="02020603050405020304" pitchFamily="18" charset="0"/>
              </a:rPr>
              <a:t> is your bike, Mary?</a:t>
            </a: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哪一辆是你的自行车，玛丽？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r>
              <a:rPr lang="en-US" altLang="zh-CN" sz="3200" b="1" dirty="0">
                <a:latin typeface="Times New Roman" panose="02020603050405020304" pitchFamily="18" charset="0"/>
              </a:rPr>
              <a:t> girl runs faster? </a:t>
            </a: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哪一名女孩跑得更快一些？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1269" name="Picture 2" descr="http://t2.baidu.com/it/u=2302914256,1212846351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1513" y="2349500"/>
            <a:ext cx="16557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t2.baidu.com/it/u=2943879780,1579552502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0863" y="4522788"/>
            <a:ext cx="199231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468313" y="496888"/>
            <a:ext cx="774223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competition</a:t>
            </a:r>
            <a:r>
              <a:rPr lang="en-US" altLang="zh-CN" sz="3600">
                <a:latin typeface="Times New Roman" panose="02020603050405020304" pitchFamily="18" charset="0"/>
              </a:rPr>
              <a:t> 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比赛；竞赛；竞争</a:t>
            </a:r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468313" y="1216025"/>
            <a:ext cx="781208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6398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7165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799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876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448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020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592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164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e.g. The singing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competition</a:t>
            </a:r>
            <a:r>
              <a:rPr lang="en-US" altLang="zh-CN" sz="2400" b="1" dirty="0">
                <a:latin typeface="Times New Roman" panose="02020603050405020304" pitchFamily="18" charset="0"/>
              </a:rPr>
              <a:t> was very interesting yesterday.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昨天的歌唱比赛很有趣。</a:t>
            </a:r>
          </a:p>
        </p:txBody>
      </p:sp>
      <p:sp>
        <p:nvSpPr>
          <p:cNvPr id="80900" name="TextBox 3"/>
          <p:cNvSpPr txBox="1">
            <a:spLocks noChangeArrowheads="1"/>
          </p:cNvSpPr>
          <p:nvPr/>
        </p:nvSpPr>
        <p:spPr bwMode="auto">
          <a:xfrm>
            <a:off x="539750" y="3376613"/>
            <a:ext cx="73088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fantastic 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</a:rPr>
              <a:t>极好的；了不起的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zh-CN" altLang="en-US" sz="36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TextBox 9"/>
          <p:cNvSpPr txBox="1">
            <a:spLocks noChangeArrowheads="1"/>
          </p:cNvSpPr>
          <p:nvPr/>
        </p:nvSpPr>
        <p:spPr bwMode="auto">
          <a:xfrm>
            <a:off x="539750" y="4097338"/>
            <a:ext cx="77771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73175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8148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8915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974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5465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1185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6905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2625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e.g. Look! Our English newspaper is really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fantastic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看！我们的英语报真是太棒了。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autoUpdateAnimBg="0"/>
      <p:bldP spid="80901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全屏显示(4:3)</PresentationFormat>
  <Paragraphs>329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黑体</vt:lpstr>
      <vt:lpstr>华文行楷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Guessing who she/he is?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849D6AD7FBDA4BF7B864BBE8914D7F83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