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43E8-617E-4DB4-A3BE-DE2892ED37E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16F0-D995-496B-B612-8F44C4DC5C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16F0-D995-496B-B612-8F44C4DC5C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3C3B-2C07-479E-8CBD-C87BD9E4036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F559-8F4A-4AB5-BA09-D3D82DE008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5BFFC-34C6-4012-B9C5-05D9782F4B6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13FA3-44D1-4AB4-A201-A9266AEF826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FC11-39EE-4E06-8A25-BE0448602FD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2FE00-14E7-421F-982B-C16660B4AF2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ED0BD-E63D-41DE-8EDA-ED3A4228E9E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97F6-3C8A-48EF-B60D-E211200247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EB11-7BA3-4E39-A6B8-B73CF22DB16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25212-C8F2-41D1-98D2-1501C98A8B5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EACE622-712B-411A-8869-0465A4865CAD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1066862"/>
            <a:ext cx="8229600" cy="1830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六年级下册第一单元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欢乐农家游</a:t>
            </a:r>
            <a:endParaRPr lang="zh-CN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82178" y="3733792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00FF"/>
                </a:solidFill>
              </a:rPr>
              <a:t>税率和折扣</a:t>
            </a:r>
            <a:endParaRPr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2941917" y="551304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100" name="Picture 4" descr="56608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zh-CN" altLang="zh-CN" sz="28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endParaRPr lang="zh-CN" altLang="zh-CN" sz="28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zh-CN" sz="2800" dirty="0">
                <a:solidFill>
                  <a:srgbClr val="FF3300"/>
                </a:solidFill>
              </a:rPr>
              <a:t>纳税</a:t>
            </a:r>
            <a:r>
              <a:rPr lang="zh-CN" sz="2800" dirty="0"/>
              <a:t>是根据国家税法的规定，按照一定的比率把集体或者个人收入的一部分缴纳给国家。税收的种类主要有</a:t>
            </a:r>
            <a:r>
              <a:rPr lang="zh-CN" sz="2800" dirty="0">
                <a:solidFill>
                  <a:srgbClr val="FF3300"/>
                </a:solidFill>
              </a:rPr>
              <a:t>增值税，消费税，营业税和个人所得税</a:t>
            </a:r>
            <a:r>
              <a:rPr lang="zh-CN" sz="2800" dirty="0"/>
              <a:t>等几类。缴纳的税款叫做应纳税额，应纳税额与各种收入（销售额，营业额</a:t>
            </a:r>
            <a:r>
              <a:rPr lang="zh-CN" altLang="zh-CN" sz="2800" dirty="0"/>
              <a:t>……</a:t>
            </a:r>
            <a:r>
              <a:rPr lang="zh-CN" sz="2800" dirty="0"/>
              <a:t>）的比率叫做</a:t>
            </a:r>
            <a:r>
              <a:rPr lang="zh-CN" sz="2800" dirty="0">
                <a:solidFill>
                  <a:srgbClr val="FF3300"/>
                </a:solidFill>
              </a:rPr>
              <a:t>税率</a:t>
            </a:r>
          </a:p>
          <a:p>
            <a:pPr>
              <a:lnSpc>
                <a:spcPct val="90000"/>
              </a:lnSpc>
            </a:pPr>
            <a:r>
              <a:rPr lang="zh-CN" sz="2800" dirty="0">
                <a:solidFill>
                  <a:srgbClr val="FF3300"/>
                </a:solidFill>
              </a:rPr>
              <a:t>营业税是国家税收的一种。</a:t>
            </a:r>
          </a:p>
          <a:p>
            <a:pPr>
              <a:lnSpc>
                <a:spcPct val="90000"/>
              </a:lnSpc>
            </a:pPr>
            <a:r>
              <a:rPr lang="zh-CN" sz="2800" dirty="0">
                <a:solidFill>
                  <a:srgbClr val="FF3300"/>
                </a:solidFill>
              </a:rPr>
              <a:t>税额</a:t>
            </a:r>
            <a:r>
              <a:rPr lang="zh-CN" altLang="zh-CN" sz="2800" dirty="0">
                <a:solidFill>
                  <a:srgbClr val="FF3300"/>
                </a:solidFill>
              </a:rPr>
              <a:t>=</a:t>
            </a:r>
            <a:r>
              <a:rPr lang="zh-CN" sz="2800" dirty="0">
                <a:solidFill>
                  <a:srgbClr val="FF3300"/>
                </a:solidFill>
              </a:rPr>
              <a:t>营业额</a:t>
            </a:r>
            <a:r>
              <a:rPr lang="zh-CN" altLang="zh-CN" dirty="0"/>
              <a:t>×</a:t>
            </a:r>
            <a:r>
              <a:rPr lang="zh-CN" dirty="0">
                <a:solidFill>
                  <a:srgbClr val="FF3300"/>
                </a:solidFill>
              </a:rPr>
              <a:t>税率</a:t>
            </a:r>
          </a:p>
          <a:p>
            <a:pPr>
              <a:lnSpc>
                <a:spcPct val="90000"/>
              </a:lnSpc>
            </a:pPr>
            <a:endParaRPr lang="zh-CN" altLang="zh-CN" dirty="0">
              <a:solidFill>
                <a:srgbClr val="FF3300"/>
              </a:solidFill>
            </a:endParaRPr>
          </a:p>
        </p:txBody>
      </p:sp>
      <p:pic>
        <p:nvPicPr>
          <p:cNvPr id="5124" name="Picture 4" descr="20120829133309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891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14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788"/>
            <a:ext cx="9220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19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62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sz="2800" dirty="0"/>
              <a:t>课堂作业：</a:t>
            </a:r>
            <a:br>
              <a:rPr lang="zh-CN" sz="2800" dirty="0"/>
            </a:br>
            <a:r>
              <a:rPr lang="zh-CN" altLang="zh-CN" sz="2800" dirty="0"/>
              <a:t>1. </a:t>
            </a:r>
            <a:r>
              <a:rPr lang="zh-CN" altLang="zh-CN" sz="2800" dirty="0" smtClean="0"/>
              <a:t>2010</a:t>
            </a:r>
            <a:r>
              <a:rPr lang="zh-CN" sz="2800" dirty="0"/>
              <a:t>年舟曲特大泥石流发生后，王阿姨向灾区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2800" dirty="0"/>
              <a:t>汇款</a:t>
            </a:r>
            <a:r>
              <a:rPr lang="zh-CN" altLang="zh-CN" sz="2800" dirty="0"/>
              <a:t>2800</a:t>
            </a:r>
            <a:r>
              <a:rPr lang="zh-CN" sz="2800" dirty="0"/>
              <a:t>元，如果按照汇费是汇款额的千分之五计算，王阿姨应付汇费多少元？</a:t>
            </a:r>
          </a:p>
          <a:p>
            <a:r>
              <a:rPr lang="zh-CN" sz="2800" dirty="0"/>
              <a:t>解：</a:t>
            </a:r>
            <a:r>
              <a:rPr lang="zh-CN" altLang="zh-CN" sz="2800" dirty="0"/>
              <a:t>2800</a:t>
            </a:r>
            <a:r>
              <a:rPr lang="zh-CN" altLang="zh-CN" dirty="0"/>
              <a:t>×5‰=14</a:t>
            </a:r>
            <a:r>
              <a:rPr lang="zh-CN" dirty="0"/>
              <a:t>（元）</a:t>
            </a:r>
          </a:p>
          <a:p>
            <a:r>
              <a:rPr lang="zh-CN" dirty="0"/>
              <a:t>答：王阿姨应付汇费</a:t>
            </a:r>
            <a:r>
              <a:rPr lang="zh-CN" altLang="zh-CN" dirty="0"/>
              <a:t>14</a:t>
            </a:r>
            <a:r>
              <a:rPr lang="zh-CN" dirty="0"/>
              <a:t>元。</a:t>
            </a:r>
          </a:p>
          <a:p>
            <a:pPr marL="0" indent="0">
              <a:buNone/>
            </a:pPr>
            <a:r>
              <a:rPr lang="zh-CN" altLang="zh-CN" sz="2800" dirty="0"/>
              <a:t>2.</a:t>
            </a:r>
            <a:r>
              <a:rPr lang="zh-CN" sz="2800" dirty="0"/>
              <a:t>某酒店的营业税率为</a:t>
            </a:r>
            <a:r>
              <a:rPr lang="zh-CN" altLang="zh-CN" sz="2800" dirty="0"/>
              <a:t>5</a:t>
            </a:r>
            <a:r>
              <a:rPr lang="zh-CN" sz="2800" dirty="0"/>
              <a:t>％，上季度共缴纳营业税</a:t>
            </a:r>
            <a:r>
              <a:rPr lang="zh-CN" altLang="zh-CN" sz="2800" dirty="0"/>
              <a:t>15</a:t>
            </a:r>
            <a:r>
              <a:rPr lang="zh-CN" sz="2800" dirty="0"/>
              <a:t>万元，那么这个酒店上季度的营业额是多少</a:t>
            </a:r>
            <a:r>
              <a:rPr lang="zh-CN" altLang="zh-CN" sz="2800" dirty="0"/>
              <a:t>?</a:t>
            </a:r>
          </a:p>
          <a:p>
            <a:r>
              <a:rPr lang="zh-CN" sz="2800" dirty="0"/>
              <a:t>解：</a:t>
            </a:r>
            <a:r>
              <a:rPr lang="zh-CN" altLang="zh-CN" sz="2800" dirty="0"/>
              <a:t>15</a:t>
            </a:r>
            <a:r>
              <a:rPr lang="zh-CN" altLang="zh-CN" dirty="0"/>
              <a:t>÷5</a:t>
            </a:r>
            <a:r>
              <a:rPr lang="zh-CN" dirty="0"/>
              <a:t>％</a:t>
            </a:r>
            <a:r>
              <a:rPr lang="zh-CN" altLang="zh-CN" dirty="0"/>
              <a:t>=300</a:t>
            </a:r>
            <a:r>
              <a:rPr lang="zh-CN" dirty="0"/>
              <a:t>（万元）</a:t>
            </a:r>
          </a:p>
          <a:p>
            <a:r>
              <a:rPr lang="zh-CN" dirty="0"/>
              <a:t>答：这个酒店上季度的营业额是</a:t>
            </a:r>
            <a:r>
              <a:rPr lang="zh-CN" altLang="zh-CN" dirty="0"/>
              <a:t>300</a:t>
            </a:r>
            <a:r>
              <a:rPr lang="zh-CN" dirty="0"/>
              <a:t>万元。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2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l"/>
            <a:r>
              <a:rPr lang="zh-CN" altLang="zh-CN" sz="2400" dirty="0"/>
              <a:t>3.</a:t>
            </a:r>
            <a:r>
              <a:rPr lang="zh-CN" sz="2400" dirty="0"/>
              <a:t>小涛家买了一套价值</a:t>
            </a:r>
            <a:r>
              <a:rPr lang="zh-CN" altLang="zh-CN" sz="2400" dirty="0"/>
              <a:t>87.5</a:t>
            </a:r>
            <a:r>
              <a:rPr lang="zh-CN" sz="2400" dirty="0"/>
              <a:t>万元的新居，按规定要缴纳</a:t>
            </a:r>
            <a:r>
              <a:rPr lang="zh-CN" altLang="zh-CN" sz="2400" dirty="0"/>
              <a:t>2</a:t>
            </a:r>
            <a:r>
              <a:rPr lang="zh-CN" sz="2400" dirty="0"/>
              <a:t>％的房屋购买税，小涛家应缴纳房屋购买税多少钱？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308" y="1447852"/>
            <a:ext cx="8229600" cy="4525963"/>
          </a:xfrm>
        </p:spPr>
        <p:txBody>
          <a:bodyPr/>
          <a:lstStyle/>
          <a:p>
            <a:r>
              <a:rPr lang="zh-CN" sz="2800" dirty="0"/>
              <a:t>解：</a:t>
            </a:r>
            <a:r>
              <a:rPr lang="zh-CN" altLang="zh-CN" sz="2800" dirty="0"/>
              <a:t>87.5</a:t>
            </a:r>
            <a:r>
              <a:rPr lang="zh-CN" altLang="zh-CN" dirty="0"/>
              <a:t>×2</a:t>
            </a:r>
            <a:r>
              <a:rPr lang="zh-CN" dirty="0"/>
              <a:t>％</a:t>
            </a:r>
            <a:r>
              <a:rPr lang="zh-CN" altLang="zh-CN" dirty="0"/>
              <a:t>=1.75</a:t>
            </a:r>
            <a:r>
              <a:rPr lang="zh-CN" dirty="0"/>
              <a:t>（万元）</a:t>
            </a:r>
          </a:p>
          <a:p>
            <a:r>
              <a:rPr lang="zh-CN" sz="2800" dirty="0"/>
              <a:t>答：小涛家应缴纳房屋够买税</a:t>
            </a:r>
            <a:r>
              <a:rPr lang="zh-CN" altLang="zh-CN" sz="2800" dirty="0"/>
              <a:t>1.75</a:t>
            </a:r>
            <a:r>
              <a:rPr lang="zh-CN" sz="2800" dirty="0"/>
              <a:t>万元。</a:t>
            </a:r>
          </a:p>
          <a:p>
            <a:r>
              <a:rPr lang="zh-CN" altLang="zh-CN" sz="2800" dirty="0"/>
              <a:t>4.</a:t>
            </a:r>
            <a:r>
              <a:rPr lang="zh-CN" sz="2800" dirty="0"/>
              <a:t>一本画册按原价的七五折出售，售价为</a:t>
            </a:r>
            <a:r>
              <a:rPr lang="zh-CN" altLang="zh-CN" sz="2800" dirty="0"/>
              <a:t>4.43</a:t>
            </a:r>
            <a:r>
              <a:rPr lang="zh-CN" sz="2800" dirty="0"/>
              <a:t>元，这本画册原价是多少？</a:t>
            </a:r>
          </a:p>
          <a:p>
            <a:r>
              <a:rPr lang="zh-CN" sz="2800" dirty="0"/>
              <a:t>解：</a:t>
            </a:r>
            <a:r>
              <a:rPr lang="zh-CN" altLang="zh-CN" sz="2800" dirty="0"/>
              <a:t>4.83</a:t>
            </a:r>
            <a:r>
              <a:rPr lang="zh-CN" altLang="zh-CN" dirty="0"/>
              <a:t>÷75%=6.44</a:t>
            </a:r>
            <a:r>
              <a:rPr lang="zh-CN" dirty="0"/>
              <a:t>元</a:t>
            </a:r>
          </a:p>
          <a:p>
            <a:r>
              <a:rPr lang="zh-CN" altLang="zh-CN" sz="2800" dirty="0"/>
              <a:t>5.</a:t>
            </a:r>
            <a:r>
              <a:rPr lang="zh-CN" sz="2800" dirty="0"/>
              <a:t>一种书包原价为</a:t>
            </a:r>
            <a:r>
              <a:rPr lang="zh-CN" altLang="zh-CN" sz="2800" dirty="0"/>
              <a:t>75</a:t>
            </a:r>
            <a:r>
              <a:rPr lang="zh-CN" sz="2800" dirty="0"/>
              <a:t>元，现在商场打八折出售，打折后比原来便宜了多少钱？</a:t>
            </a:r>
          </a:p>
          <a:p>
            <a:r>
              <a:rPr lang="zh-CN" sz="2800" dirty="0"/>
              <a:t>解：</a:t>
            </a:r>
            <a:r>
              <a:rPr lang="zh-CN" altLang="zh-CN" sz="2800" dirty="0"/>
              <a:t>75</a:t>
            </a:r>
            <a:r>
              <a:rPr lang="zh-CN" altLang="zh-CN" dirty="0"/>
              <a:t>×</a:t>
            </a:r>
            <a:r>
              <a:rPr lang="zh-CN" dirty="0"/>
              <a:t>（</a:t>
            </a:r>
            <a:r>
              <a:rPr lang="zh-CN" altLang="zh-CN" dirty="0"/>
              <a:t>1-80%</a:t>
            </a:r>
            <a:r>
              <a:rPr lang="zh-CN" dirty="0"/>
              <a:t>）</a:t>
            </a:r>
            <a:r>
              <a:rPr lang="zh-CN" altLang="zh-CN" dirty="0"/>
              <a:t>=15</a:t>
            </a:r>
            <a:r>
              <a:rPr lang="zh-CN" dirty="0"/>
              <a:t>元</a:t>
            </a:r>
            <a:r>
              <a:rPr lang="zh-CN" dirty="0" smtClean="0"/>
              <a:t>。</a:t>
            </a:r>
            <a:r>
              <a:rPr lang="en-US" altLang="zh-CN" dirty="0" smtClean="0"/>
              <a:t>  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全屏显示(4:3)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方正粗倩简体</vt:lpstr>
      <vt:lpstr>宋体</vt:lpstr>
      <vt:lpstr>微软雅黑</vt:lpstr>
      <vt:lpstr>Arial</vt:lpstr>
      <vt:lpstr>Calibri</vt:lpstr>
      <vt:lpstr>WWW.2PPT.COM
</vt:lpstr>
      <vt:lpstr>六年级下册第一单元 欢乐农家游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课堂作业： 1. 2010年舟曲特大泥石流发生后，王阿姨向灾区</vt:lpstr>
      <vt:lpstr>3.小涛家买了一套价值87.5万元的新居，按规定要缴纳2％的房屋购买税，小涛家应缴纳房屋购买税多少钱？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2021-12-31T02:42:08Z</dcterms:created>
  <dcterms:modified xsi:type="dcterms:W3CDTF">2023-01-16T16:03:40Z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6C79795EE3A5412AB1456B4A588BDFAC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