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99" r:id="rId3"/>
    <p:sldId id="413" r:id="rId4"/>
    <p:sldId id="410" r:id="rId5"/>
    <p:sldId id="310" r:id="rId6"/>
    <p:sldId id="597" r:id="rId7"/>
    <p:sldId id="548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362" r:id="rId17"/>
    <p:sldId id="642" r:id="rId18"/>
    <p:sldId id="643" r:id="rId19"/>
    <p:sldId id="647" r:id="rId20"/>
    <p:sldId id="648" r:id="rId21"/>
    <p:sldId id="649" r:id="rId22"/>
    <p:sldId id="651" r:id="rId23"/>
    <p:sldId id="661" r:id="rId24"/>
    <p:sldId id="705" r:id="rId25"/>
    <p:sldId id="716" r:id="rId26"/>
    <p:sldId id="727" r:id="rId27"/>
    <p:sldId id="729" r:id="rId28"/>
    <p:sldId id="662" r:id="rId29"/>
    <p:sldId id="657" r:id="rId30"/>
    <p:sldId id="359" r:id="rId31"/>
    <p:sldId id="319" r:id="rId32"/>
    <p:sldId id="258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黑体" panose="02010609060101010101" pitchFamily="49" charset="-122"/>
      <p:regular r:id="rId40"/>
    </p:embeddedFont>
    <p:embeddedFont>
      <p:font typeface="思源黑体 CN Bold" panose="02010600030101010101" charset="-122"/>
      <p:regular r:id="rId41"/>
    </p:embeddedFont>
    <p:embeddedFont>
      <p:font typeface="胡晓波男神体" panose="02010600030101010101" charset="-122"/>
      <p:regular r:id="rId42"/>
    </p:embeddedFont>
    <p:embeddedFont>
      <p:font typeface="FandolFang R" panose="02010600030101010101" charset="-122"/>
      <p:regular r:id="rId43"/>
    </p:embeddedFont>
    <p:embeddedFont>
      <p:font typeface="等线" panose="02010600030101010101" pitchFamily="2" charset="-122"/>
      <p:regular r:id="rId44"/>
      <p:bold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FD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5" autoAdjust="0"/>
  </p:normalViewPr>
  <p:slideViewPr>
    <p:cSldViewPr snapToGrid="0">
      <p:cViewPr varScale="1">
        <p:scale>
          <a:sx n="96" d="100"/>
          <a:sy n="96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F3D36E67-FCD2-4082-84C8-779A1B8C946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588329BC-F441-4A22-B506-DC96509FC14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08113"/>
            <a:ext cx="377687" cy="367748"/>
          </a:xfrm>
          <a:prstGeom prst="rect">
            <a:avLst/>
          </a:prstGeom>
          <a:solidFill>
            <a:srgbClr val="FD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317402"/>
            <a:ext cx="2233612" cy="46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967069" y="4474505"/>
            <a:ext cx="3693298" cy="352154"/>
            <a:chOff x="1149457" y="5016542"/>
            <a:chExt cx="3936929" cy="398498"/>
          </a:xfrm>
        </p:grpSpPr>
        <p:sp>
          <p:nvSpPr>
            <p:cNvPr id="31" name="文本框 30"/>
            <p:cNvSpPr txBox="1"/>
            <p:nvPr/>
          </p:nvSpPr>
          <p:spPr>
            <a:xfrm>
              <a:off x="4359826" y="5031931"/>
              <a:ext cx="726560" cy="383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32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33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15334" y="5031931"/>
              <a:ext cx="729998" cy="38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49256" y="2296177"/>
            <a:ext cx="5863771" cy="1932897"/>
            <a:chOff x="1753691" y="1712181"/>
            <a:chExt cx="6250579" cy="2187275"/>
          </a:xfrm>
        </p:grpSpPr>
        <p:sp>
          <p:nvSpPr>
            <p:cNvPr id="28" name="矩形 27"/>
            <p:cNvSpPr/>
            <p:nvPr/>
          </p:nvSpPr>
          <p:spPr bwMode="auto">
            <a:xfrm>
              <a:off x="1753691" y="1712181"/>
              <a:ext cx="6213344" cy="163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怎么都快乐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776747" y="3516346"/>
              <a:ext cx="5733275" cy="383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3.2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7" name="矩形 26"/>
          <p:cNvSpPr/>
          <p:nvPr/>
        </p:nvSpPr>
        <p:spPr bwMode="auto">
          <a:xfrm>
            <a:off x="5890104" y="1688139"/>
            <a:ext cx="434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ZEN ME DOU KUAI LE</a:t>
            </a:r>
            <a:endParaRPr lang="zh-CN" altLang="en-US" sz="3200" b="1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27408" y="174402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hěn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49388" y="25866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5078" y="256381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很好   很棒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阿姨对弟弟很好。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9565828" y="24537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9576294" y="24631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</a:t>
            </a:r>
          </a:p>
        </p:txBody>
      </p:sp>
      <p:pic>
        <p:nvPicPr>
          <p:cNvPr id="17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873" y="2327592"/>
            <a:ext cx="3169285" cy="3252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34698" y="1744027"/>
            <a:ext cx="123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dānɡ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0818" y="25866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1423" y="258667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当时   应当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你应当把东西还给主人。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577258" y="24537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9587724" y="24631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当</a:t>
            </a:r>
          </a:p>
        </p:txBody>
      </p:sp>
      <p:pic>
        <p:nvPicPr>
          <p:cNvPr id="1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648" y="2264727"/>
            <a:ext cx="3064510" cy="29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35952" y="1766887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yīn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8727" y="25866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84397" y="258667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音乐  声音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我最喜欢上音乐课。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547067" y="247657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9557533" y="248599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音</a:t>
            </a:r>
          </a:p>
        </p:txBody>
      </p:sp>
      <p:pic>
        <p:nvPicPr>
          <p:cNvPr id="1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8417" y="2187574"/>
            <a:ext cx="3074035" cy="31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7012" y="1744337"/>
            <a:ext cx="128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jiǎnɡ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4734" y="25866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5339" y="256381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讠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讲话    演讲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我报名参加了本次的演讲比赛。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581174" y="24537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9591640" y="24631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讲</a:t>
            </a:r>
          </a:p>
        </p:txBody>
      </p:sp>
      <p:pic>
        <p:nvPicPr>
          <p:cNvPr id="1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6191" y="2232471"/>
            <a:ext cx="3102610" cy="3104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1719" y="1744679"/>
            <a:ext cx="129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xínɡ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44825" y="2587324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15435" y="2587324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行驶   行动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今晚按计划采取行动。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561265" y="245436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9571731" y="246378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行</a:t>
            </a:r>
          </a:p>
        </p:txBody>
      </p:sp>
      <p:pic>
        <p:nvPicPr>
          <p:cNvPr id="1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4996" y="2113614"/>
            <a:ext cx="3297555" cy="3233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1547" y="175472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xǔ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33527" y="25973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4137" y="259737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许多   也许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周末妈妈买来许多好吃的。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9549967" y="24644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9560433" y="24738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许</a:t>
            </a:r>
          </a:p>
        </p:txBody>
      </p:sp>
      <p:pic>
        <p:nvPicPr>
          <p:cNvPr id="1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8643" y="2270664"/>
            <a:ext cx="3102610" cy="293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/>
          <p:cNvSpPr txBox="1"/>
          <p:nvPr/>
        </p:nvSpPr>
        <p:spPr>
          <a:xfrm>
            <a:off x="2423592" y="1654374"/>
            <a:ext cx="7344816" cy="1094654"/>
          </a:xfrm>
          <a:prstGeom prst="rect">
            <a:avLst/>
          </a:prstGeom>
          <a:noFill/>
        </p:spPr>
        <p:txBody>
          <a:bodyPr wrap="square" lIns="51430" tIns="25715" rIns="51430" bIns="25715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数一数，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课文一共有几个小节？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结合插图看一看，四幅图中分别是几个人在玩呢？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</a:p>
        </p:txBody>
      </p:sp>
      <p:sp>
        <p:nvSpPr>
          <p:cNvPr id="10" name="矩形 9"/>
          <p:cNvSpPr/>
          <p:nvPr/>
        </p:nvSpPr>
        <p:spPr>
          <a:xfrm>
            <a:off x="7214636" y="1735611"/>
            <a:ext cx="278664" cy="466090"/>
          </a:xfrm>
          <a:prstGeom prst="rect">
            <a:avLst/>
          </a:prstGeom>
          <a:noFill/>
        </p:spPr>
        <p:txBody>
          <a:bodyPr wrap="square" lIns="51430" tIns="25715" rIns="51430" bIns="2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4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95387" y="3269084"/>
            <a:ext cx="2501458" cy="2390766"/>
            <a:chOff x="1147349" y="3269084"/>
            <a:chExt cx="2501458" cy="23907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" r="585"/>
            <a:stretch>
              <a:fillRect/>
            </a:stretch>
          </p:blipFill>
          <p:spPr bwMode="auto">
            <a:xfrm>
              <a:off x="1147349" y="3994682"/>
              <a:ext cx="2501458" cy="1665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"/>
            <p:cNvSpPr txBox="1"/>
            <p:nvPr/>
          </p:nvSpPr>
          <p:spPr>
            <a:xfrm>
              <a:off x="1567498" y="3269084"/>
              <a:ext cx="1661160" cy="37592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一个人独自玩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61976" y="3269084"/>
            <a:ext cx="2501458" cy="2390766"/>
            <a:chOff x="3561508" y="3269084"/>
            <a:chExt cx="2501458" cy="23907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" b="59"/>
            <a:stretch>
              <a:fillRect/>
            </a:stretch>
          </p:blipFill>
          <p:spPr bwMode="auto">
            <a:xfrm>
              <a:off x="3561508" y="3994682"/>
              <a:ext cx="2501458" cy="1665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2"/>
            <p:cNvSpPr txBox="1"/>
            <p:nvPr/>
          </p:nvSpPr>
          <p:spPr>
            <a:xfrm>
              <a:off x="3981657" y="3269084"/>
              <a:ext cx="1661160" cy="37592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两个人一起玩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28565" y="3269084"/>
            <a:ext cx="2501458" cy="2390766"/>
            <a:chOff x="6199315" y="3269084"/>
            <a:chExt cx="2501458" cy="239076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315" y="3994682"/>
              <a:ext cx="2501458" cy="1665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3"/>
            <p:cNvSpPr txBox="1"/>
            <p:nvPr/>
          </p:nvSpPr>
          <p:spPr>
            <a:xfrm>
              <a:off x="6619464" y="3269084"/>
              <a:ext cx="1661160" cy="37592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三个人一起玩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5155" y="3250513"/>
            <a:ext cx="2501458" cy="2409337"/>
            <a:chOff x="8847117" y="3250513"/>
            <a:chExt cx="2501458" cy="240933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9" b="8639"/>
            <a:stretch>
              <a:fillRect/>
            </a:stretch>
          </p:blipFill>
          <p:spPr bwMode="auto">
            <a:xfrm>
              <a:off x="8847117" y="3994682"/>
              <a:ext cx="2501458" cy="1665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文本框 4"/>
            <p:cNvSpPr txBox="1"/>
            <p:nvPr/>
          </p:nvSpPr>
          <p:spPr>
            <a:xfrm>
              <a:off x="9259155" y="3250513"/>
              <a:ext cx="1677382" cy="41306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许多人一起玩</a:t>
              </a:r>
            </a:p>
          </p:txBody>
        </p:sp>
      </p:grpSp>
      <p:sp>
        <p:nvSpPr>
          <p:cNvPr id="1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波形 2"/>
          <p:cNvSpPr/>
          <p:nvPr/>
        </p:nvSpPr>
        <p:spPr>
          <a:xfrm>
            <a:off x="932533" y="1808585"/>
            <a:ext cx="3166745" cy="708803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宋体" panose="02010600030101010101" pitchFamily="2" charset="-122"/>
                <a:sym typeface="+mn-ea"/>
              </a:rPr>
              <a:t>想一想，填一填。</a:t>
            </a:r>
          </a:p>
        </p:txBody>
      </p:sp>
      <p:sp>
        <p:nvSpPr>
          <p:cNvPr id="9" name="矩形 8"/>
          <p:cNvSpPr/>
          <p:nvPr/>
        </p:nvSpPr>
        <p:spPr>
          <a:xfrm>
            <a:off x="647700" y="3002100"/>
            <a:ext cx="10767695" cy="124847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（      ）个人玩可以踢毽子，折纸船，（     ）个人玩可以打羽毛球，（      ）个人玩可以跳大绳，（       ）人一起玩更好，什么游戏都能玩儿。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2195" y="3122154"/>
            <a:ext cx="497558" cy="50012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6646044" y="3122153"/>
            <a:ext cx="497558" cy="50012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两</a:t>
            </a:r>
          </a:p>
        </p:txBody>
      </p:sp>
      <p:sp>
        <p:nvSpPr>
          <p:cNvPr id="14" name="矩形 13"/>
          <p:cNvSpPr/>
          <p:nvPr/>
        </p:nvSpPr>
        <p:spPr>
          <a:xfrm>
            <a:off x="1052195" y="3756186"/>
            <a:ext cx="497558" cy="50012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三</a:t>
            </a:r>
          </a:p>
        </p:txBody>
      </p:sp>
      <p:sp>
        <p:nvSpPr>
          <p:cNvPr id="15" name="矩形 14"/>
          <p:cNvSpPr/>
          <p:nvPr/>
        </p:nvSpPr>
        <p:spPr>
          <a:xfrm>
            <a:off x="5174916" y="3747514"/>
            <a:ext cx="856631" cy="50012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许多</a:t>
            </a:r>
          </a:p>
        </p:txBody>
      </p:sp>
      <p:sp>
        <p:nvSpPr>
          <p:cNvPr id="20" name="矩形 19"/>
          <p:cNvSpPr/>
          <p:nvPr/>
        </p:nvSpPr>
        <p:spPr>
          <a:xfrm>
            <a:off x="871588" y="4788300"/>
            <a:ext cx="10319917" cy="50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课文的小主人公是玩什么让自己快乐起来的呢？下节课我们一起去看一看！</a:t>
            </a:r>
            <a:endParaRPr kumimoji="0" lang="en-US" altLang="zh-CN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2990" y="2686050"/>
            <a:ext cx="1918970" cy="918879"/>
          </a:xfrm>
          <a:prstGeom prst="wedgeRoundRectCallout">
            <a:avLst>
              <a:gd name="adj1" fmla="val 73858"/>
              <a:gd name="adj2" fmla="val 7089"/>
              <a:gd name="adj3" fmla="val 16667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一个人，没有其他人。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10070" y="2379980"/>
            <a:ext cx="4177182" cy="649188"/>
          </a:xfrm>
          <a:prstGeom prst="wedgeEllipseCallout">
            <a:avLst>
              <a:gd name="adj1" fmla="val -31408"/>
              <a:gd name="adj2" fmla="val 77380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非常安静，没有声响。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04765" y="2840355"/>
            <a:ext cx="1337945" cy="69405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缺角矩形 7"/>
          <p:cNvSpPr/>
          <p:nvPr/>
        </p:nvSpPr>
        <p:spPr>
          <a:xfrm>
            <a:off x="3300095" y="2083435"/>
            <a:ext cx="2814955" cy="643255"/>
          </a:xfrm>
          <a:prstGeom prst="plaque">
            <a:avLst/>
          </a:prstGeom>
          <a:solidFill>
            <a:schemeClr val="bg1"/>
          </a:solidFill>
          <a:ln w="38100"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15050" y="1604010"/>
            <a:ext cx="1415772" cy="461665"/>
          </a:xfrm>
          <a:prstGeom prst="borderCallout1">
            <a:avLst/>
          </a:prstGeom>
          <a:solidFill>
            <a:schemeClr val="bg1"/>
          </a:solidFill>
          <a:ln w="38100">
            <a:solidFill>
              <a:srgbClr val="9D9D9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重点语句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991475" y="4220210"/>
            <a:ext cx="3049905" cy="1273680"/>
          </a:xfrm>
          <a:prstGeom prst="cloudCallout">
            <a:avLst>
              <a:gd name="adj1" fmla="val -40223"/>
              <a:gd name="adj2" fmla="val -57443"/>
            </a:avLst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一个人玩：安静、自由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82645" y="1909445"/>
            <a:ext cx="6020435" cy="4060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一个人玩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,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很好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独自一个，静悄悄的，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正好用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纸折船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,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折马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踢毽子，跳绳，搭积木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当然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还有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看书，画画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听音乐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8" grpId="0" animBg="1"/>
      <p:bldP spid="9" grpId="0" animBg="1"/>
      <p:bldP spid="100" grpId="0" bldLvl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1438275" y="2405902"/>
            <a:ext cx="1891665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说一说：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49350" y="2829560"/>
            <a:ext cx="9944100" cy="177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一个人可以（           ），也可以（          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这样玩，很好！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一个人可以（           ），也可以（          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这样玩，很好！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2999740" y="3147931"/>
            <a:ext cx="225044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跑步</a:t>
            </a:r>
          </a:p>
        </p:txBody>
      </p:sp>
      <p:sp>
        <p:nvSpPr>
          <p:cNvPr id="10" name="文本框 1"/>
          <p:cNvSpPr txBox="1"/>
          <p:nvPr/>
        </p:nvSpPr>
        <p:spPr>
          <a:xfrm>
            <a:off x="5975350" y="3147931"/>
            <a:ext cx="225044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唱歌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2999740" y="4097256"/>
            <a:ext cx="225044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跳舞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5975350" y="4135356"/>
            <a:ext cx="225044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做手工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71237" y="2793246"/>
            <a:ext cx="5455627" cy="225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任溶溶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中国儿童文学翻译家，作家。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主要作品：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童话集《“没头脑”和“不高兴”》，儿童诗集《小孩子懂大事情》等。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01" y="1805319"/>
            <a:ext cx="3493135" cy="40347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65960" y="1954530"/>
            <a:ext cx="6020435" cy="4060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一个人玩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,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很好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独自一个，静悄悄的，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正好用纸折船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,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折马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踢毽子，跳绳，搭积木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当然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还有看书，画画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听音乐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72480" y="1580515"/>
            <a:ext cx="5166995" cy="1932998"/>
          </a:xfrm>
          <a:prstGeom prst="cloudCallout">
            <a:avLst>
              <a:gd name="adj1" fmla="val -38824"/>
              <a:gd name="adj2" fmla="val 60205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8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朗读指导：</a:t>
            </a:r>
            <a:r>
              <a:rPr kumimoji="0" lang="zh-CN" altLang="en-US" sz="2400" b="0" i="0" u="none" strike="noStrike" kern="8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读出一个人玩耍时的安静和自由。</a:t>
            </a:r>
            <a:endParaRPr kumimoji="1" lang="zh-CN" altLang="en-US" sz="2400" b="0" i="0" u="none" strike="noStrike" kern="8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双波形 7"/>
          <p:cNvSpPr/>
          <p:nvPr/>
        </p:nvSpPr>
        <p:spPr>
          <a:xfrm>
            <a:off x="5315584" y="4777695"/>
            <a:ext cx="1682115" cy="546780"/>
          </a:xfrm>
          <a:prstGeom prst="doubleWave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05560" y="2828290"/>
            <a:ext cx="2839720" cy="631190"/>
          </a:xfrm>
          <a:prstGeom prst="round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6055" y="2736850"/>
            <a:ext cx="69557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两个人玩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很好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讲故事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得有人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听才行，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你讲我听，我讲你听。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还有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下象棋，打羽毛球，坐跷跷板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12585" y="3777615"/>
            <a:ext cx="4208264" cy="650604"/>
          </a:xfrm>
          <a:prstGeom prst="wedgeRoundRectCallout">
            <a:avLst>
              <a:gd name="adj1" fmla="val -32511"/>
              <a:gd name="adj2" fmla="val 79348"/>
              <a:gd name="adj3" fmla="val 16667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两个人可以干的事还有很多。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27170" y="1938655"/>
            <a:ext cx="2096135" cy="649188"/>
          </a:xfrm>
          <a:prstGeom prst="wedgeEllipseCallout">
            <a:avLst>
              <a:gd name="adj1" fmla="val -32625"/>
              <a:gd name="adj2" fmla="val 75247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重点语句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animBg="1"/>
      <p:bldP spid="9" grpId="0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1215390" y="2021840"/>
            <a:ext cx="809371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两个人还可以玩什么呢？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782320" y="2519680"/>
            <a:ext cx="8793480" cy="2759541"/>
          </a:xfrm>
          <a:prstGeom prst="roundRect">
            <a:avLst/>
          </a:prstGeom>
          <a:noFill/>
          <a:ln w="57150">
            <a:noFill/>
            <a:prstDash val="lgDashDot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两个人可以（             ），也可以（        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这样玩，很好！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两个人可以（                ），也可以（            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这样玩，很好！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3506470" y="2746375"/>
            <a:ext cx="89535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跳绳</a:t>
            </a:r>
          </a:p>
        </p:txBody>
      </p:sp>
      <p:sp>
        <p:nvSpPr>
          <p:cNvPr id="12" name="文本框 1"/>
          <p:cNvSpPr txBox="1"/>
          <p:nvPr/>
        </p:nvSpPr>
        <p:spPr>
          <a:xfrm>
            <a:off x="6426200" y="2746375"/>
            <a:ext cx="105854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唱歌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3288665" y="3961998"/>
            <a:ext cx="151193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跳方格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6243320" y="3961998"/>
            <a:ext cx="220726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打沙包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38275" y="4650410"/>
            <a:ext cx="5417820" cy="804751"/>
          </a:xfrm>
          <a:prstGeom prst="bevel">
            <a:avLst>
              <a:gd name="adj" fmla="val 8645"/>
            </a:avLst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8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读出两个人玩耍时的快乐、有趣。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5720" y="1868170"/>
            <a:ext cx="69557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两个人玩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很好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讲故事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得有人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听才行，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你讲我听，我讲你听。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还有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下象棋，打羽毛球，坐跷跷板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3210" y="2115185"/>
            <a:ext cx="4797743" cy="36023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D9D9D"/>
            </a:solidFill>
            <a:prstDash val="lgDashDot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三个人玩，很好！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讲故事多个人听更有劲，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你讲我们听，我讲你们听。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两个人甩绳子，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你跳，我跳，轮流跳。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06235" y="1443355"/>
            <a:ext cx="2733675" cy="1296591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重点语句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791335" y="2959735"/>
            <a:ext cx="2789555" cy="12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044690" y="3088005"/>
            <a:ext cx="3490595" cy="1481464"/>
          </a:xfrm>
          <a:prstGeom prst="plaque">
            <a:avLst/>
          </a:prstGeom>
          <a:solidFill>
            <a:schemeClr val="bg1"/>
          </a:solidFill>
          <a:ln w="38100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朗读指导：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读出三个人玩耍的热闹，有趣。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54835" y="3724275"/>
            <a:ext cx="10217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849755" y="4928235"/>
            <a:ext cx="2047240" cy="330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5836598" y="2524826"/>
            <a:ext cx="2071211" cy="377190"/>
          </a:xfrm>
          <a:prstGeom prst="round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179796" y="2517373"/>
            <a:ext cx="1802130" cy="377190"/>
          </a:xfrm>
          <a:prstGeom prst="round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271888" y="1434791"/>
            <a:ext cx="2376264" cy="49784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我的发现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081978" y="3352909"/>
            <a:ext cx="378042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529662" y="3345289"/>
            <a:ext cx="324036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284522" y="1982470"/>
            <a:ext cx="3618309" cy="14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两个人玩，很好！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讲故事得有人听才行，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你讲我听，我讲你听。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4877200" y="1982470"/>
            <a:ext cx="3618309" cy="14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三个人玩，很好！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讲故事多个人听更有劲，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你讲我们听，我讲你们听。</a:t>
            </a:r>
            <a:endParaRPr kumimoji="0" lang="en-US" altLang="zh-C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004989" y="3941129"/>
            <a:ext cx="8998585" cy="54886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哪些游戏两个人可以玩，三个人也可以玩？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26351" y="4566965"/>
            <a:ext cx="10539298" cy="11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（           ）两个人可以玩，三个人也可以玩。这样玩，更有劲！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           ）两个人可以玩，三个人也可以玩。这样玩，更有劲！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1090712" y="4605916"/>
            <a:ext cx="1795586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跳绳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1090712" y="5223655"/>
            <a:ext cx="1795586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唱歌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194300" y="3117850"/>
            <a:ext cx="403860" cy="454660"/>
          </a:xfrm>
          <a:prstGeom prst="round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12135" y="1767840"/>
            <a:ext cx="3306445" cy="530225"/>
          </a:xfrm>
          <a:prstGeom prst="round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6915" y="1616710"/>
            <a:ext cx="5200650" cy="45486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四个人玩，很好！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五个人玩儿，很好！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许多人玩， 更好！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人多，什么游戏都能玩，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拔河、老鹰捉小鸡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,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打排球，打篮球，踢足球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……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连开运动会也可以。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86905" y="1354455"/>
            <a:ext cx="2098040" cy="727254"/>
          </a:xfrm>
          <a:prstGeom prst="cloudCallout">
            <a:avLst>
              <a:gd name="adj1" fmla="val -64337"/>
              <a:gd name="adj2" fmla="val 30298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重点句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45490" y="2298065"/>
            <a:ext cx="2419985" cy="1168463"/>
          </a:xfrm>
          <a:prstGeom prst="wedgeEllipseCallout">
            <a:avLst>
              <a:gd name="adj1" fmla="val 40711"/>
              <a:gd name="adj2" fmla="val 64717"/>
            </a:avLst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“更”是什么意思？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51775" y="2647315"/>
            <a:ext cx="3215005" cy="2554161"/>
          </a:xfrm>
          <a:prstGeom prst="wedgeRoundRectCallout">
            <a:avLst>
              <a:gd name="adj1" fmla="val -64398"/>
              <a:gd name="adj2" fmla="val -28207"/>
              <a:gd name="adj3" fmla="val 16667"/>
            </a:avLst>
          </a:prstGeom>
          <a:solidFill>
            <a:schemeClr val="bg1"/>
          </a:solidFill>
          <a:ln w="38100">
            <a:solidFill>
              <a:srgbClr val="9D9D9D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联系上文：“四个人玩”“五个人玩”可知，这句话是指比四五个人玩快乐。</a:t>
            </a: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100" grpId="0" animBg="1"/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85240" y="4300855"/>
            <a:ext cx="9621520" cy="871693"/>
          </a:xfrm>
          <a:prstGeom prst="plaque">
            <a:avLst/>
          </a:prstGeom>
          <a:solidFill>
            <a:schemeClr val="bg1"/>
          </a:solidFill>
          <a:ln w="9525">
            <a:solidFill>
              <a:srgbClr val="9D9D9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我会和他一起玩儿，三个人可以玩猜谜，成语接龙等游戏。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5880" y="2153285"/>
            <a:ext cx="958088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下课啦，你和同桌正玩得开心，有另一个同学想和你们一起玩，你会怎么做？你们可以玩哪些游戏呢？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716405" y="2837180"/>
            <a:ext cx="9192895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这首小诗分别讲了(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一个人玩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) (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两个人玩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)(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三个人玩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(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四个人玩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) (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五个人玩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)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以及“许多人玩”的快乐，强调了（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集体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）快乐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93215" y="2315210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985544" y="2426494"/>
            <a:ext cx="181737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一个人玩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995069" y="2897981"/>
            <a:ext cx="246221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两个人一起玩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95069" y="3469957"/>
            <a:ext cx="246221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三个人一起玩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85544" y="4526756"/>
            <a:ext cx="256763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许多人一起玩</a:t>
            </a:r>
          </a:p>
        </p:txBody>
      </p:sp>
      <p:sp>
        <p:nvSpPr>
          <p:cNvPr id="23" name="矩形 22"/>
          <p:cNvSpPr/>
          <p:nvPr/>
        </p:nvSpPr>
        <p:spPr>
          <a:xfrm>
            <a:off x="2486709" y="3375660"/>
            <a:ext cx="1964006" cy="55059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宋体" panose="02010600030101010101" pitchFamily="2" charset="-122"/>
                <a:sym typeface="+mn-ea"/>
              </a:rPr>
              <a:t>怎么都快乐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4507390" y="2938981"/>
            <a:ext cx="237480" cy="18578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673305" y="2426494"/>
            <a:ext cx="908685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很好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673305" y="2897981"/>
            <a:ext cx="110401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很好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673305" y="3469957"/>
            <a:ext cx="959996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很好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673305" y="4526756"/>
            <a:ext cx="110401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更好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995069" y="4055269"/>
            <a:ext cx="427958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……           ……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95575" y="1659890"/>
            <a:ext cx="7743825" cy="3538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一、选择合适的字填空。(填序号)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①跳　②听　③讲　④玩　⑤打　⑥踢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 )绳　  　(       )足球   　(       )故事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(       )音乐　   (       )排球　   (       )游戏</a:t>
            </a:r>
            <a:endParaRPr kumimoji="0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9095" y="3689667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①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3175" y="3689667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⑥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47255" y="3689667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③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19095" y="4561211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②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3175" y="456121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⑤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7255" y="456058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④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436370" y="1579245"/>
            <a:ext cx="958723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二、判断题：在正确的说法后面画√。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1.一个人玩很好，两个人玩也不错，但是人太多就一点儿也不好玩儿了。（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2.人多了一起玩儿会更快乐。（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3.只有一个人玩的时候，才可以听音乐。（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30010" y="4446905"/>
            <a:ext cx="52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967069" y="4474505"/>
            <a:ext cx="3693298" cy="352154"/>
            <a:chOff x="1149457" y="5016542"/>
            <a:chExt cx="3936929" cy="398498"/>
          </a:xfrm>
        </p:grpSpPr>
        <p:sp>
          <p:nvSpPr>
            <p:cNvPr id="31" name="文本框 30"/>
            <p:cNvSpPr txBox="1"/>
            <p:nvPr/>
          </p:nvSpPr>
          <p:spPr>
            <a:xfrm>
              <a:off x="4359826" y="5031931"/>
              <a:ext cx="726560" cy="383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32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33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15334" y="5031931"/>
              <a:ext cx="729998" cy="38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48985" y="2296160"/>
            <a:ext cx="6061075" cy="1931563"/>
            <a:chOff x="1753691" y="1712181"/>
            <a:chExt cx="6250579" cy="2185717"/>
          </a:xfrm>
        </p:grpSpPr>
        <p:sp>
          <p:nvSpPr>
            <p:cNvPr id="28" name="矩形 27"/>
            <p:cNvSpPr/>
            <p:nvPr/>
          </p:nvSpPr>
          <p:spPr bwMode="auto">
            <a:xfrm>
              <a:off x="1753691" y="1712181"/>
              <a:ext cx="5729767" cy="1635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谢谢观看！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776747" y="3516346"/>
              <a:ext cx="5733275" cy="381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3.2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7" name="矩形 26"/>
          <p:cNvSpPr/>
          <p:nvPr/>
        </p:nvSpPr>
        <p:spPr bwMode="auto">
          <a:xfrm>
            <a:off x="5890104" y="1688139"/>
            <a:ext cx="434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altLang="zh-CN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ZEN ME DOU KUAI LE</a:t>
            </a:r>
            <a:endParaRPr lang="zh-CN" altLang="en-US" sz="3200" b="1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7955" y="2397125"/>
            <a:ext cx="9875619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怎   独   跳    绳    讲    得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羽   球   戏    排    篮    连   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956" y="2397125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zěn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20033" y="2397125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dú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1960" y="2397125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tiào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19529" y="2397125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shénɡ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40065" y="2397125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jiǎnɡ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374651" y="239712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děi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7956" y="4432935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yǔ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03521" y="4432935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qiú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073546" y="443293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xì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72806" y="4432935"/>
            <a:ext cx="812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pái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00946" y="4432935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lán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35436" y="4432935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lián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374651" y="4432935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yùn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248177" y="75065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985750" y="2864576"/>
            <a:ext cx="8408492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踢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故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听 音 乐       打 排  球        玩  游  戏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035914" y="253056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tiào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shénɡ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64534" y="2530566"/>
            <a:ext cx="2156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tī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zú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qiú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03009" y="2530566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jiǎnɡ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ɡù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shi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35914" y="4267926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tīnɡ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yīn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yuè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64534" y="4267926"/>
            <a:ext cx="231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dǎ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pái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qiú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03009" y="4267926"/>
            <a:ext cx="239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wán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yóu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xì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48177" y="750659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4963" y="2781084"/>
            <a:ext cx="1021652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dé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64963" y="1369793"/>
            <a:ext cx="873964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děi</a:t>
            </a:r>
          </a:p>
        </p:txBody>
      </p:sp>
      <p:sp>
        <p:nvSpPr>
          <p:cNvPr id="7" name="矩形 6"/>
          <p:cNvSpPr/>
          <p:nvPr/>
        </p:nvSpPr>
        <p:spPr>
          <a:xfrm>
            <a:off x="2964963" y="1984606"/>
            <a:ext cx="8379626" cy="564963"/>
          </a:xfrm>
          <a:prstGeom prst="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亏我提前做好了复习，不然的话，这次考试，可就得考砸了。</a:t>
            </a:r>
          </a:p>
        </p:txBody>
      </p:sp>
      <p:sp>
        <p:nvSpPr>
          <p:cNvPr id="59" name="TextBox 40"/>
          <p:cNvSpPr txBox="1">
            <a:spLocks noChangeArrowheads="1"/>
          </p:cNvSpPr>
          <p:nvPr/>
        </p:nvSpPr>
        <p:spPr bwMode="auto">
          <a:xfrm>
            <a:off x="1023989" y="1369793"/>
            <a:ext cx="1564685" cy="707590"/>
          </a:xfrm>
          <a:prstGeom prst="plaque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多音字</a:t>
            </a:r>
          </a:p>
        </p:txBody>
      </p:sp>
      <p:sp>
        <p:nvSpPr>
          <p:cNvPr id="86" name="矩形 85"/>
          <p:cNvSpPr/>
          <p:nvPr/>
        </p:nvSpPr>
        <p:spPr>
          <a:xfrm>
            <a:off x="2964963" y="3401236"/>
            <a:ext cx="1901803" cy="500137"/>
          </a:xfrm>
          <a:prstGeom prst="rect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得到    得意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1475424" y="2229081"/>
            <a:ext cx="907731" cy="849655"/>
            <a:chOff x="933096" y="1201103"/>
            <a:chExt cx="593961" cy="810101"/>
          </a:xfrm>
        </p:grpSpPr>
        <p:sp>
          <p:nvSpPr>
            <p:cNvPr id="88" name="椭圆 87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D9D9D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962149" y="1324341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得</a:t>
              </a:r>
            </a:p>
          </p:txBody>
        </p:sp>
      </p:grpSp>
      <p:sp>
        <p:nvSpPr>
          <p:cNvPr id="5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42409" y="4151240"/>
            <a:ext cx="984565" cy="1910224"/>
            <a:chOff x="2638709" y="2295876"/>
            <a:chExt cx="1312753" cy="2546964"/>
          </a:xfrm>
        </p:grpSpPr>
        <p:sp>
          <p:nvSpPr>
            <p:cNvPr id="25" name="矩形 24"/>
            <p:cNvSpPr/>
            <p:nvPr/>
          </p:nvSpPr>
          <p:spPr>
            <a:xfrm>
              <a:off x="2638709" y="2295876"/>
              <a:ext cx="131275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zěn</a:t>
              </a: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2644210" y="3244334"/>
              <a:ext cx="1301750" cy="159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怎</a:t>
              </a:r>
            </a:p>
          </p:txBody>
        </p:sp>
      </p:grp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7815159" y="5105407"/>
            <a:ext cx="9763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作</a:t>
            </a:r>
          </a:p>
        </p:txBody>
      </p:sp>
      <p:sp>
        <p:nvSpPr>
          <p:cNvPr id="28" name="矩形 27"/>
          <p:cNvSpPr/>
          <p:nvPr/>
        </p:nvSpPr>
        <p:spPr>
          <a:xfrm>
            <a:off x="4494612" y="5467177"/>
            <a:ext cx="1054898" cy="500527"/>
          </a:xfrm>
          <a:prstGeom prst="rect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右箭头 12"/>
          <p:cNvSpPr/>
          <p:nvPr/>
        </p:nvSpPr>
        <p:spPr>
          <a:xfrm>
            <a:off x="5920293" y="4869837"/>
            <a:ext cx="1597767" cy="948590"/>
          </a:xfrm>
          <a:prstGeom prst="rightArrow">
            <a:avLst/>
          </a:prstGeom>
          <a:ln>
            <a:solidFill>
              <a:srgbClr val="9D9D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换一换</a:t>
            </a:r>
          </a:p>
        </p:txBody>
      </p:sp>
      <p:sp>
        <p:nvSpPr>
          <p:cNvPr id="30" name="矩形 29"/>
          <p:cNvSpPr/>
          <p:nvPr/>
        </p:nvSpPr>
        <p:spPr>
          <a:xfrm>
            <a:off x="7815159" y="5342208"/>
            <a:ext cx="488344" cy="800220"/>
          </a:xfrm>
          <a:prstGeom prst="rect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7832584" y="4046563"/>
            <a:ext cx="9763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昨</a:t>
            </a:r>
          </a:p>
        </p:txBody>
      </p:sp>
      <p:sp>
        <p:nvSpPr>
          <p:cNvPr id="32" name="矩形 31"/>
          <p:cNvSpPr/>
          <p:nvPr/>
        </p:nvSpPr>
        <p:spPr>
          <a:xfrm>
            <a:off x="7832585" y="4283364"/>
            <a:ext cx="488344" cy="800220"/>
          </a:xfrm>
          <a:prstGeom prst="rect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83827" y="4753040"/>
            <a:ext cx="1907310" cy="661088"/>
          </a:xfrm>
          <a:prstGeom prst="ellipse">
            <a:avLst/>
          </a:prstGeom>
          <a:solidFill>
            <a:schemeClr val="bg1"/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换一换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bldLvl="0" animBg="1"/>
      <p:bldP spid="86" grpId="0" bldLvl="0" animBg="1"/>
      <p:bldP spid="27" grpId="0"/>
      <p:bldP spid="28" grpId="0" bldLvl="0" animBg="1"/>
      <p:bldP spid="29" grpId="0" bldLvl="0" animBg="1"/>
      <p:bldP spid="30" grpId="0" bldLvl="0" animBg="1"/>
      <p:bldP spid="31" grpId="0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2074894" y="2449962"/>
            <a:ext cx="576064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篮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14" y="2016077"/>
            <a:ext cx="7085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188719" y="4452614"/>
            <a:ext cx="10145821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形声字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上形下声，竹表义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表示篮子大多用竹篾编成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;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监表声。本义是大熏笼，用竹篾或荆条编成，可以熏衣服等。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100770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931728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722428" y="254539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494713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3091880" y="415829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923156" y="414686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732906" y="415829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3110281" y="253590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玩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932493" y="253394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很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732588" y="255045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当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495321" y="253394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音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3100693" y="41633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讲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928602" y="414482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行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743372" y="416772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许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36892" y="1744027"/>
            <a:ext cx="1245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wán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9672" y="258667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85362" y="258667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玩耍   玩具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妈妈又给弟弟买了新玩具。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526112" y="24537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9536578" y="24631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玩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8769" y="2327592"/>
            <a:ext cx="3111500" cy="2939415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61963" y="317500"/>
            <a:ext cx="2233612" cy="4651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6fa87e-2ea5-4d9c-951b-890376be6a8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宽屏</PresentationFormat>
  <Paragraphs>316</Paragraphs>
  <Slides>32</Slides>
  <Notes>30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Calibri</vt:lpstr>
      <vt:lpstr>黑体</vt:lpstr>
      <vt:lpstr>汉语拼音</vt:lpstr>
      <vt:lpstr>思源黑体 CN Bold</vt:lpstr>
      <vt:lpstr>胡晓波男神体</vt:lpstr>
      <vt:lpstr>宋体</vt:lpstr>
      <vt:lpstr>Arial</vt:lpstr>
      <vt:lpstr>FandolFang R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31</cp:revision>
  <dcterms:created xsi:type="dcterms:W3CDTF">2020-06-05T01:58:00Z</dcterms:created>
  <dcterms:modified xsi:type="dcterms:W3CDTF">2023-01-13T16:47:02Z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F26F8E29A60E477C8C70779751317C0C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